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6"/>
  </p:notesMasterIdLst>
  <p:handoutMasterIdLst>
    <p:handoutMasterId r:id="rId67"/>
  </p:handoutMasterIdLst>
  <p:sldIdLst>
    <p:sldId id="431" r:id="rId2"/>
    <p:sldId id="433" r:id="rId3"/>
    <p:sldId id="435" r:id="rId4"/>
    <p:sldId id="308" r:id="rId5"/>
    <p:sldId id="436" r:id="rId6"/>
    <p:sldId id="437" r:id="rId7"/>
    <p:sldId id="438" r:id="rId8"/>
    <p:sldId id="269" r:id="rId9"/>
    <p:sldId id="318" r:id="rId10"/>
    <p:sldId id="272" r:id="rId11"/>
    <p:sldId id="312" r:id="rId12"/>
    <p:sldId id="313" r:id="rId13"/>
    <p:sldId id="314" r:id="rId14"/>
    <p:sldId id="294" r:id="rId15"/>
    <p:sldId id="303" r:id="rId16"/>
    <p:sldId id="307" r:id="rId17"/>
    <p:sldId id="360" r:id="rId18"/>
    <p:sldId id="398" r:id="rId19"/>
    <p:sldId id="330" r:id="rId20"/>
    <p:sldId id="331" r:id="rId21"/>
    <p:sldId id="310" r:id="rId22"/>
    <p:sldId id="319" r:id="rId23"/>
    <p:sldId id="336" r:id="rId24"/>
    <p:sldId id="403" r:id="rId25"/>
    <p:sldId id="404" r:id="rId26"/>
    <p:sldId id="405" r:id="rId27"/>
    <p:sldId id="383" r:id="rId28"/>
    <p:sldId id="344" r:id="rId29"/>
    <p:sldId id="385" r:id="rId30"/>
    <p:sldId id="345" r:id="rId31"/>
    <p:sldId id="429" r:id="rId32"/>
    <p:sldId id="358" r:id="rId33"/>
    <p:sldId id="394" r:id="rId34"/>
    <p:sldId id="440" r:id="rId35"/>
    <p:sldId id="441" r:id="rId36"/>
    <p:sldId id="442" r:id="rId37"/>
    <p:sldId id="443" r:id="rId38"/>
    <p:sldId id="444" r:id="rId39"/>
    <p:sldId id="445" r:id="rId40"/>
    <p:sldId id="446" r:id="rId41"/>
    <p:sldId id="447" r:id="rId42"/>
    <p:sldId id="448" r:id="rId43"/>
    <p:sldId id="449" r:id="rId44"/>
    <p:sldId id="450" r:id="rId45"/>
    <p:sldId id="451" r:id="rId46"/>
    <p:sldId id="452" r:id="rId47"/>
    <p:sldId id="453" r:id="rId48"/>
    <p:sldId id="454" r:id="rId49"/>
    <p:sldId id="457" r:id="rId50"/>
    <p:sldId id="409" r:id="rId51"/>
    <p:sldId id="411" r:id="rId52"/>
    <p:sldId id="418" r:id="rId53"/>
    <p:sldId id="390" r:id="rId54"/>
    <p:sldId id="356" r:id="rId55"/>
    <p:sldId id="455" r:id="rId56"/>
    <p:sldId id="458" r:id="rId57"/>
    <p:sldId id="434" r:id="rId58"/>
    <p:sldId id="286" r:id="rId59"/>
    <p:sldId id="287" r:id="rId60"/>
    <p:sldId id="427" r:id="rId61"/>
    <p:sldId id="288" r:id="rId62"/>
    <p:sldId id="289" r:id="rId63"/>
    <p:sldId id="364" r:id="rId64"/>
    <p:sldId id="365" r:id="rId65"/>
  </p:sldIdLst>
  <p:sldSz cx="9144000" cy="6858000" type="screen4x3"/>
  <p:notesSz cx="6669088" cy="9928225"/>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318F"/>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267" y="-58"/>
      </p:cViewPr>
      <p:guideLst>
        <p:guide orient="horz" pos="2160"/>
        <p:guide pos="2880"/>
      </p:guideLst>
    </p:cSldViewPr>
  </p:slideViewPr>
  <p:notesTextViewPr>
    <p:cViewPr>
      <p:scale>
        <a:sx n="1" d="1"/>
        <a:sy n="1" d="1"/>
      </p:scale>
      <p:origin x="0" y="0"/>
    </p:cViewPr>
  </p:notesTextViewPr>
  <p:sorterViewPr>
    <p:cViewPr>
      <p:scale>
        <a:sx n="100" d="100"/>
        <a:sy n="100" d="100"/>
      </p:scale>
      <p:origin x="0" y="6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788DBB5F-3274-4750-BA97-4721078F027B}" type="datetimeFigureOut">
              <a:rPr lang="pl-PL" smtClean="0"/>
              <a:t>2018-05-30</a:t>
            </a:fld>
            <a:endParaRPr lang="pl-PL"/>
          </a:p>
        </p:txBody>
      </p:sp>
      <p:sp>
        <p:nvSpPr>
          <p:cNvPr id="4" name="Symbol zastępczy stopki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8F6E2631-D472-408A-8AFB-C7055D5C6A26}" type="slidenum">
              <a:rPr lang="pl-PL" smtClean="0"/>
              <a:t>‹#›</a:t>
            </a:fld>
            <a:endParaRPr lang="pl-PL"/>
          </a:p>
        </p:txBody>
      </p:sp>
    </p:spTree>
    <p:extLst>
      <p:ext uri="{BB962C8B-B14F-4D97-AF65-F5344CB8AC3E}">
        <p14:creationId xmlns:p14="http://schemas.microsoft.com/office/powerpoint/2010/main" val="188181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854075" y="744538"/>
            <a:ext cx="4960938" cy="3722687"/>
          </a:xfrm>
          <a:prstGeom prst="rect">
            <a:avLst/>
          </a:prstGeom>
        </p:spPr>
        <p:txBody>
          <a:bodyPr/>
          <a:lstStyle/>
          <a:p>
            <a:pPr lvl="0"/>
            <a:endParaRPr/>
          </a:p>
        </p:txBody>
      </p:sp>
      <p:sp>
        <p:nvSpPr>
          <p:cNvPr id="47" name="Shape 47"/>
          <p:cNvSpPr>
            <a:spLocks noGrp="1"/>
          </p:cNvSpPr>
          <p:nvPr>
            <p:ph type="body" sz="quarter" idx="1"/>
          </p:nvPr>
        </p:nvSpPr>
        <p:spPr>
          <a:xfrm>
            <a:off x="889212" y="4715907"/>
            <a:ext cx="4890665" cy="4467701"/>
          </a:xfrm>
          <a:prstGeom prst="rect">
            <a:avLst/>
          </a:prstGeom>
        </p:spPr>
        <p:txBody>
          <a:bodyPr/>
          <a:lstStyle/>
          <a:p>
            <a:pPr lvl="0"/>
            <a:endParaRPr/>
          </a:p>
        </p:txBody>
      </p:sp>
    </p:spTree>
    <p:extLst>
      <p:ext uri="{BB962C8B-B14F-4D97-AF65-F5344CB8AC3E}">
        <p14:creationId xmlns:p14="http://schemas.microsoft.com/office/powerpoint/2010/main" val="3359297"/>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126101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1231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17127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788673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134617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786009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469924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95796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261145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914779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217544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999802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308488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739439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663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732794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63324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789881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925491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602173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19580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674129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24063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849335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801706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586756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857146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062375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188745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6792619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959929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15556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2708624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226065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7973046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6127087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642343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3493707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2014420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68092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1510869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098524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8759212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3698457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2192315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3088542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5281595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832623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9284442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509190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58890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16518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7477426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8677091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6399022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0595657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9998767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595930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510836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2595389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9955242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259328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5430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474547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ytuł i zawartość">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4400"/>
              <a:t>Kliknij, aby edytować styl</a:t>
            </a:r>
          </a:p>
        </p:txBody>
      </p:sp>
      <p:sp>
        <p:nvSpPr>
          <p:cNvPr id="11" name="Shape 11"/>
          <p:cNvSpPr>
            <a:spLocks noGrp="1"/>
          </p:cNvSpPr>
          <p:nvPr>
            <p:ph type="body" idx="1"/>
          </p:nvPr>
        </p:nvSpPr>
        <p:spPr>
          <a:prstGeom prst="rect">
            <a:avLst/>
          </a:prstGeom>
        </p:spPr>
        <p:txBody>
          <a:bodyPr/>
          <a:lstStyle/>
          <a:p>
            <a:pPr lvl="0">
              <a:defRPr sz="1800"/>
            </a:pPr>
            <a:r>
              <a:rPr sz="3200"/>
              <a:t>Kliknij, aby edytować style wzorca tekstu</a:t>
            </a:r>
          </a:p>
          <a:p>
            <a:pPr lvl="1">
              <a:defRPr sz="1800"/>
            </a:pPr>
            <a:r>
              <a:rPr sz="3200"/>
              <a:t>Drugi poziom</a:t>
            </a:r>
          </a:p>
          <a:p>
            <a:pPr lvl="2">
              <a:defRPr sz="1800"/>
            </a:pPr>
            <a:r>
              <a:rPr sz="3200"/>
              <a:t>Trzeci poziom</a:t>
            </a:r>
          </a:p>
          <a:p>
            <a:pPr lvl="3">
              <a:defRPr sz="1800"/>
            </a:pPr>
            <a:r>
              <a:rPr sz="3200"/>
              <a:t>Czwarty poziom</a:t>
            </a:r>
          </a:p>
          <a:p>
            <a:pPr lvl="4">
              <a:defRPr sz="1800"/>
            </a:pPr>
            <a:r>
              <a:rPr sz="3200"/>
              <a:t>Piąty poziom</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Nagłówek sekcji">
    <p:spTree>
      <p:nvGrpSpPr>
        <p:cNvPr id="1" name=""/>
        <p:cNvGrpSpPr/>
        <p:nvPr/>
      </p:nvGrpSpPr>
      <p:grpSpPr>
        <a:xfrm>
          <a:off x="0" y="0"/>
          <a:ext cx="0" cy="0"/>
          <a:chOff x="0" y="0"/>
          <a:chExt cx="0" cy="0"/>
        </a:xfrm>
      </p:grpSpPr>
      <p:sp>
        <p:nvSpPr>
          <p:cNvPr id="14" name="Shape 14"/>
          <p:cNvSpPr>
            <a:spLocks noGrp="1"/>
          </p:cNvSpPr>
          <p:nvPr>
            <p:ph type="title"/>
          </p:nvPr>
        </p:nvSpPr>
        <p:spPr>
          <a:xfrm>
            <a:off x="722312" y="4406900"/>
            <a:ext cx="7772401" cy="1362075"/>
          </a:xfrm>
          <a:prstGeom prst="rect">
            <a:avLst/>
          </a:prstGeom>
        </p:spPr>
        <p:txBody>
          <a:bodyPr anchor="t"/>
          <a:lstStyle>
            <a:lvl1pPr algn="l">
              <a:defRPr sz="4000" b="1" cap="all"/>
            </a:lvl1pPr>
          </a:lstStyle>
          <a:p>
            <a:pPr lvl="0">
              <a:defRPr sz="1800" b="0" cap="none"/>
            </a:pPr>
            <a:r>
              <a:rPr sz="4000" b="1" cap="all"/>
              <a:t>Kliknij, aby edytować styl</a:t>
            </a:r>
          </a:p>
        </p:txBody>
      </p:sp>
      <p:sp>
        <p:nvSpPr>
          <p:cNvPr id="15" name="Shape 15"/>
          <p:cNvSpPr>
            <a:spLocks noGrp="1"/>
          </p:cNvSpPr>
          <p:nvPr>
            <p:ph type="body"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stStyle>
          <a:p>
            <a:pPr lvl="0">
              <a:defRPr sz="1800">
                <a:solidFill>
                  <a:srgbClr val="000000"/>
                </a:solidFill>
              </a:defRPr>
            </a:pPr>
            <a:r>
              <a:rPr sz="2000">
                <a:solidFill>
                  <a:srgbClr val="888888"/>
                </a:solidFill>
              </a:rPr>
              <a:t>Kliknij, aby edytować style wzorca tekstu</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wa elementy zawartości">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4400"/>
              <a:t>Kliknij, aby edytować styl</a:t>
            </a:r>
          </a:p>
        </p:txBody>
      </p:sp>
      <p:sp>
        <p:nvSpPr>
          <p:cNvPr id="19" name="Shape 19"/>
          <p:cNvSpPr>
            <a:spLocks noGrp="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Kliknij, aby edytować style wzorca tekstu</a:t>
            </a:r>
          </a:p>
          <a:p>
            <a:pPr lvl="1">
              <a:defRPr sz="1800"/>
            </a:pPr>
            <a:r>
              <a:rPr sz="2800"/>
              <a:t>Drugi poziom</a:t>
            </a:r>
          </a:p>
          <a:p>
            <a:pPr lvl="2">
              <a:defRPr sz="1800"/>
            </a:pPr>
            <a:r>
              <a:rPr sz="2800"/>
              <a:t>Trzeci poziom</a:t>
            </a:r>
          </a:p>
          <a:p>
            <a:pPr lvl="3">
              <a:defRPr sz="1800"/>
            </a:pPr>
            <a:r>
              <a:rPr sz="2800"/>
              <a:t>Czwarty poziom</a:t>
            </a:r>
          </a:p>
          <a:p>
            <a:pPr lvl="4">
              <a:defRPr sz="1800"/>
            </a:pPr>
            <a:r>
              <a:rPr sz="2800"/>
              <a:t>Piąty poziom</a:t>
            </a:r>
          </a:p>
        </p:txBody>
      </p:sp>
      <p:sp>
        <p:nvSpPr>
          <p:cNvPr id="20" name="Shape 2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orównanie">
    <p:spTree>
      <p:nvGrpSpPr>
        <p:cNvPr id="1" name=""/>
        <p:cNvGrpSpPr/>
        <p:nvPr/>
      </p:nvGrpSpPr>
      <p:grpSpPr>
        <a:xfrm>
          <a:off x="0" y="0"/>
          <a:ext cx="0" cy="0"/>
          <a:chOff x="0" y="0"/>
          <a:chExt cx="0" cy="0"/>
        </a:xfrm>
      </p:grpSpPr>
      <p:sp>
        <p:nvSpPr>
          <p:cNvPr id="22" name="Shape 22"/>
          <p:cNvSpPr>
            <a:spLocks noGrp="1"/>
          </p:cNvSpPr>
          <p:nvPr>
            <p:ph type="title"/>
          </p:nvPr>
        </p:nvSpPr>
        <p:spPr>
          <a:xfrm>
            <a:off x="457200" y="256810"/>
            <a:ext cx="8229600" cy="1178656"/>
          </a:xfrm>
          <a:prstGeom prst="rect">
            <a:avLst/>
          </a:prstGeom>
        </p:spPr>
        <p:txBody>
          <a:bodyPr/>
          <a:lstStyle/>
          <a:p>
            <a:pPr lvl="0">
              <a:defRPr sz="1800"/>
            </a:pPr>
            <a:r>
              <a:rPr sz="4400"/>
              <a:t>Kliknij, aby edytować styl</a:t>
            </a:r>
          </a:p>
        </p:txBody>
      </p:sp>
      <p:sp>
        <p:nvSpPr>
          <p:cNvPr id="23" name="Shape 23"/>
          <p:cNvSpPr>
            <a:spLocks noGrp="1"/>
          </p:cNvSpPr>
          <p:nvPr>
            <p:ph type="body" idx="1"/>
          </p:nvPr>
        </p:nvSpPr>
        <p:spPr>
          <a:xfrm>
            <a:off x="457200" y="1435465"/>
            <a:ext cx="4040188" cy="739410"/>
          </a:xfrm>
          <a:prstGeom prst="rect">
            <a:avLst/>
          </a:prstGeom>
        </p:spPr>
        <p:txBody>
          <a:bodyPr anchor="b"/>
          <a:lstStyle>
            <a:lvl1pPr marL="0" indent="0">
              <a:spcBef>
                <a:spcPts val="500"/>
              </a:spcBef>
              <a:buSzTx/>
              <a:buFontTx/>
              <a:buNone/>
              <a:defRPr sz="2400" b="1"/>
            </a:lvl1pPr>
          </a:lstStyle>
          <a:p>
            <a:pPr lvl="0">
              <a:defRPr sz="1800" b="0"/>
            </a:pPr>
            <a:r>
              <a:rPr sz="2400" b="1"/>
              <a:t>Kliknij, aby edytować style wzorca tekstu</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Zawartość z podpisem">
    <p:spTree>
      <p:nvGrpSpPr>
        <p:cNvPr id="1" name=""/>
        <p:cNvGrpSpPr/>
        <p:nvPr/>
      </p:nvGrpSpPr>
      <p:grpSpPr>
        <a:xfrm>
          <a:off x="0" y="0"/>
          <a:ext cx="0" cy="0"/>
          <a:chOff x="0" y="0"/>
          <a:chExt cx="0" cy="0"/>
        </a:xfrm>
      </p:grpSpPr>
      <p:sp>
        <p:nvSpPr>
          <p:cNvPr id="31" name="Shape 31"/>
          <p:cNvSpPr>
            <a:spLocks noGrp="1"/>
          </p:cNvSpPr>
          <p:nvPr>
            <p:ph type="title"/>
          </p:nvPr>
        </p:nvSpPr>
        <p:spPr>
          <a:xfrm>
            <a:off x="457200" y="0"/>
            <a:ext cx="3008314" cy="1435100"/>
          </a:xfrm>
          <a:prstGeom prst="rect">
            <a:avLst/>
          </a:prstGeom>
        </p:spPr>
        <p:txBody>
          <a:bodyPr anchor="b"/>
          <a:lstStyle>
            <a:lvl1pPr algn="l">
              <a:defRPr sz="2000" b="1"/>
            </a:lvl1pPr>
          </a:lstStyle>
          <a:p>
            <a:pPr lvl="0">
              <a:defRPr sz="1800" b="0"/>
            </a:pPr>
            <a:r>
              <a:rPr sz="2000" b="1"/>
              <a:t>Kliknij, aby edytować styl</a:t>
            </a:r>
          </a:p>
        </p:txBody>
      </p:sp>
      <p:sp>
        <p:nvSpPr>
          <p:cNvPr id="32" name="Shape 32"/>
          <p:cNvSpPr>
            <a:spLocks noGrp="1"/>
          </p:cNvSpPr>
          <p:nvPr>
            <p:ph type="body" idx="1"/>
          </p:nvPr>
        </p:nvSpPr>
        <p:spPr>
          <a:xfrm>
            <a:off x="3575050" y="273050"/>
            <a:ext cx="5111750" cy="6584950"/>
          </a:xfrm>
          <a:prstGeom prst="rect">
            <a:avLst/>
          </a:prstGeom>
        </p:spPr>
        <p:txBody>
          <a:bodyPr/>
          <a:lstStyle/>
          <a:p>
            <a:pPr lvl="0">
              <a:defRPr sz="1800"/>
            </a:pPr>
            <a:r>
              <a:rPr sz="3200"/>
              <a:t>Kliknij, aby edytować style wzorca tekstu</a:t>
            </a:r>
          </a:p>
          <a:p>
            <a:pPr lvl="1">
              <a:defRPr sz="1800"/>
            </a:pPr>
            <a:r>
              <a:rPr sz="3200"/>
              <a:t>Drugi poziom</a:t>
            </a:r>
          </a:p>
          <a:p>
            <a:pPr lvl="2">
              <a:defRPr sz="1800"/>
            </a:pPr>
            <a:r>
              <a:rPr sz="3200"/>
              <a:t>Trzeci poziom</a:t>
            </a:r>
          </a:p>
          <a:p>
            <a:pPr lvl="3">
              <a:defRPr sz="1800"/>
            </a:pPr>
            <a:r>
              <a:rPr sz="3200"/>
              <a:t>Czwarty poziom</a:t>
            </a:r>
          </a:p>
          <a:p>
            <a:pPr lvl="4">
              <a:defRPr sz="1800"/>
            </a:pPr>
            <a:r>
              <a:rPr sz="3200"/>
              <a:t>Piąty poziom</a:t>
            </a:r>
          </a:p>
        </p:txBody>
      </p:sp>
      <p:sp>
        <p:nvSpPr>
          <p:cNvPr id="33" name="Shape 3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Obraz z podpisem">
    <p:spTree>
      <p:nvGrpSpPr>
        <p:cNvPr id="1" name=""/>
        <p:cNvGrpSpPr/>
        <p:nvPr/>
      </p:nvGrpSpPr>
      <p:grpSpPr>
        <a:xfrm>
          <a:off x="0" y="0"/>
          <a:ext cx="0" cy="0"/>
          <a:chOff x="0" y="0"/>
          <a:chExt cx="0" cy="0"/>
        </a:xfrm>
      </p:grpSpPr>
      <p:sp>
        <p:nvSpPr>
          <p:cNvPr id="35" name="Shape 35"/>
          <p:cNvSpPr>
            <a:spLocks noGrp="1"/>
          </p:cNvSpPr>
          <p:nvPr>
            <p:ph type="title"/>
          </p:nvPr>
        </p:nvSpPr>
        <p:spPr>
          <a:xfrm>
            <a:off x="1792288" y="4800600"/>
            <a:ext cx="5486401" cy="566738"/>
          </a:xfrm>
          <a:prstGeom prst="rect">
            <a:avLst/>
          </a:prstGeom>
        </p:spPr>
        <p:txBody>
          <a:bodyPr anchor="b"/>
          <a:lstStyle>
            <a:lvl1pPr algn="l">
              <a:defRPr sz="2000" b="1"/>
            </a:lvl1pPr>
          </a:lstStyle>
          <a:p>
            <a:pPr lvl="0">
              <a:defRPr sz="1800" b="0"/>
            </a:pPr>
            <a:r>
              <a:rPr sz="2000" b="1"/>
              <a:t>Kliknij, aby edytować styl</a:t>
            </a:r>
          </a:p>
        </p:txBody>
      </p:sp>
      <p:sp>
        <p:nvSpPr>
          <p:cNvPr id="36" name="Shape 36"/>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stStyle>
          <a:p>
            <a:pPr lvl="0">
              <a:defRPr sz="1800"/>
            </a:pPr>
            <a:r>
              <a:rPr sz="1400"/>
              <a:t>Kliknij, aby edytować style wzorca tekstu</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ytuł i tekst pionowy">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a:pPr>
            <a:r>
              <a:rPr sz="4400"/>
              <a:t>Kliknij, aby edytować styl</a:t>
            </a:r>
          </a:p>
        </p:txBody>
      </p:sp>
      <p:sp>
        <p:nvSpPr>
          <p:cNvPr id="40" name="Shape 40"/>
          <p:cNvSpPr>
            <a:spLocks noGrp="1"/>
          </p:cNvSpPr>
          <p:nvPr>
            <p:ph type="body" idx="1"/>
          </p:nvPr>
        </p:nvSpPr>
        <p:spPr>
          <a:prstGeom prst="rect">
            <a:avLst/>
          </a:prstGeom>
        </p:spPr>
        <p:txBody>
          <a:bodyPr/>
          <a:lstStyle/>
          <a:p>
            <a:pPr lvl="0">
              <a:defRPr sz="1800"/>
            </a:pPr>
            <a:r>
              <a:rPr sz="3200"/>
              <a:t>Kliknij, aby edytować style wzorca tekstu</a:t>
            </a:r>
          </a:p>
          <a:p>
            <a:pPr lvl="1">
              <a:defRPr sz="1800"/>
            </a:pPr>
            <a:r>
              <a:rPr sz="3200"/>
              <a:t>Drugi poziom</a:t>
            </a:r>
          </a:p>
          <a:p>
            <a:pPr lvl="2">
              <a:defRPr sz="1800"/>
            </a:pPr>
            <a:r>
              <a:rPr sz="3200"/>
              <a:t>Trzeci poziom</a:t>
            </a:r>
          </a:p>
          <a:p>
            <a:pPr lvl="3">
              <a:defRPr sz="1800"/>
            </a:pPr>
            <a:r>
              <a:rPr sz="3200"/>
              <a:t>Czwarty poziom</a:t>
            </a:r>
          </a:p>
          <a:p>
            <a:pPr lvl="4">
              <a:defRPr sz="1800"/>
            </a:pPr>
            <a:r>
              <a:rPr sz="3200"/>
              <a:t>Piąty poziom</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ytuł pionowy i tekst">
    <p:spTree>
      <p:nvGrpSpPr>
        <p:cNvPr id="1" name=""/>
        <p:cNvGrpSpPr/>
        <p:nvPr/>
      </p:nvGrpSpPr>
      <p:grpSpPr>
        <a:xfrm>
          <a:off x="0" y="0"/>
          <a:ext cx="0" cy="0"/>
          <a:chOff x="0" y="0"/>
          <a:chExt cx="0" cy="0"/>
        </a:xfrm>
      </p:grpSpPr>
      <p:sp>
        <p:nvSpPr>
          <p:cNvPr id="43" name="Shape 43"/>
          <p:cNvSpPr>
            <a:spLocks noGrp="1"/>
          </p:cNvSpPr>
          <p:nvPr>
            <p:ph type="title"/>
          </p:nvPr>
        </p:nvSpPr>
        <p:spPr>
          <a:xfrm>
            <a:off x="6629400" y="0"/>
            <a:ext cx="2057400" cy="6400802"/>
          </a:xfrm>
          <a:prstGeom prst="rect">
            <a:avLst/>
          </a:prstGeom>
        </p:spPr>
        <p:txBody>
          <a:bodyPr/>
          <a:lstStyle/>
          <a:p>
            <a:pPr lvl="0">
              <a:defRPr sz="1800"/>
            </a:pPr>
            <a:r>
              <a:rPr sz="4400"/>
              <a:t>Kliknij, aby edytować styl</a:t>
            </a:r>
          </a:p>
        </p:txBody>
      </p:sp>
      <p:sp>
        <p:nvSpPr>
          <p:cNvPr id="44" name="Shape 44"/>
          <p:cNvSpPr>
            <a:spLocks noGrp="1"/>
          </p:cNvSpPr>
          <p:nvPr>
            <p:ph type="body" idx="1"/>
          </p:nvPr>
        </p:nvSpPr>
        <p:spPr>
          <a:xfrm>
            <a:off x="457200" y="274638"/>
            <a:ext cx="6019800" cy="6583363"/>
          </a:xfrm>
          <a:prstGeom prst="rect">
            <a:avLst/>
          </a:prstGeom>
        </p:spPr>
        <p:txBody>
          <a:bodyPr/>
          <a:lstStyle/>
          <a:p>
            <a:pPr lvl="0">
              <a:defRPr sz="1800"/>
            </a:pPr>
            <a:r>
              <a:rPr sz="3200"/>
              <a:t>Kliknij, aby edytować style wzorca tekstu</a:t>
            </a:r>
          </a:p>
          <a:p>
            <a:pPr lvl="1">
              <a:defRPr sz="1800"/>
            </a:pPr>
            <a:r>
              <a:rPr sz="3200"/>
              <a:t>Drugi poziom</a:t>
            </a:r>
          </a:p>
          <a:p>
            <a:pPr lvl="2">
              <a:defRPr sz="1800"/>
            </a:pPr>
            <a:r>
              <a:rPr sz="3200"/>
              <a:t>Trzeci poziom</a:t>
            </a:r>
          </a:p>
          <a:p>
            <a:pPr lvl="3">
              <a:defRPr sz="1800"/>
            </a:pPr>
            <a:r>
              <a:rPr sz="3200"/>
              <a:t>Czwarty poziom</a:t>
            </a:r>
          </a:p>
          <a:p>
            <a:pPr lvl="4">
              <a:defRPr sz="1800"/>
            </a:pPr>
            <a:r>
              <a:rPr sz="3200"/>
              <a:t>Piąty poziom</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ylko tytuł">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pPr lvl="0">
              <a:defRPr sz="1800"/>
            </a:pPr>
            <a:r>
              <a:rPr sz="4400"/>
              <a:t>Kliknij, aby edytować styl</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30579280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6"/>
            <a:ext cx="8229600" cy="1508125"/>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lvl="0">
              <a:defRPr sz="1800"/>
            </a:pPr>
            <a:r>
              <a:rPr sz="4400"/>
              <a:t>Kliknij, aby edytować styl</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lvl="0">
              <a:defRPr sz="1800"/>
            </a:pPr>
            <a:r>
              <a:rPr sz="3200"/>
              <a:t>Kliknij, aby edytować style wzorca tekstu</a:t>
            </a:r>
          </a:p>
          <a:p>
            <a:pPr lvl="1">
              <a:defRPr sz="1800"/>
            </a:pPr>
            <a:r>
              <a:rPr sz="3200"/>
              <a:t>Drugi poziom</a:t>
            </a:r>
          </a:p>
          <a:p>
            <a:pPr lvl="2">
              <a:defRPr sz="1800"/>
            </a:pPr>
            <a:r>
              <a:rPr sz="3200"/>
              <a:t>Trzeci poziom</a:t>
            </a:r>
          </a:p>
          <a:p>
            <a:pPr lvl="3">
              <a:defRPr sz="1800"/>
            </a:pPr>
            <a:r>
              <a:rPr sz="3200"/>
              <a:t>Czwarty poziom</a:t>
            </a:r>
          </a:p>
          <a:p>
            <a:pPr lvl="4">
              <a:defRPr sz="1800"/>
            </a:pPr>
            <a:r>
              <a:rPr sz="3200"/>
              <a:t>Piąty poziom</a:t>
            </a:r>
          </a:p>
        </p:txBody>
      </p:sp>
      <p:sp>
        <p:nvSpPr>
          <p:cNvPr id="4" name="Shape 4"/>
          <p:cNvSpPr>
            <a:spLocks noGrp="1"/>
          </p:cNvSpPr>
          <p:nvPr>
            <p:ph type="sldNum" sz="quarter" idx="2"/>
          </p:nvPr>
        </p:nvSpPr>
        <p:spPr>
          <a:xfrm>
            <a:off x="6553200" y="6404292"/>
            <a:ext cx="2133600" cy="269241"/>
          </a:xfrm>
          <a:prstGeom prst="rect">
            <a:avLst/>
          </a:prstGeom>
          <a:ln w="12700">
            <a:miter lim="400000"/>
          </a:ln>
        </p:spPr>
        <p:txBody>
          <a:bodyPr lIns="45719" rIns="45719" anchor="ctr">
            <a:spAutoFit/>
          </a:bodyPr>
          <a:lstStyle>
            <a:lvl1pPr algn="r">
              <a:defRPr sz="1200">
                <a:solidFill>
                  <a:srgbClr val="888888"/>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6" r:id="rId5"/>
    <p:sldLayoutId id="2147483657" r:id="rId6"/>
    <p:sldLayoutId id="2147483658" r:id="rId7"/>
    <p:sldLayoutId id="2147483659" r:id="rId8"/>
    <p:sldLayoutId id="2147483660" r:id="rId9"/>
  </p:sldLayoutIdLst>
  <p:transition spd="med"/>
  <p:txStyles>
    <p:titleStyle>
      <a:lvl1pPr algn="ctr">
        <a:defRPr sz="4400">
          <a:latin typeface="Calibri"/>
          <a:ea typeface="Calibri"/>
          <a:cs typeface="Calibri"/>
          <a:sym typeface="Calibri"/>
        </a:defRPr>
      </a:lvl1pPr>
      <a:lvl2pPr algn="ctr">
        <a:defRPr sz="4400">
          <a:latin typeface="Calibri"/>
          <a:ea typeface="Calibri"/>
          <a:cs typeface="Calibri"/>
          <a:sym typeface="Calibri"/>
        </a:defRPr>
      </a:lvl2pPr>
      <a:lvl3pPr algn="ctr">
        <a:defRPr sz="4400">
          <a:latin typeface="Calibri"/>
          <a:ea typeface="Calibri"/>
          <a:cs typeface="Calibri"/>
          <a:sym typeface="Calibri"/>
        </a:defRPr>
      </a:lvl3pPr>
      <a:lvl4pPr algn="ctr">
        <a:defRPr sz="4400">
          <a:latin typeface="Calibri"/>
          <a:ea typeface="Calibri"/>
          <a:cs typeface="Calibri"/>
          <a:sym typeface="Calibri"/>
        </a:defRPr>
      </a:lvl4pPr>
      <a:lvl5pPr algn="ctr">
        <a:defRPr sz="4400">
          <a:latin typeface="Calibri"/>
          <a:ea typeface="Calibri"/>
          <a:cs typeface="Calibri"/>
          <a:sym typeface="Calibri"/>
        </a:defRPr>
      </a:lvl5pPr>
      <a:lvl6pPr algn="ctr">
        <a:defRPr sz="4400">
          <a:latin typeface="Calibri"/>
          <a:ea typeface="Calibri"/>
          <a:cs typeface="Calibri"/>
          <a:sym typeface="Calibri"/>
        </a:defRPr>
      </a:lvl6pPr>
      <a:lvl7pPr algn="ctr">
        <a:defRPr sz="4400">
          <a:latin typeface="Calibri"/>
          <a:ea typeface="Calibri"/>
          <a:cs typeface="Calibri"/>
          <a:sym typeface="Calibri"/>
        </a:defRPr>
      </a:lvl7pPr>
      <a:lvl8pPr algn="ctr">
        <a:defRPr sz="4400">
          <a:latin typeface="Calibri"/>
          <a:ea typeface="Calibri"/>
          <a:cs typeface="Calibri"/>
          <a:sym typeface="Calibri"/>
        </a:defRPr>
      </a:lvl8pPr>
      <a:lvl9pPr algn="ct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ndsu.edu/english/trans_atlantic_and_pacific_project/"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www.westfargopioneer.com/news/government/4192484-proposed-north-dakota-budget-forecast-shows-nearly-2-billion-drop-general"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hyperlink" Target="http://usuaris.tinet.cat/apym/online/"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www.hochschuldidaktik.uzh.ch/instrumente/dossiers.html" TargetMode="External"/><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 y="332656"/>
            <a:ext cx="9052560" cy="1800200"/>
          </a:xfrm>
        </p:spPr>
        <p:txBody>
          <a:bodyPr>
            <a:noAutofit/>
          </a:bodyPr>
          <a:lstStyle/>
          <a:p>
            <a:r>
              <a:rPr lang="pl-PL" sz="2800" b="1" dirty="0" smtClean="0">
                <a:latin typeface="Calibri" panose="020F0502020204030204" pitchFamily="34" charset="0"/>
                <a:cs typeface="Times New Roman" panose="02020603050405020304" pitchFamily="18" charset="0"/>
              </a:rPr>
              <a:t/>
            </a:r>
            <a:br>
              <a:rPr lang="pl-PL" sz="2800" b="1" dirty="0" smtClean="0">
                <a:latin typeface="Calibri" panose="020F0502020204030204" pitchFamily="34" charset="0"/>
                <a:cs typeface="Times New Roman" panose="02020603050405020304" pitchFamily="18" charset="0"/>
              </a:rPr>
            </a:br>
            <a:r>
              <a:rPr lang="pl-PL" sz="2800" b="1" dirty="0">
                <a:latin typeface="Calibri" panose="020F0502020204030204" pitchFamily="34" charset="0"/>
                <a:cs typeface="Times New Roman" panose="02020603050405020304" pitchFamily="18" charset="0"/>
              </a:rPr>
              <a:t/>
            </a:r>
            <a:br>
              <a:rPr lang="pl-PL" sz="2800" b="1" dirty="0">
                <a:latin typeface="Calibri" panose="020F0502020204030204" pitchFamily="34" charset="0"/>
                <a:cs typeface="Times New Roman" panose="02020603050405020304" pitchFamily="18" charset="0"/>
              </a:rPr>
            </a:br>
            <a:r>
              <a:rPr lang="en-US" sz="2800" i="1" dirty="0"/>
              <a:t>ESP Oxford 2018</a:t>
            </a:r>
            <a:r>
              <a:rPr lang="en-US" sz="2800" b="1" dirty="0"/>
              <a:t>	ESP university </a:t>
            </a:r>
            <a:r>
              <a:rPr lang="en-US" sz="2800" b="1" dirty="0" err="1"/>
              <a:t>programme</a:t>
            </a:r>
            <a:r>
              <a:rPr lang="en-US" sz="2800" b="1" dirty="0"/>
              <a:t> for business and media </a:t>
            </a:r>
            <a:r>
              <a:rPr lang="pl-PL" sz="2800" b="1" dirty="0" smtClean="0"/>
              <a:t> (</a:t>
            </a:r>
            <a:r>
              <a:rPr lang="pl-PL" sz="2800" b="1" dirty="0" err="1" smtClean="0"/>
              <a:t>translation</a:t>
            </a:r>
            <a:r>
              <a:rPr lang="pl-PL" sz="2800" b="1" dirty="0" smtClean="0"/>
              <a:t> </a:t>
            </a:r>
            <a:r>
              <a:rPr lang="pl-PL" sz="2800" b="1" dirty="0" err="1" smtClean="0"/>
              <a:t>perspective</a:t>
            </a:r>
            <a:r>
              <a:rPr lang="pl-PL" sz="2800" b="1" dirty="0" smtClean="0"/>
              <a:t>)</a:t>
            </a:r>
            <a:r>
              <a:rPr lang="pl-PL" sz="2800" dirty="0"/>
              <a:t/>
            </a:r>
            <a:br>
              <a:rPr lang="pl-PL" sz="2800" dirty="0"/>
            </a:br>
            <a:r>
              <a:rPr lang="pl-PL" sz="2800" dirty="0" smtClean="0"/>
              <a:t> </a:t>
            </a:r>
            <a:r>
              <a:rPr lang="en-US" sz="2400" b="1" dirty="0" smtClean="0">
                <a:solidFill>
                  <a:schemeClr val="bg2"/>
                </a:solidFill>
                <a:latin typeface="Calibri" panose="020F0502020204030204" pitchFamily="34" charset="0"/>
                <a:cs typeface="Times New Roman" panose="02020603050405020304" pitchFamily="18" charset="0"/>
              </a:rPr>
              <a:t>Barbara </a:t>
            </a:r>
            <a:r>
              <a:rPr lang="en-US" sz="2400" b="1" dirty="0" err="1">
                <a:solidFill>
                  <a:schemeClr val="bg2"/>
                </a:solidFill>
                <a:latin typeface="Calibri" panose="020F0502020204030204" pitchFamily="34" charset="0"/>
                <a:cs typeface="Times New Roman" panose="02020603050405020304" pitchFamily="18" charset="0"/>
              </a:rPr>
              <a:t>Lewandowska-Tomaszczyk</a:t>
            </a:r>
            <a:r>
              <a:rPr lang="pl-PL" sz="2400" b="1" dirty="0" smtClean="0">
                <a:solidFill>
                  <a:schemeClr val="bg2"/>
                </a:solidFill>
                <a:latin typeface="Calibri" panose="020F0502020204030204" pitchFamily="34" charset="0"/>
                <a:cs typeface="Times New Roman" panose="02020603050405020304" pitchFamily="18" charset="0"/>
              </a:rPr>
              <a:t>,</a:t>
            </a:r>
            <a:br>
              <a:rPr lang="pl-PL" sz="2400" b="1" dirty="0" smtClean="0">
                <a:solidFill>
                  <a:schemeClr val="bg2"/>
                </a:solidFill>
                <a:latin typeface="Calibri" panose="020F0502020204030204" pitchFamily="34" charset="0"/>
                <a:cs typeface="Times New Roman" panose="02020603050405020304" pitchFamily="18" charset="0"/>
              </a:rPr>
            </a:br>
            <a:r>
              <a:rPr lang="en-US" sz="2400" b="1" dirty="0" smtClean="0">
                <a:solidFill>
                  <a:schemeClr val="bg2"/>
                </a:solidFill>
                <a:latin typeface="Calibri" panose="020F0502020204030204" pitchFamily="34" charset="0"/>
                <a:cs typeface="Times New Roman" panose="02020603050405020304" pitchFamily="18" charset="0"/>
              </a:rPr>
              <a:t>State </a:t>
            </a:r>
            <a:r>
              <a:rPr lang="en-US" sz="2400" b="1" dirty="0">
                <a:solidFill>
                  <a:schemeClr val="bg2"/>
                </a:solidFill>
                <a:latin typeface="Calibri" panose="020F0502020204030204" pitchFamily="34" charset="0"/>
                <a:cs typeface="Times New Roman" panose="02020603050405020304" pitchFamily="18" charset="0"/>
              </a:rPr>
              <a:t>University of Applied Sciences</a:t>
            </a:r>
            <a:r>
              <a:rPr lang="pl-PL" sz="2400" b="1" dirty="0">
                <a:solidFill>
                  <a:schemeClr val="bg2"/>
                </a:solidFill>
                <a:latin typeface="Calibri" panose="020F0502020204030204" pitchFamily="34" charset="0"/>
                <a:cs typeface="Times New Roman" panose="02020603050405020304" pitchFamily="18" charset="0"/>
              </a:rPr>
              <a:t> in </a:t>
            </a:r>
            <a:r>
              <a:rPr lang="en-US" sz="2400" b="1" dirty="0" err="1" smtClean="0">
                <a:solidFill>
                  <a:schemeClr val="bg2"/>
                </a:solidFill>
                <a:latin typeface="Calibri" panose="020F0502020204030204" pitchFamily="34" charset="0"/>
                <a:cs typeface="Times New Roman" panose="02020603050405020304" pitchFamily="18" charset="0"/>
              </a:rPr>
              <a:t>Konin</a:t>
            </a:r>
            <a:r>
              <a:rPr lang="pl-PL" sz="2400" b="1" dirty="0" smtClean="0">
                <a:solidFill>
                  <a:schemeClr val="bg2"/>
                </a:solidFill>
                <a:latin typeface="Calibri" panose="020F0502020204030204" pitchFamily="34" charset="0"/>
                <a:cs typeface="Times New Roman" panose="02020603050405020304" pitchFamily="18" charset="0"/>
              </a:rPr>
              <a:t>; University </a:t>
            </a:r>
            <a:r>
              <a:rPr lang="pl-PL" sz="2400" b="1" dirty="0">
                <a:solidFill>
                  <a:schemeClr val="bg2"/>
                </a:solidFill>
                <a:latin typeface="Calibri" panose="020F0502020204030204" pitchFamily="34" charset="0"/>
                <a:cs typeface="Times New Roman" panose="02020603050405020304" pitchFamily="18" charset="0"/>
              </a:rPr>
              <a:t>of </a:t>
            </a:r>
            <a:r>
              <a:rPr lang="pl-PL" sz="2400" b="1" dirty="0" err="1">
                <a:solidFill>
                  <a:schemeClr val="bg2"/>
                </a:solidFill>
                <a:latin typeface="Calibri" panose="020F0502020204030204" pitchFamily="34" charset="0"/>
                <a:cs typeface="Times New Roman" panose="02020603050405020304" pitchFamily="18" charset="0"/>
              </a:rPr>
              <a:t>Lodz</a:t>
            </a:r>
            <a:r>
              <a:rPr lang="pl-PL" sz="2800" b="1" dirty="0">
                <a:latin typeface="Calibri" panose="020F0502020204030204" pitchFamily="34" charset="0"/>
                <a:cs typeface="Times New Roman" panose="02020603050405020304" pitchFamily="18" charset="0"/>
              </a:rPr>
              <a:t/>
            </a:r>
            <a:br>
              <a:rPr lang="pl-PL" sz="2800" b="1" dirty="0">
                <a:latin typeface="Calibri" panose="020F0502020204030204" pitchFamily="34" charset="0"/>
                <a:cs typeface="Times New Roman" panose="02020603050405020304" pitchFamily="18" charset="0"/>
              </a:rPr>
            </a:br>
            <a:r>
              <a:rPr lang="pl-PL" sz="2800" dirty="0">
                <a:latin typeface="Times New Roman" panose="02020603050405020304" pitchFamily="18" charset="0"/>
                <a:cs typeface="Times New Roman" panose="02020603050405020304" pitchFamily="18" charset="0"/>
              </a:rPr>
              <a:t/>
            </a:r>
            <a:br>
              <a:rPr lang="pl-PL" sz="2800" dirty="0">
                <a:latin typeface="Times New Roman" panose="02020603050405020304" pitchFamily="18" charset="0"/>
                <a:cs typeface="Times New Roman" panose="02020603050405020304" pitchFamily="18" charset="0"/>
              </a:rPr>
            </a:br>
            <a:endParaRPr lang="pl-PL" sz="2800"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a:xfrm>
            <a:off x="457200" y="1699592"/>
            <a:ext cx="8229600" cy="5257800"/>
          </a:xfrm>
        </p:spPr>
        <p:txBody>
          <a:bodyPr/>
          <a:lstStyle/>
          <a:p>
            <a:endParaRPr lang="pl-PL"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329124"/>
            <a:ext cx="8892479" cy="4340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427604"/>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normAutofit/>
          </a:bodyPr>
          <a:lstStyle/>
          <a:p>
            <a:r>
              <a:rPr lang="pl-PL" dirty="0"/>
              <a:t>R</a:t>
            </a:r>
            <a:r>
              <a:rPr lang="en-US" dirty="0" err="1" smtClean="0"/>
              <a:t>elationship</a:t>
            </a:r>
            <a:r>
              <a:rPr lang="en-US" dirty="0" smtClean="0"/>
              <a:t> </a:t>
            </a:r>
            <a:r>
              <a:rPr lang="en-US" dirty="0"/>
              <a:t>between ESP, business and </a:t>
            </a:r>
            <a:r>
              <a:rPr lang="en-US" dirty="0" smtClean="0"/>
              <a:t>media</a:t>
            </a:r>
            <a:r>
              <a:rPr lang="pl-PL" dirty="0" smtClean="0"/>
              <a:t>, </a:t>
            </a:r>
            <a:r>
              <a:rPr lang="pl-PL" dirty="0" err="1" smtClean="0"/>
              <a:t>translation</a:t>
            </a:r>
            <a:r>
              <a:rPr lang="en-US" dirty="0" smtClean="0"/>
              <a:t> </a:t>
            </a:r>
            <a:r>
              <a:rPr lang="pl-PL" dirty="0" smtClean="0"/>
              <a:t> </a:t>
            </a:r>
            <a:r>
              <a:rPr lang="pl-PL" dirty="0" smtClean="0"/>
              <a:t>(</a:t>
            </a:r>
            <a:r>
              <a:rPr lang="en-US" dirty="0" smtClean="0"/>
              <a:t>new </a:t>
            </a:r>
            <a:r>
              <a:rPr lang="en-US" dirty="0"/>
              <a:t>BA and MA university </a:t>
            </a:r>
            <a:r>
              <a:rPr lang="en-US" dirty="0" smtClean="0"/>
              <a:t>programs</a:t>
            </a:r>
            <a:r>
              <a:rPr lang="pl-PL" dirty="0" smtClean="0"/>
              <a:t>)</a:t>
            </a:r>
            <a:r>
              <a:rPr lang="en-US" dirty="0" smtClean="0"/>
              <a:t> </a:t>
            </a:r>
            <a:r>
              <a:rPr lang="pl-PL" dirty="0" smtClean="0"/>
              <a:t> </a:t>
            </a:r>
            <a:endParaRPr lang="pl-PL" dirty="0"/>
          </a:p>
          <a:p>
            <a:r>
              <a:rPr lang="en-US" dirty="0" smtClean="0"/>
              <a:t>Polish </a:t>
            </a:r>
            <a:r>
              <a:rPr lang="en-US" dirty="0"/>
              <a:t>universities (University of Lodz, State University of Applied Sciences in </a:t>
            </a:r>
            <a:r>
              <a:rPr lang="en-US" dirty="0" err="1"/>
              <a:t>Konin</a:t>
            </a:r>
            <a:r>
              <a:rPr lang="en-US" dirty="0" smtClean="0"/>
              <a:t>)</a:t>
            </a:r>
            <a:endParaRPr lang="pl-PL" dirty="0"/>
          </a:p>
        </p:txBody>
      </p:sp>
    </p:spTree>
    <p:extLst>
      <p:ext uri="{BB962C8B-B14F-4D97-AF65-F5344CB8AC3E}">
        <p14:creationId xmlns:p14="http://schemas.microsoft.com/office/powerpoint/2010/main" val="512708900"/>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Corpora</a:t>
            </a:r>
            <a:endParaRPr lang="pl-PL" dirty="0"/>
          </a:p>
        </p:txBody>
      </p:sp>
      <p:sp>
        <p:nvSpPr>
          <p:cNvPr id="3" name="Symbol zastępczy tekstu 2"/>
          <p:cNvSpPr>
            <a:spLocks noGrp="1"/>
          </p:cNvSpPr>
          <p:nvPr>
            <p:ph type="body" idx="1"/>
          </p:nvPr>
        </p:nvSpPr>
        <p:spPr/>
        <p:txBody>
          <a:bodyPr>
            <a:normAutofit fontScale="85000" lnSpcReduction="20000"/>
          </a:bodyPr>
          <a:lstStyle/>
          <a:p>
            <a:r>
              <a:rPr lang="pl-PL" dirty="0" smtClean="0"/>
              <a:t>ESP t</a:t>
            </a:r>
            <a:r>
              <a:rPr lang="en-US" dirty="0" err="1" smtClean="0"/>
              <a:t>ypically</a:t>
            </a:r>
            <a:r>
              <a:rPr lang="en-US" dirty="0" smtClean="0"/>
              <a:t> </a:t>
            </a:r>
            <a:r>
              <a:rPr lang="en-US" dirty="0"/>
              <a:t>defined as a variety much less vague and indeterminate than general </a:t>
            </a:r>
            <a:r>
              <a:rPr lang="en-US" dirty="0" smtClean="0"/>
              <a:t>language </a:t>
            </a:r>
            <a:endParaRPr lang="pl-PL" dirty="0" smtClean="0"/>
          </a:p>
          <a:p>
            <a:r>
              <a:rPr lang="pl-PL" dirty="0"/>
              <a:t>In </a:t>
            </a:r>
            <a:r>
              <a:rPr lang="pl-PL" dirty="0" err="1" smtClean="0"/>
              <a:t>fact</a:t>
            </a:r>
            <a:r>
              <a:rPr lang="pl-PL" dirty="0" smtClean="0"/>
              <a:t>, </a:t>
            </a:r>
            <a:r>
              <a:rPr lang="en-US" dirty="0" smtClean="0"/>
              <a:t>similar </a:t>
            </a:r>
            <a:r>
              <a:rPr lang="en-US" dirty="0"/>
              <a:t>cross-linguistic meaning approximation</a:t>
            </a:r>
            <a:r>
              <a:rPr lang="pl-PL" dirty="0"/>
              <a:t>, </a:t>
            </a:r>
            <a:r>
              <a:rPr lang="en-US" i="1" dirty="0"/>
              <a:t>cluster equivalence </a:t>
            </a:r>
            <a:r>
              <a:rPr lang="en-US" i="1" dirty="0" smtClean="0"/>
              <a:t>patterns</a:t>
            </a:r>
            <a:r>
              <a:rPr lang="pl-PL" dirty="0" smtClean="0"/>
              <a:t>, </a:t>
            </a:r>
            <a:r>
              <a:rPr lang="en-US" dirty="0" smtClean="0"/>
              <a:t>collocational </a:t>
            </a:r>
            <a:r>
              <a:rPr lang="en-US" dirty="0"/>
              <a:t>uses (</a:t>
            </a:r>
            <a:r>
              <a:rPr lang="en-US" dirty="0" err="1"/>
              <a:t>Lewandowska-Tomaszczyk</a:t>
            </a:r>
            <a:r>
              <a:rPr lang="en-US" dirty="0"/>
              <a:t> 2017</a:t>
            </a:r>
            <a:r>
              <a:rPr lang="en-US" dirty="0" smtClean="0"/>
              <a:t>)</a:t>
            </a:r>
            <a:endParaRPr lang="pl-PL" dirty="0" smtClean="0"/>
          </a:p>
          <a:p>
            <a:r>
              <a:rPr lang="pl-PL" dirty="0"/>
              <a:t>E</a:t>
            </a:r>
            <a:r>
              <a:rPr lang="en-US" dirty="0" smtClean="0"/>
              <a:t>x</a:t>
            </a:r>
            <a:r>
              <a:rPr lang="pl-PL" dirty="0" smtClean="0"/>
              <a:t>a</a:t>
            </a:r>
            <a:r>
              <a:rPr lang="en-US" dirty="0" err="1" smtClean="0"/>
              <a:t>mpl</a:t>
            </a:r>
            <a:r>
              <a:rPr lang="pl-PL" dirty="0" smtClean="0"/>
              <a:t>es </a:t>
            </a:r>
            <a:r>
              <a:rPr lang="en-US" dirty="0" smtClean="0"/>
              <a:t> </a:t>
            </a:r>
            <a:r>
              <a:rPr lang="en-US" dirty="0"/>
              <a:t>technical and legal language on parallel ESP-Polish data </a:t>
            </a:r>
            <a:r>
              <a:rPr lang="pl-PL" dirty="0"/>
              <a:t> </a:t>
            </a:r>
            <a:r>
              <a:rPr lang="pl-PL" dirty="0" smtClean="0"/>
              <a:t>- </a:t>
            </a:r>
            <a:r>
              <a:rPr lang="en-US" dirty="0" smtClean="0"/>
              <a:t>their </a:t>
            </a:r>
            <a:r>
              <a:rPr lang="en-US" i="1" dirty="0"/>
              <a:t>cluster equivalence patterns</a:t>
            </a:r>
            <a:r>
              <a:rPr lang="en-US" dirty="0"/>
              <a:t> and collocational uses (</a:t>
            </a:r>
            <a:r>
              <a:rPr lang="en-US" dirty="0" err="1"/>
              <a:t>Lewandowska-Tomaszczyk</a:t>
            </a:r>
            <a:r>
              <a:rPr lang="en-US" dirty="0"/>
              <a:t> 2017</a:t>
            </a:r>
            <a:r>
              <a:rPr lang="en-US" dirty="0" smtClean="0"/>
              <a:t>)</a:t>
            </a:r>
            <a:endParaRPr lang="pl-PL" dirty="0" smtClean="0"/>
          </a:p>
          <a:p>
            <a:r>
              <a:rPr lang="pl-PL" dirty="0" smtClean="0"/>
              <a:t>NEW BA &amp; MA PROGRAMMES</a:t>
            </a:r>
            <a:endParaRPr lang="pl-PL" dirty="0"/>
          </a:p>
          <a:p>
            <a:r>
              <a:rPr lang="en-US" dirty="0" smtClean="0"/>
              <a:t>Tasks </a:t>
            </a:r>
            <a:r>
              <a:rPr lang="en-US" dirty="0"/>
              <a:t>involving monolingual and parallel corpora (Polish-English http://paralela.clarin-pl.eu/ </a:t>
            </a:r>
            <a:r>
              <a:rPr lang="en-US" dirty="0" err="1"/>
              <a:t>Pęzik</a:t>
            </a:r>
            <a:r>
              <a:rPr lang="en-US" dirty="0"/>
              <a:t> 2016) </a:t>
            </a:r>
            <a:r>
              <a:rPr lang="pl-PL" dirty="0" smtClean="0"/>
              <a:t> </a:t>
            </a:r>
          </a:p>
          <a:p>
            <a:r>
              <a:rPr lang="pl-PL" dirty="0"/>
              <a:t>S</a:t>
            </a:r>
            <a:r>
              <a:rPr lang="en-US" dirty="0" err="1" smtClean="0"/>
              <a:t>ignificant</a:t>
            </a:r>
            <a:r>
              <a:rPr lang="en-US" dirty="0" smtClean="0"/>
              <a:t> </a:t>
            </a:r>
            <a:r>
              <a:rPr lang="en-US" dirty="0"/>
              <a:t>role for the development of ESP proficiency and relevant business language skills. </a:t>
            </a:r>
            <a:endParaRPr lang="pl-PL" dirty="0"/>
          </a:p>
        </p:txBody>
      </p:sp>
    </p:spTree>
    <p:extLst>
      <p:ext uri="{BB962C8B-B14F-4D97-AF65-F5344CB8AC3E}">
        <p14:creationId xmlns:p14="http://schemas.microsoft.com/office/powerpoint/2010/main" val="421758751"/>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Approach</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a:bodyPr>
          <a:lstStyle/>
          <a:p>
            <a:r>
              <a:rPr lang="pl-PL" dirty="0">
                <a:latin typeface="Times New Roman" panose="02020603050405020304" pitchFamily="18" charset="0"/>
                <a:cs typeface="Times New Roman" panose="02020603050405020304" pitchFamily="18" charset="0"/>
              </a:rPr>
              <a:t>Collaboration – </a:t>
            </a:r>
            <a:r>
              <a:rPr lang="pl-PL" dirty="0" err="1">
                <a:latin typeface="Times New Roman" panose="02020603050405020304" pitchFamily="18" charset="0"/>
                <a:cs typeface="Times New Roman" panose="02020603050405020304" pitchFamily="18" charset="0"/>
              </a:rPr>
              <a:t>collaborative</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knowledge</a:t>
            </a:r>
            <a:r>
              <a:rPr lang="pl-PL" dirty="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acquisition</a:t>
            </a:r>
            <a:r>
              <a:rPr lang="pl-PL" dirty="0" smtClean="0">
                <a:latin typeface="Times New Roman" panose="02020603050405020304" pitchFamily="18" charset="0"/>
                <a:cs typeface="Times New Roman" panose="02020603050405020304" pitchFamily="18" charset="0"/>
              </a:rPr>
              <a:t> </a:t>
            </a:r>
            <a:r>
              <a:rPr lang="pl-PL" dirty="0">
                <a:latin typeface="Times New Roman" panose="02020603050405020304" pitchFamily="18" charset="0"/>
                <a:cs typeface="Times New Roman" panose="02020603050405020304" pitchFamily="18" charset="0"/>
              </a:rPr>
              <a:t>(</a:t>
            </a:r>
            <a:r>
              <a:rPr lang="pl-PL" dirty="0" err="1">
                <a:latin typeface="Times New Roman" panose="02020603050405020304" pitchFamily="18" charset="0"/>
                <a:cs typeface="Times New Roman" panose="02020603050405020304" pitchFamily="18" charset="0"/>
              </a:rPr>
              <a:t>collective</a:t>
            </a:r>
            <a:r>
              <a:rPr lang="pl-PL" dirty="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intelligence</a:t>
            </a:r>
            <a:r>
              <a:rPr lang="pl-PL"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a:p>
            <a:r>
              <a:rPr lang="pl-PL" dirty="0" smtClean="0">
                <a:latin typeface="Times New Roman" panose="02020603050405020304" pitchFamily="18" charset="0"/>
                <a:cs typeface="Times New Roman" panose="02020603050405020304" pitchFamily="18" charset="0"/>
              </a:rPr>
              <a:t> FL </a:t>
            </a:r>
            <a:r>
              <a:rPr lang="pl-PL" dirty="0" err="1" smtClean="0">
                <a:latin typeface="Times New Roman" panose="02020603050405020304" pitchFamily="18" charset="0"/>
                <a:cs typeface="Times New Roman" panose="02020603050405020304" pitchFamily="18" charset="0"/>
              </a:rPr>
              <a:t>competence</a:t>
            </a:r>
            <a:r>
              <a:rPr lang="pl-PL" dirty="0" smtClean="0">
                <a:latin typeface="Times New Roman" panose="02020603050405020304" pitchFamily="18" charset="0"/>
                <a:cs typeface="Times New Roman" panose="02020603050405020304" pitchFamily="18" charset="0"/>
              </a:rPr>
              <a:t>  -  </a:t>
            </a:r>
            <a:r>
              <a:rPr lang="pl-PL" dirty="0" err="1" smtClean="0">
                <a:latin typeface="Times New Roman" panose="02020603050405020304" pitchFamily="18" charset="0"/>
                <a:cs typeface="Times New Roman" panose="02020603050405020304" pitchFamily="18" charset="0"/>
              </a:rPr>
              <a:t>Translation</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competence</a:t>
            </a:r>
            <a:endParaRPr lang="pl-PL" dirty="0" smtClean="0">
              <a:latin typeface="Times New Roman" panose="02020603050405020304" pitchFamily="18" charset="0"/>
              <a:cs typeface="Times New Roman" panose="02020603050405020304" pitchFamily="18" charset="0"/>
            </a:endParaRPr>
          </a:p>
          <a:p>
            <a:pPr marL="0" indent="0">
              <a:buNone/>
            </a:pPr>
            <a:endParaRPr lang="pl-PL" dirty="0" smtClean="0">
              <a:latin typeface="Times New Roman" panose="02020603050405020304" pitchFamily="18" charset="0"/>
              <a:cs typeface="Times New Roman" panose="02020603050405020304" pitchFamily="18" charset="0"/>
            </a:endParaRPr>
          </a:p>
          <a:p>
            <a:r>
              <a:rPr lang="pl-PL" dirty="0" err="1" smtClean="0">
                <a:latin typeface="Times New Roman" panose="02020603050405020304" pitchFamily="18" charset="0"/>
                <a:cs typeface="Times New Roman" panose="02020603050405020304" pitchFamily="18" charset="0"/>
              </a:rPr>
              <a:t>Monolingual</a:t>
            </a:r>
            <a:r>
              <a:rPr lang="pl-PL" dirty="0" smtClean="0">
                <a:latin typeface="Times New Roman" panose="02020603050405020304" pitchFamily="18" charset="0"/>
                <a:cs typeface="Times New Roman" panose="02020603050405020304" pitchFamily="18" charset="0"/>
              </a:rPr>
              <a:t>/</a:t>
            </a:r>
            <a:r>
              <a:rPr lang="pl-PL" dirty="0" err="1" smtClean="0">
                <a:latin typeface="Times New Roman" panose="02020603050405020304" pitchFamily="18" charset="0"/>
                <a:cs typeface="Times New Roman" panose="02020603050405020304" pitchFamily="18" charset="0"/>
              </a:rPr>
              <a:t>multilingual</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Corpora</a:t>
            </a:r>
            <a:endParaRPr lang="pl-PL" dirty="0" smtClean="0">
              <a:latin typeface="Times New Roman" panose="02020603050405020304" pitchFamily="18" charset="0"/>
              <a:cs typeface="Times New Roman" panose="02020603050405020304" pitchFamily="18" charset="0"/>
            </a:endParaRPr>
          </a:p>
          <a:p>
            <a:r>
              <a:rPr lang="pl-PL" dirty="0" smtClean="0">
                <a:latin typeface="Times New Roman" panose="02020603050405020304" pitchFamily="18" charset="0"/>
                <a:cs typeface="Times New Roman" panose="02020603050405020304" pitchFamily="18" charset="0"/>
              </a:rPr>
              <a:t>Language/</a:t>
            </a:r>
            <a:r>
              <a:rPr lang="pl-PL" dirty="0" err="1" smtClean="0">
                <a:latin typeface="Times New Roman" panose="02020603050405020304" pitchFamily="18" charset="0"/>
                <a:cs typeface="Times New Roman" panose="02020603050405020304" pitchFamily="18" charset="0"/>
              </a:rPr>
              <a:t>Translation</a:t>
            </a:r>
            <a:r>
              <a:rPr lang="pl-PL" dirty="0" smtClean="0">
                <a:latin typeface="Times New Roman" panose="02020603050405020304" pitchFamily="18" charset="0"/>
                <a:cs typeface="Times New Roman" panose="02020603050405020304" pitchFamily="18" charset="0"/>
              </a:rPr>
              <a:t> Development</a:t>
            </a:r>
          </a:p>
          <a:p>
            <a:endParaRPr lang="pl-PL" dirty="0" smtClean="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3830537327"/>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t>Collaborative</a:t>
            </a:r>
            <a:r>
              <a:rPr lang="pl-PL" b="1" dirty="0" smtClean="0"/>
              <a:t> ESP </a:t>
            </a:r>
            <a:r>
              <a:rPr lang="pl-PL" b="1" dirty="0" err="1" smtClean="0"/>
              <a:t>language</a:t>
            </a:r>
            <a:r>
              <a:rPr lang="pl-PL" b="1" dirty="0" smtClean="0"/>
              <a:t> </a:t>
            </a:r>
            <a:r>
              <a:rPr lang="pl-PL" b="1" dirty="0" err="1" smtClean="0"/>
              <a:t>practice</a:t>
            </a:r>
            <a:endParaRPr lang="pl-PL" b="1" dirty="0"/>
          </a:p>
        </p:txBody>
      </p:sp>
      <p:sp>
        <p:nvSpPr>
          <p:cNvPr id="3" name="Symbol zastępczy tekstu 2"/>
          <p:cNvSpPr>
            <a:spLocks noGrp="1"/>
          </p:cNvSpPr>
          <p:nvPr>
            <p:ph type="body" idx="1"/>
          </p:nvPr>
        </p:nvSpPr>
        <p:spPr/>
        <p:txBody>
          <a:bodyPr>
            <a:normAutofit fontScale="40000" lnSpcReduction="20000"/>
          </a:bodyPr>
          <a:lstStyle/>
          <a:p>
            <a:pPr marL="0" indent="0">
              <a:buNone/>
            </a:pPr>
            <a:endParaRPr lang="pl-PL" dirty="0" smtClean="0"/>
          </a:p>
          <a:p>
            <a:r>
              <a:rPr lang="pl-PL" sz="9000" dirty="0">
                <a:latin typeface="Times New Roman" panose="02020603050405020304" pitchFamily="18" charset="0"/>
                <a:cs typeface="Times New Roman" panose="02020603050405020304" pitchFamily="18" charset="0"/>
              </a:rPr>
              <a:t>N</a:t>
            </a:r>
            <a:r>
              <a:rPr lang="en-US" sz="9000" dirty="0" err="1" smtClean="0">
                <a:latin typeface="Times New Roman" panose="02020603050405020304" pitchFamily="18" charset="0"/>
                <a:cs typeface="Times New Roman" panose="02020603050405020304" pitchFamily="18" charset="0"/>
              </a:rPr>
              <a:t>ative</a:t>
            </a:r>
            <a:r>
              <a:rPr lang="en-US" sz="9000" dirty="0" smtClean="0">
                <a:latin typeface="Times New Roman" panose="02020603050405020304" pitchFamily="18" charset="0"/>
                <a:cs typeface="Times New Roman" panose="02020603050405020304" pitchFamily="18" charset="0"/>
              </a:rPr>
              <a:t> </a:t>
            </a:r>
            <a:r>
              <a:rPr lang="en-US" sz="9000" dirty="0">
                <a:latin typeface="Times New Roman" panose="02020603050405020304" pitchFamily="18" charset="0"/>
                <a:cs typeface="Times New Roman" panose="02020603050405020304" pitchFamily="18" charset="0"/>
              </a:rPr>
              <a:t>- non-native peer </a:t>
            </a:r>
            <a:r>
              <a:rPr lang="en-US" sz="9000" dirty="0" smtClean="0">
                <a:latin typeface="Times New Roman" panose="02020603050405020304" pitchFamily="18" charset="0"/>
                <a:cs typeface="Times New Roman" panose="02020603050405020304" pitchFamily="18" charset="0"/>
              </a:rPr>
              <a:t>student</a:t>
            </a:r>
            <a:r>
              <a:rPr lang="pl-PL" sz="9000" dirty="0" smtClean="0">
                <a:latin typeface="Times New Roman" panose="02020603050405020304" pitchFamily="18" charset="0"/>
                <a:cs typeface="Times New Roman" panose="02020603050405020304" pitchFamily="18" charset="0"/>
              </a:rPr>
              <a:t> 	</a:t>
            </a:r>
            <a:r>
              <a:rPr lang="en-US" sz="9000" dirty="0" smtClean="0">
                <a:latin typeface="Times New Roman" panose="02020603050405020304" pitchFamily="18" charset="0"/>
                <a:cs typeface="Times New Roman" panose="02020603050405020304" pitchFamily="18" charset="0"/>
              </a:rPr>
              <a:t>collaborative </a:t>
            </a:r>
            <a:r>
              <a:rPr lang="en-US" sz="9000" dirty="0">
                <a:latin typeface="Times New Roman" panose="02020603050405020304" pitchFamily="18" charset="0"/>
                <a:cs typeface="Times New Roman" panose="02020603050405020304" pitchFamily="18" charset="0"/>
              </a:rPr>
              <a:t>practices (TAPP and </a:t>
            </a:r>
            <a:r>
              <a:rPr lang="pl-PL" sz="9000" dirty="0" smtClean="0">
                <a:latin typeface="Times New Roman" panose="02020603050405020304" pitchFamily="18" charset="0"/>
                <a:cs typeface="Times New Roman" panose="02020603050405020304" pitchFamily="18" charset="0"/>
              </a:rPr>
              <a:t>	</a:t>
            </a:r>
            <a:r>
              <a:rPr lang="en-US" sz="9000" dirty="0" err="1" smtClean="0">
                <a:latin typeface="Times New Roman" panose="02020603050405020304" pitchFamily="18" charset="0"/>
                <a:cs typeface="Times New Roman" panose="02020603050405020304" pitchFamily="18" charset="0"/>
              </a:rPr>
              <a:t>GetIT</a:t>
            </a:r>
            <a:r>
              <a:rPr lang="en-US" sz="9000" dirty="0" smtClean="0">
                <a:latin typeface="Times New Roman" panose="02020603050405020304" pitchFamily="18" charset="0"/>
                <a:cs typeface="Times New Roman" panose="02020603050405020304" pitchFamily="18" charset="0"/>
              </a:rPr>
              <a:t> projects</a:t>
            </a:r>
            <a:r>
              <a:rPr lang="pl-PL" sz="9000" dirty="0" smtClean="0">
                <a:latin typeface="Times New Roman" panose="02020603050405020304" pitchFamily="18" charset="0"/>
                <a:cs typeface="Times New Roman" panose="02020603050405020304" pitchFamily="18" charset="0"/>
              </a:rPr>
              <a:t>)</a:t>
            </a:r>
          </a:p>
          <a:p>
            <a:r>
              <a:rPr lang="pl-PL" sz="9000" dirty="0" smtClean="0">
                <a:latin typeface="Times New Roman" panose="02020603050405020304" pitchFamily="18" charset="0"/>
                <a:cs typeface="Times New Roman" panose="02020603050405020304" pitchFamily="18" charset="0"/>
              </a:rPr>
              <a:t>G</a:t>
            </a:r>
            <a:r>
              <a:rPr lang="en-US" sz="9000" dirty="0" smtClean="0">
                <a:latin typeface="Times New Roman" panose="02020603050405020304" pitchFamily="18" charset="0"/>
                <a:cs typeface="Times New Roman" panose="02020603050405020304" pitchFamily="18" charset="0"/>
              </a:rPr>
              <a:t>rowing </a:t>
            </a:r>
            <a:r>
              <a:rPr lang="en-US" sz="9000" dirty="0">
                <a:latin typeface="Times New Roman" panose="02020603050405020304" pitchFamily="18" charset="0"/>
                <a:cs typeface="Times New Roman" panose="02020603050405020304" pitchFamily="18" charset="0"/>
              </a:rPr>
              <a:t>body of research on </a:t>
            </a:r>
            <a:r>
              <a:rPr lang="pl-PL" sz="9000" dirty="0">
                <a:latin typeface="Times New Roman" panose="02020603050405020304" pitchFamily="18" charset="0"/>
                <a:cs typeface="Times New Roman" panose="02020603050405020304" pitchFamily="18" charset="0"/>
              </a:rPr>
              <a:t> </a:t>
            </a:r>
            <a:endParaRPr lang="pl-PL" sz="9000" dirty="0" smtClean="0">
              <a:latin typeface="Times New Roman" panose="02020603050405020304" pitchFamily="18" charset="0"/>
              <a:cs typeface="Times New Roman" panose="02020603050405020304" pitchFamily="18" charset="0"/>
            </a:endParaRPr>
          </a:p>
          <a:p>
            <a:pPr marL="0" indent="0">
              <a:buNone/>
            </a:pPr>
            <a:r>
              <a:rPr lang="pl-PL" sz="9000" b="1" dirty="0" smtClean="0">
                <a:latin typeface="Times New Roman" panose="02020603050405020304" pitchFamily="18" charset="0"/>
                <a:cs typeface="Times New Roman" panose="02020603050405020304" pitchFamily="18" charset="0"/>
              </a:rPr>
              <a:t>	</a:t>
            </a:r>
            <a:r>
              <a:rPr lang="en-US" sz="9000" b="1" dirty="0" smtClean="0">
                <a:latin typeface="Times New Roman" panose="02020603050405020304" pitchFamily="18" charset="0"/>
                <a:cs typeface="Times New Roman" panose="02020603050405020304" pitchFamily="18" charset="0"/>
              </a:rPr>
              <a:t>NS </a:t>
            </a:r>
            <a:r>
              <a:rPr lang="pl-PL" sz="9000" b="1" dirty="0" smtClean="0">
                <a:latin typeface="Times New Roman" panose="02020603050405020304" pitchFamily="18" charset="0"/>
                <a:cs typeface="Times New Roman" panose="02020603050405020304" pitchFamily="18" charset="0"/>
              </a:rPr>
              <a:t> - </a:t>
            </a:r>
            <a:r>
              <a:rPr lang="en-US" sz="9000" b="1" dirty="0" smtClean="0">
                <a:latin typeface="Times New Roman" panose="02020603050405020304" pitchFamily="18" charset="0"/>
                <a:cs typeface="Times New Roman" panose="02020603050405020304" pitchFamily="18" charset="0"/>
              </a:rPr>
              <a:t>NNS Learner</a:t>
            </a:r>
            <a:r>
              <a:rPr lang="pl-PL" sz="9000" b="1" dirty="0" smtClean="0">
                <a:latin typeface="Times New Roman" panose="02020603050405020304" pitchFamily="18" charset="0"/>
                <a:cs typeface="Times New Roman" panose="02020603050405020304" pitchFamily="18" charset="0"/>
              </a:rPr>
              <a:t> </a:t>
            </a:r>
          </a:p>
          <a:p>
            <a:pPr marL="0" indent="0">
              <a:buNone/>
            </a:pPr>
            <a:r>
              <a:rPr lang="pl-PL" sz="9000" b="1" dirty="0" smtClean="0">
                <a:latin typeface="Times New Roman" panose="02020603050405020304" pitchFamily="18" charset="0"/>
                <a:cs typeface="Times New Roman" panose="02020603050405020304" pitchFamily="18" charset="0"/>
              </a:rPr>
              <a:t>	</a:t>
            </a:r>
            <a:r>
              <a:rPr lang="pl-PL" sz="9000" b="1" dirty="0" err="1" smtClean="0">
                <a:latin typeface="Times New Roman" panose="02020603050405020304" pitchFamily="18" charset="0"/>
                <a:cs typeface="Times New Roman" panose="02020603050405020304" pitchFamily="18" charset="0"/>
              </a:rPr>
              <a:t>Writing</a:t>
            </a:r>
            <a:r>
              <a:rPr lang="pl-PL" sz="9000" b="1" dirty="0" smtClean="0">
                <a:latin typeface="Times New Roman" panose="02020603050405020304" pitchFamily="18" charset="0"/>
                <a:cs typeface="Times New Roman" panose="02020603050405020304" pitchFamily="18" charset="0"/>
              </a:rPr>
              <a:t>/</a:t>
            </a:r>
            <a:r>
              <a:rPr lang="en-US" sz="9000" b="1" dirty="0" smtClean="0">
                <a:latin typeface="Times New Roman" panose="02020603050405020304" pitchFamily="18" charset="0"/>
                <a:cs typeface="Times New Roman" panose="02020603050405020304" pitchFamily="18" charset="0"/>
              </a:rPr>
              <a:t>Translation </a:t>
            </a:r>
            <a:r>
              <a:rPr lang="en-US" sz="9000" dirty="0" smtClean="0">
                <a:latin typeface="Times New Roman" panose="02020603050405020304" pitchFamily="18" charset="0"/>
                <a:cs typeface="Times New Roman" panose="02020603050405020304" pitchFamily="18" charset="0"/>
              </a:rPr>
              <a:t>with</a:t>
            </a:r>
            <a:r>
              <a:rPr lang="pl-PL" sz="9000" dirty="0" smtClean="0">
                <a:latin typeface="Times New Roman" panose="02020603050405020304" pitchFamily="18" charset="0"/>
                <a:cs typeface="Times New Roman" panose="02020603050405020304" pitchFamily="18" charset="0"/>
              </a:rPr>
              <a:t>	</a:t>
            </a:r>
            <a:r>
              <a:rPr lang="en-US" sz="9000" dirty="0" smtClean="0">
                <a:latin typeface="Times New Roman" panose="02020603050405020304" pitchFamily="18" charset="0"/>
                <a:cs typeface="Times New Roman" panose="02020603050405020304" pitchFamily="18" charset="0"/>
              </a:rPr>
              <a:t>regard to </a:t>
            </a:r>
            <a:r>
              <a:rPr lang="pl-PL" sz="9000" dirty="0" smtClean="0">
                <a:latin typeface="Times New Roman" panose="02020603050405020304" pitchFamily="18" charset="0"/>
                <a:cs typeface="Times New Roman" panose="02020603050405020304" pitchFamily="18" charset="0"/>
              </a:rPr>
              <a:t>	</a:t>
            </a:r>
            <a:r>
              <a:rPr lang="en-US" sz="9000" dirty="0" smtClean="0">
                <a:latin typeface="Times New Roman" panose="02020603050405020304" pitchFamily="18" charset="0"/>
                <a:cs typeface="Times New Roman" panose="02020603050405020304" pitchFamily="18" charset="0"/>
              </a:rPr>
              <a:t>FL and NL </a:t>
            </a:r>
            <a:r>
              <a:rPr lang="pl-PL" sz="9000" dirty="0" smtClean="0">
                <a:latin typeface="Times New Roman" panose="02020603050405020304" pitchFamily="18" charset="0"/>
                <a:cs typeface="Times New Roman" panose="02020603050405020304" pitchFamily="18" charset="0"/>
              </a:rPr>
              <a:t> </a:t>
            </a:r>
            <a:r>
              <a:rPr lang="pl-PL" sz="9000" dirty="0" err="1" smtClean="0">
                <a:latin typeface="Times New Roman" panose="02020603050405020304" pitchFamily="18" charset="0"/>
                <a:cs typeface="Times New Roman" panose="02020603050405020304" pitchFamily="18" charset="0"/>
              </a:rPr>
              <a:t>terminology</a:t>
            </a:r>
            <a:r>
              <a:rPr lang="pl-PL" sz="9000" dirty="0" smtClean="0">
                <a:latin typeface="Times New Roman" panose="02020603050405020304" pitchFamily="18" charset="0"/>
                <a:cs typeface="Times New Roman" panose="02020603050405020304" pitchFamily="18" charset="0"/>
              </a:rPr>
              <a:t> </a:t>
            </a:r>
            <a:r>
              <a:rPr lang="en-US" sz="9000" dirty="0" smtClean="0">
                <a:latin typeface="Times New Roman" panose="02020603050405020304" pitchFamily="18" charset="0"/>
                <a:cs typeface="Times New Roman" panose="02020603050405020304" pitchFamily="18" charset="0"/>
              </a:rPr>
              <a:t>competence </a:t>
            </a:r>
            <a:r>
              <a:rPr lang="pl-PL" sz="9000" dirty="0" smtClean="0">
                <a:latin typeface="Times New Roman" panose="02020603050405020304" pitchFamily="18" charset="0"/>
                <a:cs typeface="Times New Roman" panose="02020603050405020304" pitchFamily="18" charset="0"/>
              </a:rPr>
              <a:t>	</a:t>
            </a:r>
            <a:r>
              <a:rPr lang="en-US" sz="9000" dirty="0" smtClean="0">
                <a:latin typeface="Times New Roman" panose="02020603050405020304" pitchFamily="18" charset="0"/>
                <a:cs typeface="Times New Roman" panose="02020603050405020304" pitchFamily="18" charset="0"/>
              </a:rPr>
              <a:t>development. </a:t>
            </a:r>
          </a:p>
          <a:p>
            <a:pPr marL="0" lvl="0" indent="0">
              <a:lnSpc>
                <a:spcPct val="90000"/>
              </a:lnSpc>
              <a:buNone/>
              <a:defRPr sz="1800"/>
            </a:pPr>
            <a:endParaRPr lang="en-US" sz="9000" dirty="0">
              <a:latin typeface="Times New Roman" panose="02020603050405020304" pitchFamily="18" charset="0"/>
              <a:cs typeface="Times New Roman" panose="02020603050405020304" pitchFamily="18" charset="0"/>
            </a:endParaRPr>
          </a:p>
          <a:p>
            <a:endParaRPr lang="pl-PL" sz="9000" dirty="0" smtClean="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1911276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B</a:t>
            </a:r>
            <a:r>
              <a:rPr lang="en-US" dirty="0" err="1" smtClean="0"/>
              <a:t>usiness</a:t>
            </a:r>
            <a:r>
              <a:rPr lang="en-US" dirty="0" smtClean="0"/>
              <a:t> </a:t>
            </a:r>
            <a:r>
              <a:rPr lang="en-US" dirty="0"/>
              <a:t>partner involvement (cooperation with regional firms)</a:t>
            </a:r>
            <a:r>
              <a:rPr lang="pl-PL" dirty="0"/>
              <a:t/>
            </a:r>
            <a:br>
              <a:rPr lang="pl-PL" dirty="0"/>
            </a:br>
            <a:endParaRPr lang="pl-PL" dirty="0"/>
          </a:p>
        </p:txBody>
      </p:sp>
      <p:sp>
        <p:nvSpPr>
          <p:cNvPr id="3" name="Symbol zastępczy tekstu 2"/>
          <p:cNvSpPr>
            <a:spLocks noGrp="1"/>
          </p:cNvSpPr>
          <p:nvPr>
            <p:ph type="body" idx="1"/>
          </p:nvPr>
        </p:nvSpPr>
        <p:spPr>
          <a:xfrm>
            <a:off x="457200" y="1627584"/>
            <a:ext cx="8229600" cy="5257800"/>
          </a:xfrm>
        </p:spPr>
        <p:txBody>
          <a:bodyPr>
            <a:normAutofit lnSpcReduction="10000"/>
          </a:bodyPr>
          <a:lstStyle/>
          <a:p>
            <a:r>
              <a:rPr lang="pl-PL" b="1" dirty="0" smtClean="0"/>
              <a:t>Co-</a:t>
            </a:r>
            <a:r>
              <a:rPr lang="pl-PL" b="1" dirty="0" err="1" smtClean="0"/>
              <a:t>operation</a:t>
            </a:r>
            <a:endParaRPr lang="pl-PL" b="1" dirty="0" smtClean="0"/>
          </a:p>
          <a:p>
            <a:r>
              <a:rPr lang="pl-PL" b="1" dirty="0" smtClean="0"/>
              <a:t>BA &amp; MA </a:t>
            </a:r>
            <a:r>
              <a:rPr lang="pl-PL" b="1" dirty="0" err="1" smtClean="0"/>
              <a:t>programmes</a:t>
            </a:r>
            <a:r>
              <a:rPr lang="pl-PL" b="1" dirty="0" smtClean="0"/>
              <a:t> in</a:t>
            </a:r>
            <a:r>
              <a:rPr lang="pl-PL" b="1" i="1" dirty="0" smtClean="0"/>
              <a:t> </a:t>
            </a:r>
            <a:r>
              <a:rPr lang="pl-PL" b="1" i="1" dirty="0" err="1" smtClean="0"/>
              <a:t>Foreign</a:t>
            </a:r>
            <a:r>
              <a:rPr lang="pl-PL" b="1" i="1" dirty="0" smtClean="0"/>
              <a:t> </a:t>
            </a:r>
            <a:r>
              <a:rPr lang="pl-PL" b="1" i="1" dirty="0" err="1" smtClean="0"/>
              <a:t>languages</a:t>
            </a:r>
            <a:r>
              <a:rPr lang="pl-PL" b="1" i="1" dirty="0" smtClean="0"/>
              <a:t> in the media and business</a:t>
            </a:r>
            <a:endParaRPr lang="pl-PL" i="1" dirty="0"/>
          </a:p>
          <a:p>
            <a:r>
              <a:rPr lang="pl-PL" dirty="0" err="1"/>
              <a:t>S</a:t>
            </a:r>
            <a:r>
              <a:rPr lang="pl-PL" dirty="0" err="1" smtClean="0"/>
              <a:t>igned</a:t>
            </a:r>
            <a:r>
              <a:rPr lang="pl-PL" dirty="0" smtClean="0"/>
              <a:t> </a:t>
            </a:r>
            <a:r>
              <a:rPr lang="pl-PL" dirty="0" err="1" smtClean="0"/>
              <a:t>letters</a:t>
            </a:r>
            <a:r>
              <a:rPr lang="pl-PL" dirty="0" smtClean="0"/>
              <a:t> of </a:t>
            </a:r>
            <a:r>
              <a:rPr lang="pl-PL" dirty="0" err="1" smtClean="0"/>
              <a:t>cooperation</a:t>
            </a:r>
            <a:r>
              <a:rPr lang="pl-PL" dirty="0"/>
              <a:t> </a:t>
            </a:r>
            <a:r>
              <a:rPr lang="pl-PL" dirty="0" err="1" smtClean="0"/>
              <a:t>wrt</a:t>
            </a:r>
            <a:r>
              <a:rPr lang="pl-PL" dirty="0" smtClean="0"/>
              <a:t> </a:t>
            </a:r>
          </a:p>
          <a:p>
            <a:r>
              <a:rPr lang="pl-PL" dirty="0" err="1"/>
              <a:t>S</a:t>
            </a:r>
            <a:r>
              <a:rPr lang="pl-PL" dirty="0" err="1" smtClean="0"/>
              <a:t>tudy</a:t>
            </a:r>
            <a:r>
              <a:rPr lang="pl-PL" dirty="0" smtClean="0"/>
              <a:t> </a:t>
            </a:r>
            <a:r>
              <a:rPr lang="pl-PL" dirty="0" err="1" smtClean="0"/>
              <a:t>programme</a:t>
            </a:r>
            <a:r>
              <a:rPr lang="pl-PL" dirty="0" smtClean="0"/>
              <a:t> and </a:t>
            </a:r>
            <a:r>
              <a:rPr lang="pl-PL" dirty="0" err="1" smtClean="0"/>
              <a:t>syllabus</a:t>
            </a:r>
            <a:endParaRPr lang="pl-PL" dirty="0"/>
          </a:p>
          <a:p>
            <a:r>
              <a:rPr lang="pl-PL" dirty="0" err="1" smtClean="0"/>
              <a:t>Expertise</a:t>
            </a:r>
            <a:r>
              <a:rPr lang="pl-PL" dirty="0" smtClean="0"/>
              <a:t> </a:t>
            </a:r>
            <a:r>
              <a:rPr lang="pl-PL" dirty="0" err="1" smtClean="0"/>
              <a:t>wrt</a:t>
            </a:r>
            <a:r>
              <a:rPr lang="pl-PL" dirty="0" smtClean="0"/>
              <a:t> the firm </a:t>
            </a:r>
            <a:r>
              <a:rPr lang="pl-PL" dirty="0" err="1" smtClean="0"/>
              <a:t>activity</a:t>
            </a:r>
            <a:r>
              <a:rPr lang="pl-PL" dirty="0" smtClean="0"/>
              <a:t>/</a:t>
            </a:r>
            <a:r>
              <a:rPr lang="pl-PL" dirty="0" err="1" smtClean="0"/>
              <a:t>production</a:t>
            </a:r>
            <a:r>
              <a:rPr lang="pl-PL" dirty="0" smtClean="0"/>
              <a:t> [</a:t>
            </a:r>
            <a:r>
              <a:rPr lang="pl-PL" dirty="0" err="1" smtClean="0"/>
              <a:t>spoken</a:t>
            </a:r>
            <a:r>
              <a:rPr lang="pl-PL" dirty="0" smtClean="0"/>
              <a:t> LSP, </a:t>
            </a:r>
            <a:r>
              <a:rPr lang="pl-PL" dirty="0" err="1" smtClean="0"/>
              <a:t>mediation</a:t>
            </a:r>
            <a:r>
              <a:rPr lang="pl-PL" dirty="0" smtClean="0"/>
              <a:t>, </a:t>
            </a:r>
            <a:r>
              <a:rPr lang="pl-PL" dirty="0" err="1" smtClean="0"/>
              <a:t>translation</a:t>
            </a:r>
            <a:r>
              <a:rPr lang="pl-PL" dirty="0" smtClean="0"/>
              <a:t>]</a:t>
            </a:r>
            <a:endParaRPr lang="pl-PL" dirty="0"/>
          </a:p>
          <a:p>
            <a:r>
              <a:rPr lang="pl-PL" dirty="0" err="1" smtClean="0"/>
              <a:t>Workshops</a:t>
            </a:r>
            <a:endParaRPr lang="pl-PL" dirty="0"/>
          </a:p>
          <a:p>
            <a:r>
              <a:rPr lang="pl-PL" dirty="0" err="1" smtClean="0"/>
              <a:t>Internship</a:t>
            </a:r>
            <a:endParaRPr lang="pl-PL" dirty="0"/>
          </a:p>
          <a:p>
            <a:r>
              <a:rPr lang="pl-PL" dirty="0" err="1" smtClean="0"/>
              <a:t>Employment</a:t>
            </a:r>
            <a:r>
              <a:rPr lang="pl-PL" dirty="0" smtClean="0"/>
              <a:t> </a:t>
            </a:r>
            <a:r>
              <a:rPr lang="pl-PL" dirty="0" err="1" smtClean="0"/>
              <a:t>prospects</a:t>
            </a:r>
            <a:endParaRPr lang="pl-PL" dirty="0" smtClean="0"/>
          </a:p>
          <a:p>
            <a:pPr marL="0" indent="0">
              <a:buNone/>
            </a:pPr>
            <a:endParaRPr lang="pl-PL" dirty="0" smtClean="0"/>
          </a:p>
          <a:p>
            <a:endParaRPr lang="pl-PL" dirty="0"/>
          </a:p>
          <a:p>
            <a:endParaRPr lang="pl-PL" dirty="0"/>
          </a:p>
        </p:txBody>
      </p:sp>
    </p:spTree>
    <p:extLst>
      <p:ext uri="{BB962C8B-B14F-4D97-AF65-F5344CB8AC3E}">
        <p14:creationId xmlns:p14="http://schemas.microsoft.com/office/powerpoint/2010/main" val="9398733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Agreement </a:t>
            </a:r>
            <a:r>
              <a:rPr lang="pl-PL" dirty="0" err="1" smtClean="0"/>
              <a:t>signed</a:t>
            </a:r>
            <a:endParaRPr lang="pl-PL" dirty="0"/>
          </a:p>
        </p:txBody>
      </p:sp>
      <p:sp>
        <p:nvSpPr>
          <p:cNvPr id="3" name="Symbol zastępczy tekstu 2"/>
          <p:cNvSpPr>
            <a:spLocks noGrp="1"/>
          </p:cNvSpPr>
          <p:nvPr>
            <p:ph type="body" idx="1"/>
          </p:nvPr>
        </p:nvSpPr>
        <p:spPr/>
        <p:txBody>
          <a:bodyPr>
            <a:normAutofit fontScale="70000" lnSpcReduction="20000"/>
          </a:bodyPr>
          <a:lstStyle/>
          <a:p>
            <a:r>
              <a:rPr lang="pl-PL" b="1" dirty="0"/>
              <a:t>OŚWIADCZENIE</a:t>
            </a:r>
            <a:endParaRPr lang="pl-PL" dirty="0"/>
          </a:p>
          <a:p>
            <a:r>
              <a:rPr lang="pl-PL" b="1" dirty="0"/>
              <a:t>INTERESARIUSZA ZEWNĘTRZNEGO </a:t>
            </a:r>
            <a:endParaRPr lang="pl-PL" dirty="0"/>
          </a:p>
          <a:p>
            <a:r>
              <a:rPr lang="pl-PL" b="1" dirty="0"/>
              <a:t>(PODMIOTU SPOŁECZNO-GOSPODARCZEGO OTOCZENIA UCZELNI)</a:t>
            </a:r>
            <a:endParaRPr lang="pl-PL" dirty="0"/>
          </a:p>
          <a:p>
            <a:r>
              <a:rPr lang="pl-PL" b="1" dirty="0"/>
              <a:t>studia I oraz II stopnia na kierunku „język obcy w mediach i biznesie”</a:t>
            </a:r>
            <a:endParaRPr lang="pl-PL" dirty="0"/>
          </a:p>
          <a:p>
            <a:r>
              <a:rPr lang="pl-PL" b="1" dirty="0"/>
              <a:t> </a:t>
            </a:r>
            <a:endParaRPr lang="pl-PL" dirty="0"/>
          </a:p>
          <a:p>
            <a:r>
              <a:rPr lang="pl-PL" dirty="0"/>
              <a:t>Oświadczamy, iż PWSZ w Koninie, przedstawiła i konsultowała z nami (jako interesariuszami zewnętrznymi – podmiotem społeczno-gospodarczego otoczenia uczelni) program kształcenia, w tym koncepcję kształcenia i plan studiów oraz katalog efektów kształcenia, dla </a:t>
            </a:r>
            <a:r>
              <a:rPr lang="pl-PL" b="1" dirty="0"/>
              <a:t>studiów I oraz II stopnia na kierunku „język obcy w mediach i biznesie” </a:t>
            </a:r>
            <a:r>
              <a:rPr lang="pl-PL" dirty="0"/>
              <a:t>o profilu praktycznym.</a:t>
            </a:r>
          </a:p>
          <a:p>
            <a:r>
              <a:rPr lang="pl-PL" dirty="0"/>
              <a:t>W naszym przekonaniu ww. programy kształcenia przygotowane na potrzeby kształcenia studentów PWSZ w Koninie zapewniają w szczególności właściwe proporcje między efektami kształcenia w zakresie wiedzy, umiejętności (w tym praktycznych) i kompetencji społecznych oraz</a:t>
            </a:r>
          </a:p>
        </p:txBody>
      </p:sp>
    </p:spTree>
    <p:extLst>
      <p:ext uri="{BB962C8B-B14F-4D97-AF65-F5344CB8AC3E}">
        <p14:creationId xmlns:p14="http://schemas.microsoft.com/office/powerpoint/2010/main" val="8591983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p:cNvSpPr>
          <p:nvPr>
            <p:ph type="title"/>
          </p:nvPr>
        </p:nvSpPr>
        <p:spPr>
          <a:xfrm>
            <a:off x="457200" y="274638"/>
            <a:ext cx="8229600" cy="1143001"/>
          </a:xfrm>
          <a:prstGeom prst="rect">
            <a:avLst/>
          </a:prstGeom>
        </p:spPr>
        <p:txBody>
          <a:bodyPr/>
          <a:lstStyle>
            <a:lvl1pPr>
              <a:defRPr b="1" i="1"/>
            </a:lvl1pPr>
          </a:lstStyle>
          <a:p>
            <a:pPr lvl="0">
              <a:defRPr sz="1800" b="0" i="0"/>
            </a:pPr>
            <a:r>
              <a:rPr sz="4400" b="1" i="1" dirty="0">
                <a:latin typeface="Times New Roman" panose="02020603050405020304" pitchFamily="18" charset="0"/>
                <a:cs typeface="Times New Roman" panose="02020603050405020304" pitchFamily="18" charset="0"/>
              </a:rPr>
              <a:t>Collective intelligence</a:t>
            </a:r>
          </a:p>
        </p:txBody>
      </p:sp>
      <p:sp>
        <p:nvSpPr>
          <p:cNvPr id="92" name="Shape 92"/>
          <p:cNvSpPr>
            <a:spLocks noGrp="1"/>
          </p:cNvSpPr>
          <p:nvPr>
            <p:ph type="body" idx="1"/>
          </p:nvPr>
        </p:nvSpPr>
        <p:spPr>
          <a:xfrm>
            <a:off x="457200" y="1600200"/>
            <a:ext cx="8229600" cy="4525963"/>
          </a:xfrm>
          <a:prstGeom prst="rect">
            <a:avLst/>
          </a:prstGeom>
        </p:spPr>
        <p:txBody>
          <a:bodyPr/>
          <a:lstStyle/>
          <a:p>
            <a:pPr marL="0" lvl="0" indent="0">
              <a:buNone/>
              <a:defRPr sz="1800"/>
            </a:pPr>
            <a:endParaRPr lang="pl-PL" sz="3200" i="1" dirty="0" smtClean="0">
              <a:latin typeface="Times New Roman" panose="02020603050405020304" pitchFamily="18" charset="0"/>
              <a:cs typeface="Times New Roman" panose="02020603050405020304" pitchFamily="18" charset="0"/>
            </a:endParaRPr>
          </a:p>
          <a:p>
            <a:pPr marL="0" lvl="0" indent="0">
              <a:buNone/>
              <a:defRPr sz="1800"/>
            </a:pPr>
            <a:r>
              <a:rPr sz="3200" i="1" dirty="0" smtClean="0">
                <a:latin typeface="Times New Roman" panose="02020603050405020304" pitchFamily="18" charset="0"/>
                <a:cs typeface="Times New Roman" panose="02020603050405020304" pitchFamily="18" charset="0"/>
              </a:rPr>
              <a:t>Collective </a:t>
            </a:r>
            <a:r>
              <a:rPr sz="3200" i="1" dirty="0">
                <a:latin typeface="Times New Roman" panose="02020603050405020304" pitchFamily="18" charset="0"/>
                <a:cs typeface="Times New Roman" panose="02020603050405020304" pitchFamily="18" charset="0"/>
              </a:rPr>
              <a:t>intelligence</a:t>
            </a:r>
            <a:r>
              <a:rPr sz="3200" dirty="0">
                <a:latin typeface="Times New Roman" panose="02020603050405020304" pitchFamily="18" charset="0"/>
                <a:cs typeface="Times New Roman" panose="02020603050405020304" pitchFamily="18" charset="0"/>
              </a:rPr>
              <a:t> </a:t>
            </a:r>
            <a:r>
              <a:rPr sz="3200" dirty="0" smtClean="0">
                <a:latin typeface="Times New Roman" panose="02020603050405020304" pitchFamily="18" charset="0"/>
                <a:cs typeface="Times New Roman" panose="02020603050405020304" pitchFamily="18" charset="0"/>
              </a:rPr>
              <a:t>&amp; </a:t>
            </a:r>
            <a:r>
              <a:rPr sz="3200" i="1" dirty="0">
                <a:latin typeface="Times New Roman" panose="02020603050405020304" pitchFamily="18" charset="0"/>
                <a:cs typeface="Times New Roman" panose="02020603050405020304" pitchFamily="18" charset="0"/>
              </a:rPr>
              <a:t>“the wisdom of crowds”</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Surowiecki</a:t>
            </a:r>
            <a:r>
              <a:rPr sz="3200" dirty="0">
                <a:latin typeface="Times New Roman" panose="02020603050405020304" pitchFamily="18" charset="0"/>
                <a:cs typeface="Times New Roman" panose="02020603050405020304" pitchFamily="18" charset="0"/>
              </a:rPr>
              <a:t>, </a:t>
            </a:r>
            <a:r>
              <a:rPr sz="3200" dirty="0" smtClean="0">
                <a:latin typeface="Times New Roman" panose="02020603050405020304" pitchFamily="18" charset="0"/>
                <a:cs typeface="Times New Roman" panose="02020603050405020304" pitchFamily="18" charset="0"/>
              </a:rPr>
              <a:t>2004)</a:t>
            </a:r>
            <a:endParaRPr lang="pl-PL" sz="3200" dirty="0" smtClean="0">
              <a:latin typeface="Times New Roman" panose="02020603050405020304" pitchFamily="18" charset="0"/>
              <a:cs typeface="Times New Roman" panose="02020603050405020304" pitchFamily="18" charset="0"/>
            </a:endParaRPr>
          </a:p>
          <a:p>
            <a:pPr marL="0" lvl="0" indent="0">
              <a:buNone/>
              <a:defRPr sz="1800"/>
            </a:pPr>
            <a:r>
              <a:rPr sz="3200" dirty="0" smtClean="0">
                <a:latin typeface="Times New Roman" panose="02020603050405020304" pitchFamily="18" charset="0"/>
                <a:cs typeface="Times New Roman" panose="02020603050405020304" pitchFamily="18" charset="0"/>
              </a:rPr>
              <a:t>more </a:t>
            </a:r>
            <a:r>
              <a:rPr sz="3200" dirty="0">
                <a:latin typeface="Times New Roman" panose="02020603050405020304" pitchFamily="18" charset="0"/>
                <a:cs typeface="Times New Roman" panose="02020603050405020304" pitchFamily="18" charset="0"/>
              </a:rPr>
              <a:t>effective than efforts of an individual</a:t>
            </a:r>
          </a:p>
          <a:p>
            <a:pPr marL="0" lvl="0" indent="0">
              <a:buNone/>
              <a:defRPr sz="1800"/>
            </a:pPr>
            <a:r>
              <a:rPr sz="3200" dirty="0" smtClean="0">
                <a:latin typeface="Times New Roman" panose="02020603050405020304" pitchFamily="18" charset="0"/>
                <a:cs typeface="Times New Roman" panose="02020603050405020304" pitchFamily="18" charset="0"/>
              </a:rPr>
              <a:t>similar </a:t>
            </a:r>
            <a:r>
              <a:rPr sz="3200" dirty="0">
                <a:latin typeface="Times New Roman" panose="02020603050405020304" pitchFamily="18" charset="0"/>
                <a:cs typeface="Times New Roman" panose="02020603050405020304" pitchFamily="18" charset="0"/>
              </a:rPr>
              <a:t>to bees’ or ants’ colonies  (</a:t>
            </a:r>
            <a:r>
              <a:rPr sz="3200" dirty="0" err="1">
                <a:latin typeface="Times New Roman" panose="02020603050405020304" pitchFamily="18" charset="0"/>
                <a:cs typeface="Times New Roman" panose="02020603050405020304" pitchFamily="18" charset="0"/>
              </a:rPr>
              <a:t>Perrino</a:t>
            </a:r>
            <a:r>
              <a:rPr sz="3200" dirty="0">
                <a:latin typeface="Times New Roman" panose="02020603050405020304" pitchFamily="18" charset="0"/>
                <a:cs typeface="Times New Roman" panose="02020603050405020304" pitchFamily="18" charset="0"/>
              </a:rPr>
              <a:t>, 2009, Fernandez 2014).</a:t>
            </a: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Interaction</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Hypothesis</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lstStyle/>
          <a:p>
            <a:r>
              <a:rPr lang="pl-PL" dirty="0" smtClean="0"/>
              <a:t> </a:t>
            </a:r>
            <a:r>
              <a:rPr lang="pl-PL" dirty="0" smtClean="0">
                <a:latin typeface="Times New Roman" panose="02020603050405020304" pitchFamily="18" charset="0"/>
                <a:cs typeface="Times New Roman" panose="02020603050405020304" pitchFamily="18" charset="0"/>
              </a:rPr>
              <a:t>Michael </a:t>
            </a:r>
            <a:r>
              <a:rPr lang="en-US" dirty="0" smtClean="0">
                <a:latin typeface="Times New Roman" panose="02020603050405020304" pitchFamily="18" charset="0"/>
                <a:cs typeface="Times New Roman" panose="02020603050405020304" pitchFamily="18" charset="0"/>
              </a:rPr>
              <a:t>Long </a:t>
            </a:r>
            <a:r>
              <a:rPr lang="en-US" dirty="0">
                <a:latin typeface="Times New Roman" panose="02020603050405020304" pitchFamily="18" charset="0"/>
                <a:cs typeface="Times New Roman" panose="02020603050405020304" pitchFamily="18" charset="0"/>
              </a:rPr>
              <a:t>(1981</a:t>
            </a:r>
            <a:r>
              <a:rPr lang="en-US" dirty="0" smtClean="0">
                <a:latin typeface="Times New Roman" panose="02020603050405020304" pitchFamily="18" charset="0"/>
                <a:cs typeface="Times New Roman" panose="02020603050405020304" pitchFamily="18" charset="0"/>
              </a:rPr>
              <a:t>)</a:t>
            </a:r>
            <a:r>
              <a:rPr lang="pl-PL" dirty="0" smtClean="0">
                <a:latin typeface="Times New Roman" panose="02020603050405020304" pitchFamily="18" charset="0"/>
                <a:cs typeface="Times New Roman" panose="02020603050405020304" pitchFamily="18" charset="0"/>
              </a:rPr>
              <a:t>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role and significance of </a:t>
            </a:r>
            <a:r>
              <a:rPr lang="en-US" b="1" dirty="0">
                <a:solidFill>
                  <a:srgbClr val="FF0000"/>
                </a:solidFill>
                <a:latin typeface="Times New Roman" panose="02020603050405020304" pitchFamily="18" charset="0"/>
                <a:cs typeface="Times New Roman" panose="02020603050405020304" pitchFamily="18" charset="0"/>
              </a:rPr>
              <a:t>interaction</a:t>
            </a:r>
            <a:r>
              <a:rPr lang="en-US" dirty="0">
                <a:solidFill>
                  <a:srgbClr val="FF0000"/>
                </a:solidFill>
                <a:latin typeface="Times New Roman" panose="02020603050405020304" pitchFamily="18" charset="0"/>
                <a:cs typeface="Times New Roman" panose="02020603050405020304" pitchFamily="18" charset="0"/>
              </a:rPr>
              <a:t> in (originally spoken) discourse through turns leading to </a:t>
            </a:r>
            <a:r>
              <a:rPr lang="pl-PL" dirty="0" err="1" smtClean="0">
                <a:solidFill>
                  <a:srgbClr val="FF0000"/>
                </a:solidFill>
                <a:latin typeface="Times New Roman" panose="02020603050405020304" pitchFamily="18" charset="0"/>
                <a:cs typeface="Times New Roman" panose="02020603050405020304" pitchFamily="18" charset="0"/>
              </a:rPr>
              <a:t>meanings</a:t>
            </a:r>
            <a:r>
              <a:rPr lang="pl-PL" dirty="0" smtClean="0">
                <a:solidFill>
                  <a:srgbClr val="FF0000"/>
                </a:solidFill>
                <a:latin typeface="Times New Roman" panose="02020603050405020304" pitchFamily="18" charset="0"/>
                <a:cs typeface="Times New Roman" panose="02020603050405020304" pitchFamily="18" charset="0"/>
              </a:rPr>
              <a:t>/</a:t>
            </a:r>
            <a:r>
              <a:rPr lang="pl-PL" dirty="0" err="1" smtClean="0">
                <a:solidFill>
                  <a:srgbClr val="FF0000"/>
                </a:solidFill>
                <a:latin typeface="Times New Roman" panose="02020603050405020304" pitchFamily="18" charset="0"/>
                <a:cs typeface="Times New Roman" panose="02020603050405020304" pitchFamily="18" charset="0"/>
              </a:rPr>
              <a:t>message</a:t>
            </a:r>
            <a:r>
              <a:rPr lang="pl-PL" dirty="0" smtClean="0">
                <a:solidFill>
                  <a:srgbClr val="FF0000"/>
                </a:solidFill>
                <a:latin typeface="Times New Roman" panose="02020603050405020304" pitchFamily="18" charset="0"/>
                <a:cs typeface="Times New Roman" panose="02020603050405020304" pitchFamily="18" charset="0"/>
              </a:rPr>
              <a:t> </a:t>
            </a:r>
            <a:r>
              <a:rPr lang="en-US" dirty="0" smtClean="0">
                <a:solidFill>
                  <a:srgbClr val="FF0000"/>
                </a:solidFill>
                <a:latin typeface="Times New Roman" panose="02020603050405020304" pitchFamily="18" charset="0"/>
                <a:cs typeface="Times New Roman" panose="02020603050405020304" pitchFamily="18" charset="0"/>
              </a:rPr>
              <a:t>clarification </a:t>
            </a:r>
            <a:r>
              <a:rPr lang="en-US" dirty="0">
                <a:solidFill>
                  <a:srgbClr val="FF0000"/>
                </a:solidFill>
                <a:latin typeface="Times New Roman" panose="02020603050405020304" pitchFamily="18" charset="0"/>
                <a:cs typeface="Times New Roman" panose="02020603050405020304" pitchFamily="18" charset="0"/>
              </a:rPr>
              <a:t>and fuller comprehension. </a:t>
            </a:r>
            <a:endParaRPr lang="pl-PL" dirty="0" smtClean="0">
              <a:solidFill>
                <a:srgbClr val="FF0000"/>
              </a:solidFill>
              <a:latin typeface="Times New Roman" panose="02020603050405020304" pitchFamily="18" charset="0"/>
              <a:cs typeface="Times New Roman" panose="02020603050405020304" pitchFamily="18" charset="0"/>
            </a:endParaRPr>
          </a:p>
          <a:p>
            <a:pPr marL="0" indent="0">
              <a:buNone/>
            </a:pPr>
            <a:endParaRPr lang="pl-PL"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exchanges</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facilitate </a:t>
            </a:r>
            <a:r>
              <a:rPr lang="pl-PL" dirty="0" smtClean="0">
                <a:latin typeface="Times New Roman" panose="02020603050405020304" pitchFamily="18" charset="0"/>
                <a:cs typeface="Times New Roman" panose="02020603050405020304" pitchFamily="18" charset="0"/>
              </a:rPr>
              <a:t>(</a:t>
            </a:r>
            <a:r>
              <a:rPr lang="pl-PL" dirty="0" err="1" smtClean="0">
                <a:latin typeface="Times New Roman" panose="02020603050405020304" pitchFamily="18" charset="0"/>
                <a:cs typeface="Times New Roman" panose="02020603050405020304" pitchFamily="18" charset="0"/>
              </a:rPr>
              <a:t>first</a:t>
            </a:r>
            <a:r>
              <a:rPr lang="pl-PL" dirty="0" smtClean="0">
                <a:latin typeface="Times New Roman" panose="02020603050405020304" pitchFamily="18" charset="0"/>
                <a:cs typeface="Times New Roman" panose="02020603050405020304" pitchFamily="18" charset="0"/>
              </a:rPr>
              <a:t> and </a:t>
            </a:r>
            <a:r>
              <a:rPr lang="pl-PL" dirty="0" err="1" smtClean="0">
                <a:latin typeface="Times New Roman" panose="02020603050405020304" pitchFamily="18" charset="0"/>
                <a:cs typeface="Times New Roman" panose="02020603050405020304" pitchFamily="18" charset="0"/>
              </a:rPr>
              <a:t>second</a:t>
            </a:r>
            <a:r>
              <a:rPr lang="pl-PL" dirty="0" smtClean="0">
                <a:latin typeface="Times New Roman" panose="02020603050405020304" pitchFamily="18" charset="0"/>
                <a:cs typeface="Times New Roman" panose="02020603050405020304" pitchFamily="18" charset="0"/>
              </a:rPr>
              <a:t>/</a:t>
            </a:r>
            <a:r>
              <a:rPr lang="pl-PL" dirty="0" err="1" smtClean="0">
                <a:latin typeface="Times New Roman" panose="02020603050405020304" pitchFamily="18" charset="0"/>
                <a:cs typeface="Times New Roman" panose="02020603050405020304" pitchFamily="18" charset="0"/>
              </a:rPr>
              <a:t>foreign</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language </a:t>
            </a:r>
            <a:r>
              <a:rPr lang="en-US" dirty="0">
                <a:latin typeface="Times New Roman" panose="02020603050405020304" pitchFamily="18" charset="0"/>
                <a:cs typeface="Times New Roman" panose="02020603050405020304" pitchFamily="18" charset="0"/>
              </a:rPr>
              <a:t>learning and acquisition. </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5361559"/>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title"/>
          </p:nvPr>
        </p:nvSpPr>
        <p:spPr>
          <a:xfrm>
            <a:off x="457200" y="274638"/>
            <a:ext cx="8229600" cy="1143001"/>
          </a:xfrm>
          <a:prstGeom prst="rect">
            <a:avLst/>
          </a:prstGeom>
        </p:spPr>
        <p:txBody>
          <a:bodyPr>
            <a:normAutofit/>
          </a:bodyPr>
          <a:lstStyle/>
          <a:p>
            <a:pPr lvl="0">
              <a:defRPr sz="1800"/>
            </a:pPr>
            <a:r>
              <a:rPr lang="pl-PL" sz="4000" b="1" dirty="0" smtClean="0">
                <a:latin typeface="Times New Roman" panose="02020603050405020304" pitchFamily="18" charset="0"/>
                <a:cs typeface="Times New Roman" panose="02020603050405020304" pitchFamily="18" charset="0"/>
              </a:rPr>
              <a:t>Collaboration</a:t>
            </a:r>
            <a:r>
              <a:rPr lang="pl-PL" sz="4000" b="1" dirty="0" smtClean="0"/>
              <a:t> </a:t>
            </a:r>
            <a:endParaRPr sz="4000" b="1" dirty="0"/>
          </a:p>
        </p:txBody>
      </p:sp>
      <p:sp>
        <p:nvSpPr>
          <p:cNvPr id="101" name="Shape 101"/>
          <p:cNvSpPr>
            <a:spLocks noGrp="1"/>
          </p:cNvSpPr>
          <p:nvPr>
            <p:ph type="body" idx="1"/>
          </p:nvPr>
        </p:nvSpPr>
        <p:spPr>
          <a:xfrm>
            <a:off x="457200" y="1600200"/>
            <a:ext cx="8229600" cy="4525963"/>
          </a:xfrm>
          <a:prstGeom prst="rect">
            <a:avLst/>
          </a:prstGeom>
        </p:spPr>
        <p:txBody>
          <a:bodyPr/>
          <a:lstStyle/>
          <a:p>
            <a:pPr lvl="0">
              <a:lnSpc>
                <a:spcPct val="80000"/>
              </a:lnSpc>
              <a:spcBef>
                <a:spcPts val="600"/>
              </a:spcBef>
              <a:defRPr sz="1800"/>
            </a:pPr>
            <a:endParaRPr sz="2700" dirty="0"/>
          </a:p>
          <a:p>
            <a:pPr marL="0" lvl="0" indent="0">
              <a:lnSpc>
                <a:spcPct val="80000"/>
              </a:lnSpc>
              <a:spcBef>
                <a:spcPts val="600"/>
              </a:spcBef>
              <a:buNone/>
              <a:defRPr sz="1800"/>
            </a:pPr>
            <a:r>
              <a:rPr sz="2700" b="1" dirty="0" smtClean="0">
                <a:latin typeface="Times New Roman" panose="02020603050405020304" pitchFamily="18" charset="0"/>
                <a:cs typeface="Times New Roman" panose="02020603050405020304" pitchFamily="18" charset="0"/>
              </a:rPr>
              <a:t>Col</a:t>
            </a:r>
            <a:r>
              <a:rPr lang="pl-PL" sz="2700" b="1" dirty="0" smtClean="0">
                <a:latin typeface="Times New Roman" panose="02020603050405020304" pitchFamily="18" charset="0"/>
                <a:cs typeface="Times New Roman" panose="02020603050405020304" pitchFamily="18" charset="0"/>
              </a:rPr>
              <a:t>l</a:t>
            </a:r>
            <a:r>
              <a:rPr sz="2700" b="1" dirty="0" err="1" smtClean="0">
                <a:latin typeface="Times New Roman" panose="02020603050405020304" pitchFamily="18" charset="0"/>
                <a:cs typeface="Times New Roman" panose="02020603050405020304" pitchFamily="18" charset="0"/>
              </a:rPr>
              <a:t>aboration</a:t>
            </a:r>
            <a:r>
              <a:rPr lang="pl-PL" sz="2700" b="1" dirty="0" smtClean="0">
                <a:latin typeface="Times New Roman" panose="02020603050405020304" pitchFamily="18" charset="0"/>
                <a:cs typeface="Times New Roman" panose="02020603050405020304" pitchFamily="18" charset="0"/>
              </a:rPr>
              <a:t> </a:t>
            </a:r>
            <a:r>
              <a:rPr sz="2700" b="1" dirty="0" smtClean="0">
                <a:latin typeface="Times New Roman" panose="02020603050405020304" pitchFamily="18" charset="0"/>
                <a:cs typeface="Times New Roman" panose="02020603050405020304" pitchFamily="18" charset="0"/>
              </a:rPr>
              <a:t>involves </a:t>
            </a:r>
            <a:r>
              <a:rPr sz="2700" b="1" dirty="0">
                <a:latin typeface="Times New Roman" panose="02020603050405020304" pitchFamily="18" charset="0"/>
                <a:cs typeface="Times New Roman" panose="02020603050405020304" pitchFamily="18" charset="0"/>
              </a:rPr>
              <a:t>a model of combining </a:t>
            </a:r>
          </a:p>
          <a:p>
            <a:pPr lvl="0">
              <a:lnSpc>
                <a:spcPct val="80000"/>
              </a:lnSpc>
              <a:spcBef>
                <a:spcPts val="600"/>
              </a:spcBef>
              <a:buClr>
                <a:srgbClr val="FF0000"/>
              </a:buClr>
              <a:defRPr sz="1800"/>
            </a:pPr>
            <a:r>
              <a:rPr sz="2700" dirty="0">
                <a:solidFill>
                  <a:srgbClr val="FF0000"/>
                </a:solidFill>
                <a:latin typeface="Times New Roman" panose="02020603050405020304" pitchFamily="18" charset="0"/>
                <a:cs typeface="Times New Roman" panose="02020603050405020304" pitchFamily="18" charset="0"/>
              </a:rPr>
              <a:t>production, </a:t>
            </a:r>
            <a:endParaRPr sz="2700" dirty="0">
              <a:latin typeface="Times New Roman" panose="02020603050405020304" pitchFamily="18" charset="0"/>
              <a:cs typeface="Times New Roman" panose="02020603050405020304" pitchFamily="18" charset="0"/>
            </a:endParaRPr>
          </a:p>
          <a:p>
            <a:pPr lvl="0">
              <a:lnSpc>
                <a:spcPct val="80000"/>
              </a:lnSpc>
              <a:spcBef>
                <a:spcPts val="600"/>
              </a:spcBef>
              <a:buClr>
                <a:srgbClr val="FF0000"/>
              </a:buClr>
              <a:defRPr sz="1800"/>
            </a:pPr>
            <a:r>
              <a:rPr sz="2700" dirty="0">
                <a:solidFill>
                  <a:srgbClr val="FF0000"/>
                </a:solidFill>
                <a:latin typeface="Times New Roman" panose="02020603050405020304" pitchFamily="18" charset="0"/>
                <a:cs typeface="Times New Roman" panose="02020603050405020304" pitchFamily="18" charset="0"/>
              </a:rPr>
              <a:t>transmission </a:t>
            </a:r>
            <a:endParaRPr sz="2700" dirty="0">
              <a:latin typeface="Times New Roman" panose="02020603050405020304" pitchFamily="18" charset="0"/>
              <a:cs typeface="Times New Roman" panose="02020603050405020304" pitchFamily="18" charset="0"/>
            </a:endParaRPr>
          </a:p>
          <a:p>
            <a:pPr lvl="0">
              <a:lnSpc>
                <a:spcPct val="80000"/>
              </a:lnSpc>
              <a:spcBef>
                <a:spcPts val="600"/>
              </a:spcBef>
              <a:defRPr sz="1800"/>
            </a:pPr>
            <a:r>
              <a:rPr sz="2700" dirty="0">
                <a:latin typeface="Times New Roman" panose="02020603050405020304" pitchFamily="18" charset="0"/>
                <a:cs typeface="Times New Roman" panose="02020603050405020304" pitchFamily="18" charset="0"/>
              </a:rPr>
              <a:t>and </a:t>
            </a:r>
            <a:r>
              <a:rPr sz="2700" dirty="0">
                <a:solidFill>
                  <a:srgbClr val="FF0000"/>
                </a:solidFill>
                <a:latin typeface="Times New Roman" panose="02020603050405020304" pitchFamily="18" charset="0"/>
                <a:cs typeface="Times New Roman" panose="02020603050405020304" pitchFamily="18" charset="0"/>
              </a:rPr>
              <a:t>reception of knowledge</a:t>
            </a:r>
            <a:r>
              <a:rPr sz="2700" dirty="0">
                <a:latin typeface="Times New Roman" panose="02020603050405020304" pitchFamily="18" charset="0"/>
                <a:cs typeface="Times New Roman" panose="02020603050405020304" pitchFamily="18" charset="0"/>
              </a:rPr>
              <a:t>, </a:t>
            </a:r>
          </a:p>
          <a:p>
            <a:pPr lvl="0">
              <a:lnSpc>
                <a:spcPct val="80000"/>
              </a:lnSpc>
              <a:spcBef>
                <a:spcPts val="600"/>
              </a:spcBef>
              <a:defRPr sz="1800"/>
            </a:pPr>
            <a:r>
              <a:rPr sz="2700" dirty="0">
                <a:latin typeface="Times New Roman" panose="02020603050405020304" pitchFamily="18" charset="0"/>
                <a:cs typeface="Times New Roman" panose="02020603050405020304" pitchFamily="18" charset="0"/>
              </a:rPr>
              <a:t>which engage, via </a:t>
            </a:r>
            <a:r>
              <a:rPr lang="pl-PL" sz="2700" dirty="0" smtClean="0">
                <a:latin typeface="Times New Roman" panose="02020603050405020304" pitchFamily="18" charset="0"/>
                <a:cs typeface="Times New Roman" panose="02020603050405020304" pitchFamily="18" charset="0"/>
              </a:rPr>
              <a:t>– </a:t>
            </a:r>
            <a:r>
              <a:rPr lang="pl-PL" sz="2700" dirty="0" err="1" smtClean="0">
                <a:latin typeface="Times New Roman" panose="02020603050405020304" pitchFamily="18" charset="0"/>
                <a:cs typeface="Times New Roman" panose="02020603050405020304" pitchFamily="18" charset="0"/>
              </a:rPr>
              <a:t>typically</a:t>
            </a:r>
            <a:r>
              <a:rPr lang="pl-PL" sz="2700" dirty="0" smtClean="0">
                <a:latin typeface="Times New Roman" panose="02020603050405020304" pitchFamily="18" charset="0"/>
                <a:cs typeface="Times New Roman" panose="02020603050405020304" pitchFamily="18" charset="0"/>
              </a:rPr>
              <a:t> </a:t>
            </a:r>
            <a:r>
              <a:rPr lang="pl-PL" sz="2700" dirty="0" err="1" smtClean="0">
                <a:latin typeface="Times New Roman" panose="02020603050405020304" pitchFamily="18" charset="0"/>
                <a:cs typeface="Times New Roman" panose="02020603050405020304" pitchFamily="18" charset="0"/>
              </a:rPr>
              <a:t>at</a:t>
            </a:r>
            <a:r>
              <a:rPr lang="pl-PL" sz="2700" dirty="0" smtClean="0">
                <a:latin typeface="Times New Roman" panose="02020603050405020304" pitchFamily="18" charset="0"/>
                <a:cs typeface="Times New Roman" panose="02020603050405020304" pitchFamily="18" charset="0"/>
              </a:rPr>
              <a:t> </a:t>
            </a:r>
            <a:r>
              <a:rPr lang="pl-PL" sz="2700" dirty="0" err="1" smtClean="0">
                <a:latin typeface="Times New Roman" panose="02020603050405020304" pitchFamily="18" charset="0"/>
                <a:cs typeface="Times New Roman" panose="02020603050405020304" pitchFamily="18" charset="0"/>
              </a:rPr>
              <a:t>present</a:t>
            </a:r>
            <a:r>
              <a:rPr lang="pl-PL" sz="2700" dirty="0" smtClean="0">
                <a:latin typeface="Times New Roman" panose="02020603050405020304" pitchFamily="18" charset="0"/>
                <a:cs typeface="Times New Roman" panose="02020603050405020304" pitchFamily="18" charset="0"/>
              </a:rPr>
              <a:t> - </a:t>
            </a:r>
            <a:r>
              <a:rPr sz="2700" dirty="0" smtClean="0">
                <a:solidFill>
                  <a:srgbClr val="FF0000"/>
                </a:solidFill>
                <a:latin typeface="Times New Roman" panose="02020603050405020304" pitchFamily="18" charset="0"/>
                <a:cs typeface="Times New Roman" panose="02020603050405020304" pitchFamily="18" charset="0"/>
              </a:rPr>
              <a:t>internet </a:t>
            </a:r>
            <a:r>
              <a:rPr sz="2700" dirty="0">
                <a:solidFill>
                  <a:srgbClr val="FF0000"/>
                </a:solidFill>
                <a:latin typeface="Times New Roman" panose="02020603050405020304" pitchFamily="18" charset="0"/>
                <a:cs typeface="Times New Roman" panose="02020603050405020304" pitchFamily="18" charset="0"/>
              </a:rPr>
              <a:t>links</a:t>
            </a:r>
            <a:r>
              <a:rPr sz="2700" dirty="0">
                <a:latin typeface="Times New Roman" panose="02020603050405020304" pitchFamily="18" charset="0"/>
                <a:cs typeface="Times New Roman" panose="02020603050405020304" pitchFamily="18" charset="0"/>
              </a:rPr>
              <a:t> </a:t>
            </a:r>
            <a:r>
              <a:rPr sz="2700" dirty="0">
                <a:solidFill>
                  <a:schemeClr val="tx1"/>
                </a:solidFill>
                <a:latin typeface="Times New Roman" panose="02020603050405020304" pitchFamily="18" charset="0"/>
                <a:cs typeface="Times New Roman" panose="02020603050405020304" pitchFamily="18" charset="0"/>
              </a:rPr>
              <a:t>and </a:t>
            </a:r>
            <a:r>
              <a:rPr sz="2700" dirty="0" smtClean="0">
                <a:solidFill>
                  <a:schemeClr val="tx1"/>
                </a:solidFill>
                <a:latin typeface="Times New Roman" panose="02020603050405020304" pitchFamily="18" charset="0"/>
                <a:cs typeface="Times New Roman" panose="02020603050405020304" pitchFamily="18" charset="0"/>
              </a:rPr>
              <a:t>co</a:t>
            </a:r>
            <a:r>
              <a:rPr lang="pl-PL" sz="2700" dirty="0" smtClean="0">
                <a:solidFill>
                  <a:schemeClr val="tx1"/>
                </a:solidFill>
                <a:latin typeface="Times New Roman" panose="02020603050405020304" pitchFamily="18" charset="0"/>
                <a:cs typeface="Times New Roman" panose="02020603050405020304" pitchFamily="18" charset="0"/>
              </a:rPr>
              <a:t>l</a:t>
            </a:r>
            <a:r>
              <a:rPr sz="2700" dirty="0" err="1" smtClean="0">
                <a:solidFill>
                  <a:schemeClr val="tx1"/>
                </a:solidFill>
                <a:latin typeface="Times New Roman" panose="02020603050405020304" pitchFamily="18" charset="0"/>
                <a:cs typeface="Times New Roman" panose="02020603050405020304" pitchFamily="18" charset="0"/>
              </a:rPr>
              <a:t>laboration</a:t>
            </a:r>
            <a:r>
              <a:rPr sz="2700" dirty="0">
                <a:solidFill>
                  <a:schemeClr val="tx1"/>
                </a:solidFill>
                <a:latin typeface="Times New Roman" panose="02020603050405020304" pitchFamily="18" charset="0"/>
                <a:cs typeface="Times New Roman" panose="02020603050405020304" pitchFamily="18" charset="0"/>
              </a:rPr>
              <a:t>, </a:t>
            </a:r>
            <a:r>
              <a:rPr sz="2700" dirty="0" err="1">
                <a:solidFill>
                  <a:schemeClr val="tx1"/>
                </a:solidFill>
                <a:latin typeface="Times New Roman" panose="02020603050405020304" pitchFamily="18" charset="0"/>
                <a:cs typeface="Times New Roman" panose="02020603050405020304" pitchFamily="18" charset="0"/>
              </a:rPr>
              <a:t>indivduals</a:t>
            </a:r>
            <a:r>
              <a:rPr sz="2700" dirty="0">
                <a:solidFill>
                  <a:schemeClr val="tx1"/>
                </a:solidFill>
                <a:latin typeface="Times New Roman" panose="02020603050405020304" pitchFamily="18" charset="0"/>
                <a:cs typeface="Times New Roman" panose="02020603050405020304" pitchFamily="18" charset="0"/>
              </a:rPr>
              <a:t> of different cultures, communities and fields and the application of their work </a:t>
            </a:r>
          </a:p>
          <a:p>
            <a:pPr lvl="0">
              <a:lnSpc>
                <a:spcPct val="80000"/>
              </a:lnSpc>
              <a:spcBef>
                <a:spcPts val="600"/>
              </a:spcBef>
              <a:defRPr sz="1800"/>
            </a:pPr>
            <a:r>
              <a:rPr sz="2700" dirty="0">
                <a:latin typeface="Times New Roman" panose="02020603050405020304" pitchFamily="18" charset="0"/>
                <a:cs typeface="Times New Roman" panose="02020603050405020304" pitchFamily="18" charset="0"/>
              </a:rPr>
              <a:t>in a </a:t>
            </a:r>
            <a:r>
              <a:rPr sz="2700" dirty="0">
                <a:solidFill>
                  <a:srgbClr val="FF0000"/>
                </a:solidFill>
                <a:latin typeface="Times New Roman" panose="02020603050405020304" pitchFamily="18" charset="0"/>
                <a:cs typeface="Times New Roman" panose="02020603050405020304" pitchFamily="18" charset="0"/>
              </a:rPr>
              <a:t>synchronous, or asynchronous mode</a:t>
            </a:r>
            <a:r>
              <a:rPr sz="2700" dirty="0">
                <a:latin typeface="Times New Roman" panose="02020603050405020304" pitchFamily="18" charset="0"/>
                <a:cs typeface="Times New Roman" panose="02020603050405020304" pitchFamily="18" charset="0"/>
              </a:rPr>
              <a:t>, to creating</a:t>
            </a:r>
            <a:r>
              <a:rPr sz="2700" dirty="0">
                <a:solidFill>
                  <a:schemeClr val="tx1"/>
                </a:solidFill>
                <a:latin typeface="Times New Roman" panose="02020603050405020304" pitchFamily="18" charset="0"/>
                <a:cs typeface="Times New Roman" panose="02020603050405020304" pitchFamily="18" charset="0"/>
              </a:rPr>
              <a:t> one intellectual product </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 FL </a:t>
            </a:r>
            <a:r>
              <a:rPr lang="pl-PL" b="1" dirty="0" err="1" smtClean="0">
                <a:latin typeface="Times New Roman" panose="02020603050405020304" pitchFamily="18" charset="0"/>
                <a:cs typeface="Times New Roman" panose="02020603050405020304" pitchFamily="18" charset="0"/>
              </a:rPr>
              <a:t>competence</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a:bodyPr>
          <a:lstStyle/>
          <a:p>
            <a:pPr marL="0" lvl="0" indent="0">
              <a:buNone/>
            </a:pPr>
            <a:r>
              <a:rPr lang="pl-PL" b="1" dirty="0" smtClean="0"/>
              <a:t> </a:t>
            </a:r>
          </a:p>
          <a:p>
            <a:pPr lvl="0"/>
            <a:r>
              <a:rPr lang="pl-PL" dirty="0" err="1" smtClean="0">
                <a:solidFill>
                  <a:srgbClr val="FF0000"/>
                </a:solidFill>
                <a:latin typeface="Times New Roman" panose="02020603050405020304" pitchFamily="18" charset="0"/>
                <a:cs typeface="Times New Roman" panose="02020603050405020304" pitchFamily="18" charset="0"/>
              </a:rPr>
              <a:t>Abilities</a:t>
            </a:r>
            <a:r>
              <a:rPr lang="pl-PL" dirty="0" smtClean="0">
                <a:solidFill>
                  <a:srgbClr val="FF0000"/>
                </a:solidFill>
                <a:latin typeface="Times New Roman" panose="02020603050405020304" pitchFamily="18" charset="0"/>
                <a:cs typeface="Times New Roman" panose="02020603050405020304" pitchFamily="18" charset="0"/>
              </a:rPr>
              <a:t> </a:t>
            </a:r>
            <a:r>
              <a:rPr lang="pl-PL" dirty="0" err="1" smtClean="0">
                <a:solidFill>
                  <a:schemeClr val="bg2"/>
                </a:solidFill>
                <a:latin typeface="Times New Roman" panose="02020603050405020304" pitchFamily="18" charset="0"/>
                <a:cs typeface="Times New Roman" panose="02020603050405020304" pitchFamily="18" charset="0"/>
              </a:rPr>
              <a:t>level</a:t>
            </a:r>
            <a:r>
              <a:rPr lang="pl-PL" dirty="0" smtClean="0">
                <a:solidFill>
                  <a:schemeClr val="bg2"/>
                </a:solidFill>
                <a:latin typeface="Times New Roman" panose="02020603050405020304" pitchFamily="18" charset="0"/>
                <a:cs typeface="Times New Roman" panose="02020603050405020304" pitchFamily="18" charset="0"/>
              </a:rPr>
              <a:t>:</a:t>
            </a:r>
            <a:r>
              <a:rPr lang="pl-PL" dirty="0" smtClean="0">
                <a:solidFill>
                  <a:srgbClr val="FF0000"/>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linguistic</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ability</a:t>
            </a:r>
            <a:r>
              <a:rPr lang="pl-PL" dirty="0" smtClean="0">
                <a:solidFill>
                  <a:schemeClr val="tx1"/>
                </a:solidFill>
                <a:latin typeface="Times New Roman" panose="02020603050405020304" pitchFamily="18" charset="0"/>
                <a:cs typeface="Times New Roman" panose="02020603050405020304" pitchFamily="18" charset="0"/>
              </a:rPr>
              <a:t>/</a:t>
            </a:r>
            <a:r>
              <a:rPr lang="pl-PL" dirty="0" err="1" smtClean="0">
                <a:solidFill>
                  <a:schemeClr val="tx1"/>
                </a:solidFill>
                <a:latin typeface="Times New Roman" panose="02020603050405020304" pitchFamily="18" charset="0"/>
                <a:cs typeface="Times New Roman" panose="02020603050405020304" pitchFamily="18" charset="0"/>
              </a:rPr>
              <a:t>reportorial</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aptitude</a:t>
            </a:r>
            <a:r>
              <a:rPr lang="pl-PL" dirty="0" smtClean="0">
                <a:solidFill>
                  <a:schemeClr val="tx1"/>
                </a:solidFill>
                <a:latin typeface="Times New Roman" panose="02020603050405020304" pitchFamily="18" charset="0"/>
                <a:cs typeface="Times New Roman" panose="02020603050405020304" pitchFamily="18" charset="0"/>
              </a:rPr>
              <a:t>/</a:t>
            </a:r>
            <a:r>
              <a:rPr lang="pl-PL" dirty="0" err="1" smtClean="0">
                <a:solidFill>
                  <a:schemeClr val="tx1"/>
                </a:solidFill>
                <a:latin typeface="Times New Roman" panose="02020603050405020304" pitchFamily="18" charset="0"/>
                <a:cs typeface="Times New Roman" panose="02020603050405020304" pitchFamily="18" charset="0"/>
              </a:rPr>
              <a:t>psychological</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predispositions</a:t>
            </a:r>
            <a:endParaRPr lang="pl-PL" dirty="0">
              <a:solidFill>
                <a:schemeClr val="tx1"/>
              </a:solidFill>
              <a:latin typeface="Times New Roman" panose="02020603050405020304" pitchFamily="18" charset="0"/>
              <a:cs typeface="Times New Roman" panose="02020603050405020304" pitchFamily="18" charset="0"/>
            </a:endParaRPr>
          </a:p>
          <a:p>
            <a:pPr lvl="0"/>
            <a:r>
              <a:rPr lang="pl-PL" dirty="0" smtClean="0">
                <a:solidFill>
                  <a:srgbClr val="FF0000"/>
                </a:solidFill>
                <a:latin typeface="Times New Roman" panose="02020603050405020304" pitchFamily="18" charset="0"/>
                <a:cs typeface="Times New Roman" panose="02020603050405020304" pitchFamily="18" charset="0"/>
              </a:rPr>
              <a:t>Product</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level</a:t>
            </a:r>
            <a:r>
              <a:rPr lang="pl-PL"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textual competence</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genres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styles</a:t>
            </a:r>
            <a:r>
              <a:rPr lang="pl-PL" dirty="0" smtClean="0">
                <a:latin typeface="Times New Roman" panose="02020603050405020304" pitchFamily="18" charset="0"/>
                <a:cs typeface="Times New Roman" panose="02020603050405020304" pitchFamily="18" charset="0"/>
              </a:rPr>
              <a:t>)</a:t>
            </a:r>
            <a:endParaRPr lang="pl-PL" dirty="0">
              <a:latin typeface="Times New Roman" panose="02020603050405020304" pitchFamily="18" charset="0"/>
              <a:cs typeface="Times New Roman" panose="02020603050405020304" pitchFamily="18" charset="0"/>
            </a:endParaRPr>
          </a:p>
          <a:p>
            <a:pPr lvl="0"/>
            <a:r>
              <a:rPr lang="pl-PL" dirty="0" smtClean="0">
                <a:solidFill>
                  <a:srgbClr val="FF0000"/>
                </a:solidFill>
                <a:latin typeface="Times New Roman" panose="02020603050405020304" pitchFamily="18" charset="0"/>
                <a:cs typeface="Times New Roman" panose="02020603050405020304" pitchFamily="18" charset="0"/>
              </a:rPr>
              <a:t>Content </a:t>
            </a:r>
            <a:r>
              <a:rPr lang="pl-PL" dirty="0" err="1" smtClean="0">
                <a:solidFill>
                  <a:schemeClr val="bg2"/>
                </a:solidFill>
                <a:latin typeface="Times New Roman" panose="02020603050405020304" pitchFamily="18" charset="0"/>
                <a:cs typeface="Times New Roman" panose="02020603050405020304" pitchFamily="18" charset="0"/>
              </a:rPr>
              <a:t>level</a:t>
            </a:r>
            <a:r>
              <a:rPr lang="pl-PL" dirty="0" smtClean="0">
                <a:solidFill>
                  <a:schemeClr val="bg2"/>
                </a:solidFill>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subject </a:t>
            </a:r>
            <a:r>
              <a:rPr lang="en-GB" dirty="0">
                <a:latin typeface="Times New Roman" panose="02020603050405020304" pitchFamily="18" charset="0"/>
                <a:cs typeface="Times New Roman" panose="02020603050405020304" pitchFamily="18" charset="0"/>
              </a:rPr>
              <a:t>competence</a:t>
            </a:r>
            <a:endParaRPr lang="pl-PL" dirty="0">
              <a:latin typeface="Times New Roman" panose="02020603050405020304" pitchFamily="18" charset="0"/>
              <a:cs typeface="Times New Roman" panose="02020603050405020304" pitchFamily="18" charset="0"/>
            </a:endParaRPr>
          </a:p>
          <a:p>
            <a:pPr lvl="0"/>
            <a:r>
              <a:rPr lang="pl-PL" dirty="0" err="1" smtClean="0">
                <a:solidFill>
                  <a:srgbClr val="FF0000"/>
                </a:solidFill>
                <a:latin typeface="Times New Roman" panose="02020603050405020304" pitchFamily="18" charset="0"/>
                <a:cs typeface="Times New Roman" panose="02020603050405020304" pitchFamily="18" charset="0"/>
              </a:rPr>
              <a:t>Context</a:t>
            </a:r>
            <a:r>
              <a:rPr lang="pl-PL" dirty="0" smtClean="0">
                <a:solidFill>
                  <a:srgbClr val="FF0000"/>
                </a:solidFill>
                <a:latin typeface="Times New Roman" panose="02020603050405020304" pitchFamily="18" charset="0"/>
                <a:cs typeface="Times New Roman" panose="02020603050405020304" pitchFamily="18" charset="0"/>
              </a:rPr>
              <a:t> </a:t>
            </a:r>
            <a:r>
              <a:rPr lang="pl-PL" dirty="0" err="1" smtClean="0">
                <a:solidFill>
                  <a:schemeClr val="bg2"/>
                </a:solidFill>
                <a:latin typeface="Times New Roman" panose="02020603050405020304" pitchFamily="18" charset="0"/>
                <a:cs typeface="Times New Roman" panose="02020603050405020304" pitchFamily="18" charset="0"/>
              </a:rPr>
              <a:t>level</a:t>
            </a:r>
            <a:r>
              <a:rPr lang="pl-PL" dirty="0" smtClean="0">
                <a:solidFill>
                  <a:schemeClr val="bg2"/>
                </a:solidFill>
                <a:latin typeface="Times New Roman" panose="02020603050405020304" pitchFamily="18" charset="0"/>
                <a:cs typeface="Times New Roman" panose="02020603050405020304" pitchFamily="18" charset="0"/>
              </a:rPr>
              <a:t>:</a:t>
            </a:r>
            <a:r>
              <a:rPr lang="pl-PL" dirty="0" smtClean="0">
                <a:solidFill>
                  <a:srgbClr val="FF0000"/>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social</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side</a:t>
            </a:r>
            <a:r>
              <a:rPr lang="pl-PL" dirty="0" smtClean="0">
                <a:solidFill>
                  <a:schemeClr val="tx1"/>
                </a:solidFill>
                <a:latin typeface="Times New Roman" panose="02020603050405020304" pitchFamily="18" charset="0"/>
                <a:cs typeface="Times New Roman" panose="02020603050405020304" pitchFamily="18" charset="0"/>
              </a:rPr>
              <a:t>/</a:t>
            </a:r>
            <a:r>
              <a:rPr lang="pl-PL" dirty="0" err="1" smtClean="0">
                <a:solidFill>
                  <a:schemeClr val="tx1"/>
                </a:solidFill>
                <a:latin typeface="Times New Roman" panose="02020603050405020304" pitchFamily="18" charset="0"/>
                <a:cs typeface="Times New Roman" panose="02020603050405020304" pitchFamily="18" charset="0"/>
              </a:rPr>
              <a:t>discourse</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community</a:t>
            </a:r>
            <a:endParaRPr lang="pl-PL" dirty="0" smtClean="0">
              <a:solidFill>
                <a:srgbClr val="FF0000"/>
              </a:solidFill>
              <a:latin typeface="Times New Roman" panose="02020603050405020304" pitchFamily="18" charset="0"/>
              <a:cs typeface="Times New Roman" panose="02020603050405020304" pitchFamily="18" charset="0"/>
            </a:endParaRPr>
          </a:p>
          <a:p>
            <a:pPr lvl="0"/>
            <a:r>
              <a:rPr lang="pl-PL" dirty="0" err="1" smtClean="0">
                <a:solidFill>
                  <a:srgbClr val="FF0000"/>
                </a:solidFill>
                <a:latin typeface="Times New Roman" panose="02020603050405020304" pitchFamily="18" charset="0"/>
                <a:cs typeface="Times New Roman" panose="02020603050405020304" pitchFamily="18" charset="0"/>
              </a:rPr>
              <a:t>Culture</a:t>
            </a:r>
            <a:r>
              <a:rPr lang="pl-PL" dirty="0" smtClean="0">
                <a:solidFill>
                  <a:srgbClr val="FF0000"/>
                </a:solidFill>
                <a:latin typeface="Times New Roman" panose="02020603050405020304" pitchFamily="18" charset="0"/>
                <a:cs typeface="Times New Roman" panose="02020603050405020304" pitchFamily="18" charset="0"/>
              </a:rPr>
              <a:t> </a:t>
            </a:r>
            <a:r>
              <a:rPr lang="pl-PL" dirty="0" err="1" smtClean="0">
                <a:solidFill>
                  <a:schemeClr val="bg2"/>
                </a:solidFill>
                <a:latin typeface="Times New Roman" panose="02020603050405020304" pitchFamily="18" charset="0"/>
                <a:cs typeface="Times New Roman" panose="02020603050405020304" pitchFamily="18" charset="0"/>
              </a:rPr>
              <a:t>level</a:t>
            </a:r>
            <a:r>
              <a:rPr lang="pl-PL" dirty="0" smtClean="0">
                <a:solidFill>
                  <a:schemeClr val="bg2"/>
                </a:solidFill>
                <a:latin typeface="Times New Roman" panose="02020603050405020304" pitchFamily="18" charset="0"/>
                <a:cs typeface="Times New Roman" panose="02020603050405020304" pitchFamily="18" charset="0"/>
              </a:rPr>
              <a:t>:</a:t>
            </a:r>
            <a:r>
              <a:rPr lang="pl-PL"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cultural competence</a:t>
            </a:r>
            <a:r>
              <a:rPr lang="pl-PL"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a:p>
            <a:r>
              <a:rPr lang="pl-PL"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Marian </a:t>
            </a:r>
            <a:r>
              <a:rPr lang="en-US" dirty="0" err="1" smtClean="0">
                <a:latin typeface="Times New Roman" panose="02020603050405020304" pitchFamily="18" charset="0"/>
                <a:cs typeface="Times New Roman" panose="02020603050405020304" pitchFamily="18" charset="0"/>
              </a:rPr>
              <a:t>Zollinger</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1952</a:t>
            </a:r>
            <a:r>
              <a:rPr lang="pl-PL" dirty="0" smtClean="0">
                <a:latin typeface="Times New Roman" panose="02020603050405020304" pitchFamily="18" charset="0"/>
                <a:cs typeface="Times New Roman" panose="02020603050405020304" pitchFamily="18" charset="0"/>
              </a:rPr>
              <a:t>…</a:t>
            </a:r>
            <a:r>
              <a:rPr lang="pl-PL" dirty="0" err="1" smtClean="0">
                <a:latin typeface="Times New Roman" panose="02020603050405020304" pitchFamily="18" charset="0"/>
                <a:cs typeface="Times New Roman" panose="02020603050405020304" pitchFamily="18" charset="0"/>
              </a:rPr>
              <a:t>Kruse</a:t>
            </a:r>
            <a:r>
              <a:rPr lang="pl-PL" dirty="0" smtClean="0">
                <a:latin typeface="Times New Roman" panose="02020603050405020304" pitchFamily="18" charset="0"/>
                <a:cs typeface="Times New Roman" panose="02020603050405020304" pitchFamily="18" charset="0"/>
              </a:rPr>
              <a:t> 2012</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437066567"/>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Translation</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competence</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fontScale="92500" lnSpcReduction="10000"/>
          </a:bodyPr>
          <a:lstStyle/>
          <a:p>
            <a:r>
              <a:rPr lang="en-GB" dirty="0">
                <a:latin typeface="Times New Roman" panose="02020603050405020304" pitchFamily="18" charset="0"/>
                <a:cs typeface="Times New Roman" panose="02020603050405020304" pitchFamily="18" charset="0"/>
              </a:rPr>
              <a:t>Translation is an activity involving the </a:t>
            </a:r>
            <a:r>
              <a:rPr lang="en-GB" i="1" dirty="0">
                <a:latin typeface="Times New Roman" panose="02020603050405020304" pitchFamily="18" charset="0"/>
                <a:cs typeface="Times New Roman" panose="02020603050405020304" pitchFamily="18" charset="0"/>
              </a:rPr>
              <a:t>product of linguistic performance</a:t>
            </a:r>
            <a:r>
              <a:rPr lang="en-GB" dirty="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p>
          <a:p>
            <a:r>
              <a:rPr lang="pl-PL" dirty="0" smtClean="0">
                <a:latin typeface="Times New Roman" panose="02020603050405020304" pitchFamily="18" charset="0"/>
                <a:cs typeface="Times New Roman" panose="02020603050405020304" pitchFamily="18" charset="0"/>
              </a:rPr>
              <a:t>It </a:t>
            </a:r>
            <a:r>
              <a:rPr lang="pl-PL" dirty="0" err="1" smtClean="0">
                <a:latin typeface="Times New Roman" panose="02020603050405020304" pitchFamily="18" charset="0"/>
                <a:cs typeface="Times New Roman" panose="02020603050405020304" pitchFamily="18" charset="0"/>
              </a:rPr>
              <a:t>is</a:t>
            </a:r>
            <a:r>
              <a:rPr lang="en-GB" dirty="0" smtClean="0">
                <a:latin typeface="Times New Roman" panose="02020603050405020304" pitchFamily="18" charset="0"/>
                <a:cs typeface="Times New Roman" panose="02020603050405020304" pitchFamily="18" charset="0"/>
              </a:rPr>
              <a:t> </a:t>
            </a:r>
            <a:r>
              <a:rPr lang="en-GB" i="1" dirty="0">
                <a:latin typeface="Times New Roman" panose="02020603050405020304" pitchFamily="18" charset="0"/>
                <a:cs typeface="Times New Roman" panose="02020603050405020304" pitchFamily="18" charset="0"/>
              </a:rPr>
              <a:t>conscious information transfer from a </a:t>
            </a:r>
            <a:r>
              <a:rPr lang="pl-PL" i="1" dirty="0" smtClean="0">
                <a:latin typeface="Times New Roman" panose="02020603050405020304" pitchFamily="18" charset="0"/>
                <a:cs typeface="Times New Roman" panose="02020603050405020304" pitchFamily="18" charset="0"/>
              </a:rPr>
              <a:t>S</a:t>
            </a:r>
            <a:r>
              <a:rPr lang="en-GB" i="1" dirty="0" err="1" smtClean="0">
                <a:latin typeface="Times New Roman" panose="02020603050405020304" pitchFamily="18" charset="0"/>
                <a:cs typeface="Times New Roman" panose="02020603050405020304" pitchFamily="18" charset="0"/>
              </a:rPr>
              <a:t>ource</a:t>
            </a:r>
            <a:r>
              <a:rPr lang="en-GB" i="1" dirty="0" smtClean="0">
                <a:latin typeface="Times New Roman" panose="02020603050405020304" pitchFamily="18" charset="0"/>
                <a:cs typeface="Times New Roman" panose="02020603050405020304" pitchFamily="18" charset="0"/>
              </a:rPr>
              <a:t> </a:t>
            </a:r>
            <a:r>
              <a:rPr lang="en-GB" i="1" dirty="0">
                <a:latin typeface="Times New Roman" panose="02020603050405020304" pitchFamily="18" charset="0"/>
                <a:cs typeface="Times New Roman" panose="02020603050405020304" pitchFamily="18" charset="0"/>
              </a:rPr>
              <a:t>to a </a:t>
            </a:r>
            <a:r>
              <a:rPr lang="pl-PL" i="1" dirty="0" smtClean="0">
                <a:latin typeface="Times New Roman" panose="02020603050405020304" pitchFamily="18" charset="0"/>
                <a:cs typeface="Times New Roman" panose="02020603050405020304" pitchFamily="18" charset="0"/>
              </a:rPr>
              <a:t>T</a:t>
            </a:r>
            <a:r>
              <a:rPr lang="en-GB" i="1" dirty="0" err="1" smtClean="0">
                <a:latin typeface="Times New Roman" panose="02020603050405020304" pitchFamily="18" charset="0"/>
                <a:cs typeface="Times New Roman" panose="02020603050405020304" pitchFamily="18" charset="0"/>
              </a:rPr>
              <a:t>arget</a:t>
            </a:r>
            <a:r>
              <a:rPr lang="en-GB" i="1" dirty="0" smtClean="0">
                <a:latin typeface="Times New Roman" panose="02020603050405020304" pitchFamily="18" charset="0"/>
                <a:cs typeface="Times New Roman" panose="02020603050405020304" pitchFamily="18" charset="0"/>
              </a:rPr>
              <a:t> </a:t>
            </a:r>
            <a:r>
              <a:rPr lang="pl-PL" i="1" dirty="0">
                <a:latin typeface="Times New Roman" panose="02020603050405020304" pitchFamily="18" charset="0"/>
                <a:cs typeface="Times New Roman" panose="02020603050405020304" pitchFamily="18" charset="0"/>
              </a:rPr>
              <a:t>L</a:t>
            </a:r>
            <a:r>
              <a:rPr lang="en-GB" i="1" dirty="0" err="1" smtClean="0">
                <a:latin typeface="Times New Roman" panose="02020603050405020304" pitchFamily="18" charset="0"/>
                <a:cs typeface="Times New Roman" panose="02020603050405020304" pitchFamily="18" charset="0"/>
              </a:rPr>
              <a:t>anguage</a:t>
            </a:r>
            <a:r>
              <a:rPr lang="en-GB" i="1" dirty="0" smtClean="0">
                <a:latin typeface="Times New Roman" panose="02020603050405020304" pitchFamily="18" charset="0"/>
                <a:cs typeface="Times New Roman" panose="02020603050405020304" pitchFamily="18" charset="0"/>
              </a:rPr>
              <a:t> </a:t>
            </a:r>
            <a:r>
              <a:rPr lang="en-GB" i="1" dirty="0">
                <a:latin typeface="Times New Roman" panose="02020603050405020304" pitchFamily="18" charset="0"/>
                <a:cs typeface="Times New Roman" panose="02020603050405020304" pitchFamily="18" charset="0"/>
              </a:rPr>
              <a:t>by verbal means.</a:t>
            </a:r>
            <a:r>
              <a:rPr lang="en-GB" dirty="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p>
          <a:p>
            <a:pPr marL="0" indent="0">
              <a:buNone/>
            </a:pPr>
            <a:r>
              <a:rPr lang="en-GB" dirty="0" err="1" smtClean="0">
                <a:latin typeface="Times New Roman" panose="02020603050405020304" pitchFamily="18" charset="0"/>
                <a:cs typeface="Times New Roman" panose="02020603050405020304" pitchFamily="18" charset="0"/>
              </a:rPr>
              <a:t>Neubert</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(2000</a:t>
            </a:r>
            <a:r>
              <a:rPr lang="en-GB" dirty="0" smtClean="0">
                <a:latin typeface="Times New Roman" panose="02020603050405020304" pitchFamily="18" charset="0"/>
                <a:cs typeface="Times New Roman" panose="02020603050405020304" pitchFamily="18" charset="0"/>
              </a:rPr>
              <a:t>)</a:t>
            </a:r>
            <a:r>
              <a:rPr lang="pl-PL" dirty="0" smtClean="0">
                <a:latin typeface="Times New Roman" panose="02020603050405020304" pitchFamily="18" charset="0"/>
                <a:cs typeface="Times New Roman" panose="02020603050405020304" pitchFamily="18" charset="0"/>
              </a:rPr>
              <a:t>:</a:t>
            </a:r>
          </a:p>
          <a:p>
            <a:pPr lvl="0"/>
            <a:r>
              <a:rPr lang="en-GB" dirty="0">
                <a:latin typeface="Times New Roman" panose="02020603050405020304" pitchFamily="18" charset="0"/>
                <a:cs typeface="Times New Roman" panose="02020603050405020304" pitchFamily="18" charset="0"/>
              </a:rPr>
              <a:t>language competence</a:t>
            </a:r>
            <a:endParaRPr lang="pl-PL"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textual competence</a:t>
            </a:r>
            <a:endParaRPr lang="pl-PL"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subject competence</a:t>
            </a:r>
            <a:endParaRPr lang="pl-PL"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cultural competence</a:t>
            </a:r>
            <a:endParaRPr lang="pl-PL" dirty="0">
              <a:latin typeface="Times New Roman" panose="02020603050405020304" pitchFamily="18" charset="0"/>
              <a:cs typeface="Times New Roman" panose="02020603050405020304" pitchFamily="18" charset="0"/>
            </a:endParaRPr>
          </a:p>
          <a:p>
            <a:pPr lvl="0"/>
            <a:r>
              <a:rPr lang="en-GB" dirty="0">
                <a:solidFill>
                  <a:srgbClr val="FF0000"/>
                </a:solidFill>
                <a:latin typeface="Times New Roman" panose="02020603050405020304" pitchFamily="18" charset="0"/>
                <a:cs typeface="Times New Roman" panose="02020603050405020304" pitchFamily="18" charset="0"/>
              </a:rPr>
              <a:t>transfer </a:t>
            </a:r>
            <a:r>
              <a:rPr lang="en-GB" dirty="0" smtClean="0">
                <a:solidFill>
                  <a:srgbClr val="FF0000"/>
                </a:solidFill>
                <a:latin typeface="Times New Roman" panose="02020603050405020304" pitchFamily="18" charset="0"/>
                <a:cs typeface="Times New Roman" panose="02020603050405020304" pitchFamily="18" charset="0"/>
              </a:rPr>
              <a:t>competence</a:t>
            </a:r>
            <a:r>
              <a:rPr lang="pl-PL"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3112585322"/>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solidFill>
                  <a:schemeClr val="tx1"/>
                </a:solidFill>
                <a:latin typeface="Times New Roman" panose="02020603050405020304" pitchFamily="18" charset="0"/>
                <a:cs typeface="Times New Roman" panose="02020603050405020304" pitchFamily="18" charset="0"/>
              </a:rPr>
              <a:t>Transfer </a:t>
            </a:r>
            <a:r>
              <a:rPr lang="pl-PL" b="1" dirty="0" err="1" smtClean="0">
                <a:solidFill>
                  <a:schemeClr val="tx1"/>
                </a:solidFill>
                <a:latin typeface="Times New Roman" panose="02020603050405020304" pitchFamily="18" charset="0"/>
                <a:cs typeface="Times New Roman" panose="02020603050405020304" pitchFamily="18" charset="0"/>
              </a:rPr>
              <a:t>competence</a:t>
            </a:r>
            <a:endParaRPr lang="pl-PL" b="1" dirty="0">
              <a:solidFill>
                <a:schemeClr val="tx1"/>
              </a:solidFill>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fontScale="92500" lnSpcReduction="10000"/>
          </a:bodyPr>
          <a:lstStyle/>
          <a:p>
            <a:pPr lvl="0"/>
            <a:endParaRPr lang="pl-PL" dirty="0" smtClean="0"/>
          </a:p>
          <a:p>
            <a:pPr lvl="0"/>
            <a:r>
              <a:rPr lang="pl-PL" dirty="0" err="1">
                <a:solidFill>
                  <a:srgbClr val="FF0000"/>
                </a:solidFill>
                <a:latin typeface="Times New Roman" panose="02020603050405020304" pitchFamily="18" charset="0"/>
                <a:cs typeface="Times New Roman" panose="02020603050405020304" pitchFamily="18" charset="0"/>
              </a:rPr>
              <a:t>p</a:t>
            </a:r>
            <a:r>
              <a:rPr lang="pl-PL" dirty="0" err="1" smtClean="0">
                <a:solidFill>
                  <a:srgbClr val="FF0000"/>
                </a:solidFill>
                <a:latin typeface="Times New Roman" panose="02020603050405020304" pitchFamily="18" charset="0"/>
                <a:cs typeface="Times New Roman" panose="02020603050405020304" pitchFamily="18" charset="0"/>
              </a:rPr>
              <a:t>attern</a:t>
            </a:r>
            <a:r>
              <a:rPr lang="pl-PL" dirty="0" smtClean="0">
                <a:solidFill>
                  <a:srgbClr val="FF0000"/>
                </a:solidFill>
                <a:latin typeface="Times New Roman" panose="02020603050405020304" pitchFamily="18" charset="0"/>
                <a:cs typeface="Times New Roman" panose="02020603050405020304" pitchFamily="18" charset="0"/>
              </a:rPr>
              <a:t>-</a:t>
            </a:r>
            <a:r>
              <a:rPr lang="en-GB" dirty="0" smtClean="0">
                <a:solidFill>
                  <a:srgbClr val="FF0000"/>
                </a:solidFill>
                <a:latin typeface="Times New Roman" panose="02020603050405020304" pitchFamily="18" charset="0"/>
                <a:cs typeface="Times New Roman" panose="02020603050405020304" pitchFamily="18" charset="0"/>
              </a:rPr>
              <a:t>matching competence</a:t>
            </a:r>
            <a:r>
              <a:rPr lang="pl-PL" dirty="0">
                <a:solidFill>
                  <a:srgbClr val="FF0000"/>
                </a:solidFill>
                <a:latin typeface="Times New Roman" panose="02020603050405020304" pitchFamily="18" charset="0"/>
                <a:cs typeface="Times New Roman" panose="02020603050405020304" pitchFamily="18" charset="0"/>
              </a:rPr>
              <a:t> </a:t>
            </a:r>
            <a:r>
              <a:rPr lang="pl-PL" dirty="0" smtClean="0">
                <a:solidFill>
                  <a:schemeClr val="tx1"/>
                </a:solidFill>
                <a:latin typeface="Times New Roman" panose="02020603050405020304" pitchFamily="18" charset="0"/>
                <a:cs typeface="Times New Roman" panose="02020603050405020304" pitchFamily="18" charset="0"/>
              </a:rPr>
              <a:t>SL &gt; TL</a:t>
            </a:r>
            <a:r>
              <a:rPr lang="pl-PL" dirty="0" smtClean="0">
                <a:solidFill>
                  <a:srgbClr val="FF0000"/>
                </a:solidFill>
                <a:latin typeface="Times New Roman" panose="02020603050405020304" pitchFamily="18" charset="0"/>
                <a:cs typeface="Times New Roman" panose="02020603050405020304" pitchFamily="18" charset="0"/>
              </a:rPr>
              <a:t> </a:t>
            </a:r>
            <a:endParaRPr lang="pl-PL" dirty="0">
              <a:solidFill>
                <a:schemeClr val="tx1"/>
              </a:solidFill>
              <a:latin typeface="Times New Roman" panose="02020603050405020304" pitchFamily="18" charset="0"/>
              <a:cs typeface="Times New Roman" panose="02020603050405020304" pitchFamily="18" charset="0"/>
            </a:endParaRPr>
          </a:p>
          <a:p>
            <a:pPr lvl="0"/>
            <a:r>
              <a:rPr lang="en-GB" dirty="0">
                <a:solidFill>
                  <a:srgbClr val="FF0000"/>
                </a:solidFill>
                <a:latin typeface="Times New Roman" panose="02020603050405020304" pitchFamily="18" charset="0"/>
                <a:cs typeface="Times New Roman" panose="02020603050405020304" pitchFamily="18" charset="0"/>
              </a:rPr>
              <a:t>decision-taking </a:t>
            </a:r>
            <a:r>
              <a:rPr lang="en-GB" dirty="0" smtClean="0">
                <a:solidFill>
                  <a:srgbClr val="FF0000"/>
                </a:solidFill>
                <a:latin typeface="Times New Roman" panose="02020603050405020304" pitchFamily="18" charset="0"/>
                <a:cs typeface="Times New Roman" panose="02020603050405020304" pitchFamily="18" charset="0"/>
              </a:rPr>
              <a:t>competence</a:t>
            </a:r>
            <a:r>
              <a:rPr lang="pl-PL" dirty="0" smtClean="0">
                <a:solidFill>
                  <a:srgbClr val="FF0000"/>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Which</a:t>
            </a:r>
            <a:r>
              <a:rPr lang="pl-PL" dirty="0" smtClean="0">
                <a:solidFill>
                  <a:schemeClr val="tx1"/>
                </a:solidFill>
                <a:latin typeface="Times New Roman" panose="02020603050405020304" pitchFamily="18" charset="0"/>
                <a:cs typeface="Times New Roman" panose="02020603050405020304" pitchFamily="18" charset="0"/>
              </a:rPr>
              <a:t> of the </a:t>
            </a:r>
            <a:r>
              <a:rPr lang="pl-PL" dirty="0" err="1" smtClean="0">
                <a:solidFill>
                  <a:schemeClr val="tx1"/>
                </a:solidFill>
                <a:latin typeface="Times New Roman" panose="02020603050405020304" pitchFamily="18" charset="0"/>
                <a:cs typeface="Times New Roman" panose="02020603050405020304" pitchFamily="18" charset="0"/>
              </a:rPr>
              <a:t>options</a:t>
            </a:r>
            <a:r>
              <a:rPr lang="pl-PL" dirty="0" smtClean="0">
                <a:solidFill>
                  <a:schemeClr val="tx1"/>
                </a:solidFill>
                <a:latin typeface="Times New Roman" panose="02020603050405020304" pitchFamily="18" charset="0"/>
                <a:cs typeface="Times New Roman" panose="02020603050405020304" pitchFamily="18" charset="0"/>
              </a:rPr>
              <a:t> to </a:t>
            </a:r>
            <a:r>
              <a:rPr lang="pl-PL" dirty="0" err="1" smtClean="0">
                <a:solidFill>
                  <a:schemeClr val="tx1"/>
                </a:solidFill>
                <a:latin typeface="Times New Roman" panose="02020603050405020304" pitchFamily="18" charset="0"/>
                <a:cs typeface="Times New Roman" panose="02020603050405020304" pitchFamily="18" charset="0"/>
              </a:rPr>
              <a:t>choose</a:t>
            </a:r>
            <a:r>
              <a:rPr lang="pl-PL" dirty="0" smtClean="0">
                <a:solidFill>
                  <a:schemeClr val="tx1"/>
                </a:solidFill>
                <a:latin typeface="Times New Roman" panose="02020603050405020304" pitchFamily="18" charset="0"/>
                <a:cs typeface="Times New Roman" panose="02020603050405020304" pitchFamily="18" charset="0"/>
              </a:rPr>
              <a:t>?</a:t>
            </a:r>
            <a:endParaRPr lang="pl-PL" dirty="0">
              <a:solidFill>
                <a:schemeClr val="tx1"/>
              </a:solidFill>
              <a:latin typeface="Times New Roman" panose="02020603050405020304" pitchFamily="18" charset="0"/>
              <a:cs typeface="Times New Roman" panose="02020603050405020304" pitchFamily="18" charset="0"/>
            </a:endParaRPr>
          </a:p>
          <a:p>
            <a:pPr lvl="0"/>
            <a:r>
              <a:rPr lang="en-GB" dirty="0">
                <a:solidFill>
                  <a:srgbClr val="FF0000"/>
                </a:solidFill>
                <a:latin typeface="Times New Roman" panose="02020603050405020304" pitchFamily="18" charset="0"/>
                <a:cs typeface="Times New Roman" panose="02020603050405020304" pitchFamily="18" charset="0"/>
              </a:rPr>
              <a:t>performance </a:t>
            </a:r>
            <a:r>
              <a:rPr lang="en-GB" dirty="0" smtClean="0">
                <a:solidFill>
                  <a:srgbClr val="FF0000"/>
                </a:solidFill>
                <a:latin typeface="Times New Roman" panose="02020603050405020304" pitchFamily="18" charset="0"/>
                <a:cs typeface="Times New Roman" panose="02020603050405020304" pitchFamily="18" charset="0"/>
              </a:rPr>
              <a:t>competence</a:t>
            </a:r>
            <a:r>
              <a:rPr lang="pl-PL" dirty="0" smtClean="0">
                <a:latin typeface="Times New Roman" panose="02020603050405020304" pitchFamily="18" charset="0"/>
                <a:cs typeface="Times New Roman" panose="02020603050405020304" pitchFamily="18" charset="0"/>
              </a:rPr>
              <a:t> – </a:t>
            </a:r>
            <a:r>
              <a:rPr lang="pl-PL" dirty="0" err="1" smtClean="0">
                <a:latin typeface="Times New Roman" panose="02020603050405020304" pitchFamily="18" charset="0"/>
                <a:cs typeface="Times New Roman" panose="02020603050405020304" pitchFamily="18" charset="0"/>
              </a:rPr>
              <a:t>ability</a:t>
            </a:r>
            <a:r>
              <a:rPr lang="pl-PL" dirty="0" smtClean="0">
                <a:latin typeface="Times New Roman" panose="02020603050405020304" pitchFamily="18" charset="0"/>
                <a:cs typeface="Times New Roman" panose="02020603050405020304" pitchFamily="18" charset="0"/>
              </a:rPr>
              <a:t> to </a:t>
            </a:r>
            <a:r>
              <a:rPr lang="pl-PL" dirty="0" err="1" smtClean="0">
                <a:latin typeface="Times New Roman" panose="02020603050405020304" pitchFamily="18" charset="0"/>
                <a:cs typeface="Times New Roman" panose="02020603050405020304" pitchFamily="18" charset="0"/>
              </a:rPr>
              <a:t>perform</a:t>
            </a:r>
            <a:r>
              <a:rPr lang="pl-PL" dirty="0" smtClean="0">
                <a:latin typeface="Times New Roman" panose="02020603050405020304" pitchFamily="18" charset="0"/>
                <a:cs typeface="Times New Roman" panose="02020603050405020304" pitchFamily="18" charset="0"/>
              </a:rPr>
              <a:t> in </a:t>
            </a:r>
            <a:r>
              <a:rPr lang="pl-PL" dirty="0" err="1" smtClean="0">
                <a:latin typeface="Times New Roman" panose="02020603050405020304" pitchFamily="18" charset="0"/>
                <a:cs typeface="Times New Roman" panose="02020603050405020304" pitchFamily="18" charset="0"/>
              </a:rPr>
              <a:t>consequence</a:t>
            </a:r>
            <a:r>
              <a:rPr lang="pl-PL" dirty="0" smtClean="0">
                <a:latin typeface="Times New Roman" panose="02020603050405020304" pitchFamily="18" charset="0"/>
                <a:cs typeface="Times New Roman" panose="02020603050405020304" pitchFamily="18" charset="0"/>
              </a:rPr>
              <a:t> of </a:t>
            </a:r>
            <a:r>
              <a:rPr lang="pl-PL" dirty="0" err="1" smtClean="0">
                <a:latin typeface="Times New Roman" panose="02020603050405020304" pitchFamily="18" charset="0"/>
                <a:cs typeface="Times New Roman" panose="02020603050405020304" pitchFamily="18" charset="0"/>
              </a:rPr>
              <a:t>pattern-matching</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ability</a:t>
            </a:r>
            <a:r>
              <a:rPr lang="pl-PL" dirty="0" smtClean="0">
                <a:latin typeface="Times New Roman" panose="02020603050405020304" pitchFamily="18" charset="0"/>
                <a:cs typeface="Times New Roman" panose="02020603050405020304" pitchFamily="18" charset="0"/>
              </a:rPr>
              <a:t> and </a:t>
            </a:r>
            <a:r>
              <a:rPr lang="pl-PL" dirty="0" err="1" smtClean="0">
                <a:latin typeface="Times New Roman" panose="02020603050405020304" pitchFamily="18" charset="0"/>
                <a:cs typeface="Times New Roman" panose="02020603050405020304" pitchFamily="18" charset="0"/>
              </a:rPr>
              <a:t>conscious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decision</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making</a:t>
            </a:r>
            <a:r>
              <a:rPr lang="pl-PL"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Schaeffner</a:t>
            </a:r>
            <a:r>
              <a:rPr lang="en-GB" dirty="0">
                <a:latin typeface="Times New Roman" panose="02020603050405020304" pitchFamily="18" charset="0"/>
                <a:cs typeface="Times New Roman" panose="02020603050405020304" pitchFamily="18" charset="0"/>
              </a:rPr>
              <a:t> and </a:t>
            </a:r>
            <a:r>
              <a:rPr lang="en-GB" dirty="0" err="1">
                <a:latin typeface="Times New Roman" panose="02020603050405020304" pitchFamily="18" charset="0"/>
                <a:cs typeface="Times New Roman" panose="02020603050405020304" pitchFamily="18" charset="0"/>
              </a:rPr>
              <a:t>Adab</a:t>
            </a:r>
            <a:r>
              <a:rPr lang="en-GB" dirty="0">
                <a:latin typeface="Times New Roman" panose="02020603050405020304" pitchFamily="18" charset="0"/>
                <a:cs typeface="Times New Roman" panose="02020603050405020304" pitchFamily="18" charset="0"/>
              </a:rPr>
              <a:t> 2000: X)</a:t>
            </a:r>
            <a:endParaRPr lang="pl-PL" dirty="0" smtClean="0">
              <a:latin typeface="Times New Roman" panose="02020603050405020304" pitchFamily="18" charset="0"/>
              <a:cs typeface="Times New Roman" panose="02020603050405020304" pitchFamily="18" charset="0"/>
            </a:endParaRPr>
          </a:p>
          <a:p>
            <a:pPr lvl="0"/>
            <a:r>
              <a:rPr lang="pl-PL" dirty="0" err="1" smtClean="0">
                <a:latin typeface="Times New Roman" panose="02020603050405020304" pitchFamily="18" charset="0"/>
                <a:cs typeface="Times New Roman" panose="02020603050405020304" pitchFamily="18" charset="0"/>
              </a:rPr>
              <a:t>Different</a:t>
            </a:r>
            <a:r>
              <a:rPr lang="pl-PL" dirty="0" smtClean="0">
                <a:latin typeface="Times New Roman" panose="02020603050405020304" pitchFamily="18" charset="0"/>
                <a:cs typeface="Times New Roman" panose="02020603050405020304" pitchFamily="18" charset="0"/>
              </a:rPr>
              <a:t> from </a:t>
            </a:r>
            <a:r>
              <a:rPr lang="pl-PL" dirty="0" smtClean="0">
                <a:solidFill>
                  <a:srgbClr val="FF0000"/>
                </a:solidFill>
                <a:latin typeface="Times New Roman" panose="02020603050405020304" pitchFamily="18" charset="0"/>
                <a:cs typeface="Times New Roman" panose="02020603050405020304" pitchFamily="18" charset="0"/>
              </a:rPr>
              <a:t>a</a:t>
            </a:r>
            <a:r>
              <a:rPr lang="en-GB" dirty="0" err="1" smtClean="0">
                <a:solidFill>
                  <a:srgbClr val="FF0000"/>
                </a:solidFill>
                <a:latin typeface="Times New Roman" panose="02020603050405020304" pitchFamily="18" charset="0"/>
                <a:cs typeface="Times New Roman" panose="02020603050405020304" pitchFamily="18" charset="0"/>
              </a:rPr>
              <a:t>verage</a:t>
            </a:r>
            <a:r>
              <a:rPr lang="en-GB" dirty="0" smtClean="0">
                <a:solidFill>
                  <a:srgbClr val="FF0000"/>
                </a:solidFill>
                <a:latin typeface="Times New Roman" panose="02020603050405020304" pitchFamily="18" charset="0"/>
                <a:cs typeface="Times New Roman" panose="02020603050405020304" pitchFamily="18" charset="0"/>
              </a:rPr>
              <a:t> </a:t>
            </a:r>
            <a:r>
              <a:rPr lang="en-GB" dirty="0">
                <a:solidFill>
                  <a:srgbClr val="FF0000"/>
                </a:solidFill>
                <a:latin typeface="Times New Roman" panose="02020603050405020304" pitchFamily="18" charset="0"/>
                <a:cs typeface="Times New Roman" panose="02020603050405020304" pitchFamily="18" charset="0"/>
              </a:rPr>
              <a:t>bilingual </a:t>
            </a:r>
            <a:r>
              <a:rPr lang="en-GB" dirty="0" smtClean="0">
                <a:solidFill>
                  <a:srgbClr val="FF0000"/>
                </a:solidFill>
                <a:latin typeface="Times New Roman" panose="02020603050405020304" pitchFamily="18" charset="0"/>
                <a:cs typeface="Times New Roman" panose="02020603050405020304" pitchFamily="18" charset="0"/>
              </a:rPr>
              <a:t>competence</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which</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is</a:t>
            </a:r>
            <a:r>
              <a:rPr lang="en-GB" dirty="0" smtClean="0">
                <a:latin typeface="Times New Roman" panose="02020603050405020304" pitchFamily="18" charset="0"/>
                <a:cs typeface="Times New Roman" panose="02020603050405020304" pitchFamily="18" charset="0"/>
              </a:rPr>
              <a:t> </a:t>
            </a:r>
            <a:r>
              <a:rPr lang="en-GB" dirty="0">
                <a:solidFill>
                  <a:srgbClr val="FF0000"/>
                </a:solidFill>
                <a:latin typeface="Times New Roman" panose="02020603050405020304" pitchFamily="18" charset="0"/>
                <a:cs typeface="Times New Roman" panose="02020603050405020304" pitchFamily="18" charset="0"/>
              </a:rPr>
              <a:t>a necessary but insufficient</a:t>
            </a:r>
            <a:r>
              <a:rPr lang="en-GB" dirty="0">
                <a:latin typeface="Times New Roman" panose="02020603050405020304" pitchFamily="18" charset="0"/>
                <a:cs typeface="Times New Roman" panose="02020603050405020304" pitchFamily="18" charset="0"/>
              </a:rPr>
              <a:t> prerequisite to perform as a translator or interpreter</a:t>
            </a:r>
            <a:endParaRPr lang="pl-PL" dirty="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636397765"/>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lstStyle/>
          <a:p>
            <a:endParaRPr lang="pl-PL" dirty="0"/>
          </a:p>
        </p:txBody>
      </p:sp>
      <p:sp>
        <p:nvSpPr>
          <p:cNvPr id="4" name="Tytuł 1"/>
          <p:cNvSpPr txBox="1">
            <a:spLocks/>
          </p:cNvSpPr>
          <p:nvPr/>
        </p:nvSpPr>
        <p:spPr>
          <a:xfrm>
            <a:off x="457200" y="476672"/>
            <a:ext cx="8229600" cy="114300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fontScale="90000" lnSpcReduction="20000"/>
          </a:bodyPr>
          <a:lstStyle>
            <a:lvl1pPr algn="ctr">
              <a:defRPr sz="4400">
                <a:latin typeface="Calibri"/>
                <a:ea typeface="Calibri"/>
                <a:cs typeface="Calibri"/>
                <a:sym typeface="Calibri"/>
              </a:defRPr>
            </a:lvl1pPr>
            <a:lvl2pPr algn="ctr">
              <a:defRPr sz="4400">
                <a:latin typeface="Calibri"/>
                <a:ea typeface="Calibri"/>
                <a:cs typeface="Calibri"/>
                <a:sym typeface="Calibri"/>
              </a:defRPr>
            </a:lvl2pPr>
            <a:lvl3pPr algn="ctr">
              <a:defRPr sz="4400">
                <a:latin typeface="Calibri"/>
                <a:ea typeface="Calibri"/>
                <a:cs typeface="Calibri"/>
                <a:sym typeface="Calibri"/>
              </a:defRPr>
            </a:lvl3pPr>
            <a:lvl4pPr algn="ctr">
              <a:defRPr sz="4400">
                <a:latin typeface="Calibri"/>
                <a:ea typeface="Calibri"/>
                <a:cs typeface="Calibri"/>
                <a:sym typeface="Calibri"/>
              </a:defRPr>
            </a:lvl4pPr>
            <a:lvl5pPr algn="ctr">
              <a:defRPr sz="4400">
                <a:latin typeface="Calibri"/>
                <a:ea typeface="Calibri"/>
                <a:cs typeface="Calibri"/>
                <a:sym typeface="Calibri"/>
              </a:defRPr>
            </a:lvl5pPr>
            <a:lvl6pPr algn="ctr">
              <a:defRPr sz="4400">
                <a:latin typeface="Calibri"/>
                <a:ea typeface="Calibri"/>
                <a:cs typeface="Calibri"/>
                <a:sym typeface="Calibri"/>
              </a:defRPr>
            </a:lvl6pPr>
            <a:lvl7pPr algn="ctr">
              <a:defRPr sz="4400">
                <a:latin typeface="Calibri"/>
                <a:ea typeface="Calibri"/>
                <a:cs typeface="Calibri"/>
                <a:sym typeface="Calibri"/>
              </a:defRPr>
            </a:lvl7pPr>
            <a:lvl8pPr algn="ctr">
              <a:defRPr sz="4400">
                <a:latin typeface="Calibri"/>
                <a:ea typeface="Calibri"/>
                <a:cs typeface="Calibri"/>
                <a:sym typeface="Calibri"/>
              </a:defRPr>
            </a:lvl8pPr>
            <a:lvl9pPr algn="ctr">
              <a:defRPr sz="4400">
                <a:latin typeface="Calibri"/>
                <a:ea typeface="Calibri"/>
                <a:cs typeface="Calibri"/>
                <a:sym typeface="Calibri"/>
              </a:defRPr>
            </a:lvl9pPr>
          </a:lstStyle>
          <a:p>
            <a:r>
              <a:rPr lang="pl-PL" b="1" dirty="0" smtClean="0">
                <a:latin typeface="Times New Roman" panose="02020603050405020304" pitchFamily="18" charset="0"/>
                <a:cs typeface="Times New Roman" panose="02020603050405020304" pitchFamily="18" charset="0"/>
              </a:rPr>
              <a:t>TAPP</a:t>
            </a:r>
            <a:br>
              <a:rPr lang="pl-PL" b="1" dirty="0" smtClean="0">
                <a:latin typeface="Times New Roman" panose="02020603050405020304" pitchFamily="18" charset="0"/>
                <a:cs typeface="Times New Roman" panose="02020603050405020304" pitchFamily="18" charset="0"/>
              </a:rPr>
            </a:br>
            <a:r>
              <a:rPr lang="pl-PL" b="1" dirty="0" smtClean="0">
                <a:latin typeface="Times New Roman" panose="02020603050405020304" pitchFamily="18" charset="0"/>
                <a:cs typeface="Times New Roman" panose="02020603050405020304" pitchFamily="18" charset="0"/>
              </a:rPr>
              <a:t>Trans-</a:t>
            </a:r>
            <a:r>
              <a:rPr lang="pl-PL" b="1" dirty="0" err="1" smtClean="0">
                <a:latin typeface="Times New Roman" panose="02020603050405020304" pitchFamily="18" charset="0"/>
                <a:cs typeface="Times New Roman" panose="02020603050405020304" pitchFamily="18" charset="0"/>
              </a:rPr>
              <a:t>Atlantic</a:t>
            </a:r>
            <a:r>
              <a:rPr lang="pl-PL" b="1" dirty="0" smtClean="0">
                <a:latin typeface="Times New Roman" panose="02020603050405020304" pitchFamily="18" charset="0"/>
                <a:cs typeface="Times New Roman" panose="02020603050405020304" pitchFamily="18" charset="0"/>
              </a:rPr>
              <a:t> &amp; Pacific Project</a:t>
            </a:r>
            <a:endParaRPr lang="pl-PL" b="1" dirty="0">
              <a:latin typeface="Times New Roman" panose="02020603050405020304" pitchFamily="18" charset="0"/>
              <a:cs typeface="Times New Roman" panose="02020603050405020304" pitchFamily="18" charset="0"/>
            </a:endParaRPr>
          </a:p>
        </p:txBody>
      </p:sp>
      <p:sp>
        <p:nvSpPr>
          <p:cNvPr id="5" name="Symbol zastępczy zawartości 2"/>
          <p:cNvSpPr txBox="1">
            <a:spLocks/>
          </p:cNvSpPr>
          <p:nvPr/>
        </p:nvSpPr>
        <p:spPr>
          <a:xfrm>
            <a:off x="457200" y="1802234"/>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fontScale="92500" lnSpcReduction="20000"/>
          </a:bodyPr>
          <a:lst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a:lstStyle>
          <a:p>
            <a:endParaRPr lang="pl-PL" dirty="0" smtClean="0"/>
          </a:p>
          <a:p>
            <a:endParaRPr lang="pl-PL" dirty="0" smtClean="0"/>
          </a:p>
          <a:p>
            <a:endParaRPr lang="pl-PL" dirty="0" smtClean="0">
              <a:latin typeface="Times New Roman" panose="02020603050405020304" pitchFamily="18" charset="0"/>
              <a:cs typeface="Times New Roman" panose="02020603050405020304" pitchFamily="18" charset="0"/>
            </a:endParaRPr>
          </a:p>
          <a:p>
            <a:r>
              <a:rPr lang="pl-PL" dirty="0" smtClean="0">
                <a:latin typeface="Times New Roman" panose="02020603050405020304" pitchFamily="18" charset="0"/>
                <a:cs typeface="Times New Roman" panose="02020603050405020304" pitchFamily="18" charset="0"/>
                <a:hlinkClick r:id="rId3"/>
              </a:rPr>
              <a:t>https://www.ndsu.edu/english/trans_atlantic_and_pacific_project/</a:t>
            </a:r>
            <a:endParaRPr lang="pl-PL"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The network of partners participating in the Trans-Atlantic &amp; Pacific Project establishes links between students in different countries so that each learns from the other. In so doing, students become aware of the diversity of the world community in which their documents travel.</a:t>
            </a:r>
            <a:endParaRPr lang="pl-PL" dirty="0">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902842"/>
            <a:ext cx="2085975"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descr="http://www.pwsz.konin.edu.pl/gfx/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816" y="1988169"/>
            <a:ext cx="3657600" cy="106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44889"/>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200" dirty="0" smtClean="0">
                <a:latin typeface="Times New Roman" panose="02020603050405020304" pitchFamily="18" charset="0"/>
                <a:cs typeface="Times New Roman" panose="02020603050405020304" pitchFamily="18" charset="0"/>
              </a:rPr>
              <a:t>From </a:t>
            </a:r>
            <a:r>
              <a:rPr lang="en-US" sz="3200" dirty="0" smtClean="0">
                <a:latin typeface="Times New Roman" panose="02020603050405020304" pitchFamily="18" charset="0"/>
                <a:cs typeface="Times New Roman" panose="02020603050405020304" pitchFamily="18" charset="0"/>
              </a:rPr>
              <a:t>1999</a:t>
            </a:r>
            <a:r>
              <a:rPr lang="pl-PL" sz="3200" dirty="0" smtClean="0">
                <a:latin typeface="Times New Roman" panose="02020603050405020304" pitchFamily="18" charset="0"/>
                <a:cs typeface="Times New Roman" panose="02020603050405020304" pitchFamily="18" charset="0"/>
              </a:rPr>
              <a:t> on </a:t>
            </a:r>
            <a:br>
              <a:rPr lang="pl-PL"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Bruce </a:t>
            </a:r>
            <a:r>
              <a:rPr lang="en-US" sz="3200" b="1" dirty="0" err="1" smtClean="0">
                <a:latin typeface="Times New Roman" panose="02020603050405020304" pitchFamily="18" charset="0"/>
                <a:cs typeface="Times New Roman" panose="02020603050405020304" pitchFamily="18" charset="0"/>
              </a:rPr>
              <a:t>Maylath</a:t>
            </a:r>
            <a:r>
              <a:rPr lang="pl-PL" sz="3200" dirty="0" smtClean="0">
                <a:latin typeface="Times New Roman" panose="02020603050405020304" pitchFamily="18" charset="0"/>
                <a:cs typeface="Times New Roman" panose="02020603050405020304" pitchFamily="18" charset="0"/>
              </a:rPr>
              <a:t> </a:t>
            </a:r>
            <a:r>
              <a:rPr lang="pl-PL" sz="3200" dirty="0" err="1" smtClean="0">
                <a:latin typeface="Times New Roman" panose="02020603050405020304" pitchFamily="18" charset="0"/>
                <a:cs typeface="Times New Roman" panose="02020603050405020304" pitchFamily="18" charset="0"/>
              </a:rPr>
              <a:t>Norh</a:t>
            </a:r>
            <a:r>
              <a:rPr lang="pl-PL" sz="3200" dirty="0" smtClean="0">
                <a:latin typeface="Times New Roman" panose="02020603050405020304" pitchFamily="18" charset="0"/>
                <a:cs typeface="Times New Roman" panose="02020603050405020304" pitchFamily="18" charset="0"/>
              </a:rPr>
              <a:t> Dakota </a:t>
            </a:r>
            <a:r>
              <a:rPr lang="pl-PL" sz="3200" dirty="0" err="1" smtClean="0">
                <a:latin typeface="Times New Roman" panose="02020603050405020304" pitchFamily="18" charset="0"/>
                <a:cs typeface="Times New Roman" panose="02020603050405020304" pitchFamily="18" charset="0"/>
              </a:rPr>
              <a:t>State</a:t>
            </a:r>
            <a:r>
              <a:rPr lang="pl-PL" sz="3200" dirty="0" smtClean="0">
                <a:latin typeface="Times New Roman" panose="02020603050405020304" pitchFamily="18" charset="0"/>
                <a:cs typeface="Times New Roman" panose="02020603050405020304" pitchFamily="18" charset="0"/>
              </a:rPr>
              <a:t> University</a:t>
            </a:r>
            <a:r>
              <a:rPr lang="en-US" sz="3200" dirty="0" smtClean="0">
                <a:latin typeface="Times New Roman" panose="02020603050405020304" pitchFamily="18" charset="0"/>
                <a:cs typeface="Times New Roman" panose="02020603050405020304" pitchFamily="18" charset="0"/>
              </a:rPr>
              <a:t> </a:t>
            </a:r>
            <a:r>
              <a:rPr lang="pl-PL" sz="3200" dirty="0" smtClean="0">
                <a:latin typeface="Times New Roman" panose="02020603050405020304" pitchFamily="18" charset="0"/>
                <a:cs typeface="Times New Roman" panose="02020603050405020304" pitchFamily="18" charset="0"/>
              </a:rPr>
              <a:t/>
            </a:r>
            <a:br>
              <a:rPr lang="pl-PL"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Sonia </a:t>
            </a:r>
            <a:r>
              <a:rPr lang="en-US" sz="3200" b="1" dirty="0" err="1" smtClean="0">
                <a:latin typeface="Times New Roman" panose="02020603050405020304" pitchFamily="18" charset="0"/>
                <a:cs typeface="Times New Roman" panose="02020603050405020304" pitchFamily="18" charset="0"/>
              </a:rPr>
              <a:t>Vandepitte</a:t>
            </a:r>
            <a:r>
              <a:rPr lang="pl-PL" sz="3200" dirty="0" smtClean="0">
                <a:latin typeface="Times New Roman" panose="02020603050405020304" pitchFamily="18" charset="0"/>
                <a:cs typeface="Times New Roman" panose="02020603050405020304" pitchFamily="18" charset="0"/>
              </a:rPr>
              <a:t> University of </a:t>
            </a:r>
            <a:r>
              <a:rPr lang="pl-PL" sz="3200" dirty="0" err="1" smtClean="0">
                <a:latin typeface="Times New Roman" panose="02020603050405020304" pitchFamily="18" charset="0"/>
                <a:cs typeface="Times New Roman" panose="02020603050405020304" pitchFamily="18" charset="0"/>
              </a:rPr>
              <a:t>Ghent</a:t>
            </a:r>
            <a:endParaRPr lang="pl-PL" sz="3200"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a:bodyPr>
          <a:lstStyle/>
          <a:p>
            <a:pPr marL="0" indent="0">
              <a:buNone/>
            </a:pPr>
            <a:r>
              <a:rPr lang="pl-PL"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Trans-Atlantic &amp; Pacific Project (TAPP) has developed into a complex educational network of </a:t>
            </a:r>
            <a:endParaRPr lang="pl-PL"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bilateral </a:t>
            </a:r>
            <a:r>
              <a:rPr lang="en-US" i="1" dirty="0">
                <a:solidFill>
                  <a:srgbClr val="FF0000"/>
                </a:solidFill>
                <a:latin typeface="Times New Roman" panose="02020603050405020304" pitchFamily="18" charset="0"/>
                <a:cs typeface="Times New Roman" panose="02020603050405020304" pitchFamily="18" charset="0"/>
              </a:rPr>
              <a:t>writing-translation</a:t>
            </a:r>
            <a:r>
              <a:rPr lang="en-US" dirty="0">
                <a:latin typeface="Times New Roman" panose="02020603050405020304" pitchFamily="18" charset="0"/>
                <a:cs typeface="Times New Roman" panose="02020603050405020304" pitchFamily="18" charset="0"/>
              </a:rPr>
              <a:t> projects, </a:t>
            </a:r>
            <a:endParaRPr lang="pl-PL"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bilateral </a:t>
            </a:r>
            <a:r>
              <a:rPr lang="en-US" i="1" dirty="0">
                <a:solidFill>
                  <a:srgbClr val="FF0000"/>
                </a:solidFill>
                <a:latin typeface="Times New Roman" panose="02020603050405020304" pitchFamily="18" charset="0"/>
                <a:cs typeface="Times New Roman" panose="02020603050405020304" pitchFamily="18" charset="0"/>
              </a:rPr>
              <a:t>translation-editing</a:t>
            </a:r>
            <a:r>
              <a:rPr lang="en-US" dirty="0">
                <a:latin typeface="Times New Roman" panose="02020603050405020304" pitchFamily="18" charset="0"/>
                <a:cs typeface="Times New Roman" panose="02020603050405020304" pitchFamily="18" charset="0"/>
              </a:rPr>
              <a:t> projects (since 2001), </a:t>
            </a:r>
            <a:endParaRPr lang="pl-PL"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and </a:t>
            </a:r>
            <a:r>
              <a:rPr lang="en-US" i="1" dirty="0">
                <a:latin typeface="Times New Roman" panose="02020603050405020304" pitchFamily="18" charset="0"/>
                <a:cs typeface="Times New Roman" panose="02020603050405020304" pitchFamily="18" charset="0"/>
              </a:rPr>
              <a:t>multilateral</a:t>
            </a:r>
            <a:r>
              <a:rPr lang="en-US" dirty="0">
                <a:latin typeface="Times New Roman" panose="02020603050405020304" pitchFamily="18" charset="0"/>
                <a:cs typeface="Times New Roman" panose="02020603050405020304" pitchFamily="18" charset="0"/>
              </a:rPr>
              <a:t> projects (since 2010). </a:t>
            </a:r>
            <a:endParaRPr lang="pl-PL" dirty="0">
              <a:latin typeface="Times New Roman" panose="02020603050405020304" pitchFamily="18" charset="0"/>
              <a:cs typeface="Times New Roman" panose="02020603050405020304" pitchFamily="18" charset="0"/>
            </a:endParaRPr>
          </a:p>
          <a:p>
            <a:pPr marL="0" indent="0">
              <a:buNone/>
            </a:pPr>
            <a:r>
              <a:rPr lang="pl-PL" dirty="0" smtClean="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TAPP network </a:t>
            </a:r>
            <a:r>
              <a:rPr lang="en-US" dirty="0" smtClean="0">
                <a:latin typeface="Times New Roman" panose="02020603050405020304" pitchFamily="18" charset="0"/>
                <a:cs typeface="Times New Roman" panose="02020603050405020304" pitchFamily="18" charset="0"/>
              </a:rPr>
              <a:t>connect</a:t>
            </a:r>
            <a:r>
              <a:rPr lang="pl-PL" dirty="0" smtClean="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classes in </a:t>
            </a:r>
            <a:endParaRPr lang="pl-PL" b="1"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writing</a:t>
            </a:r>
            <a:r>
              <a:rPr lang="en-US" b="1" dirty="0">
                <a:latin typeface="Times New Roman" panose="02020603050405020304" pitchFamily="18" charset="0"/>
                <a:cs typeface="Times New Roman" panose="02020603050405020304" pitchFamily="18" charset="0"/>
              </a:rPr>
              <a:t>, usability testing, and/or translation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4319626"/>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US NDSU &lt; &gt; PL Konin, Łódź</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a:xfrm>
            <a:off x="457200" y="1627584"/>
            <a:ext cx="8229600" cy="5257800"/>
          </a:xfrm>
        </p:spPr>
        <p:txBody>
          <a:bodyPr>
            <a:normAutofit lnSpcReduction="10000"/>
          </a:bodyPr>
          <a:lstStyle/>
          <a:p>
            <a:pPr marL="0" indent="0">
              <a:buNone/>
            </a:pPr>
            <a:r>
              <a:rPr lang="pl-PL" b="1" dirty="0" smtClean="0">
                <a:latin typeface="Times New Roman" panose="02020603050405020304" pitchFamily="18" charset="0"/>
                <a:cs typeface="Times New Roman" panose="02020603050405020304" pitchFamily="18" charset="0"/>
              </a:rPr>
              <a:t>30- </a:t>
            </a:r>
            <a:r>
              <a:rPr lang="pl-PL" b="1" dirty="0" err="1" smtClean="0">
                <a:latin typeface="Times New Roman" panose="02020603050405020304" pitchFamily="18" charset="0"/>
                <a:cs typeface="Times New Roman" panose="02020603050405020304" pitchFamily="18" charset="0"/>
              </a:rPr>
              <a:t>students</a:t>
            </a:r>
            <a:r>
              <a:rPr lang="pl-PL" b="1" dirty="0" smtClean="0">
                <a:latin typeface="Times New Roman" panose="02020603050405020304" pitchFamily="18" charset="0"/>
                <a:cs typeface="Times New Roman" panose="02020603050405020304" pitchFamily="18" charset="0"/>
              </a:rPr>
              <a:t> per </a:t>
            </a:r>
            <a:r>
              <a:rPr lang="pl-PL" b="1" dirty="0" err="1" smtClean="0">
                <a:latin typeface="Times New Roman" panose="02020603050405020304" pitchFamily="18" charset="0"/>
                <a:cs typeface="Times New Roman" panose="02020603050405020304" pitchFamily="18" charset="0"/>
              </a:rPr>
              <a:t>semester</a:t>
            </a:r>
            <a:r>
              <a:rPr lang="pl-PL" b="1" dirty="0" smtClean="0">
                <a:latin typeface="Times New Roman" panose="02020603050405020304" pitchFamily="18" charset="0"/>
                <a:cs typeface="Times New Roman" panose="02020603050405020304" pitchFamily="18" charset="0"/>
              </a:rPr>
              <a:t> ( 180 US/ 90 PL)  </a:t>
            </a:r>
          </a:p>
          <a:p>
            <a:pPr marL="0" indent="0">
              <a:buNone/>
            </a:pPr>
            <a:r>
              <a:rPr lang="pl-PL" b="1" dirty="0" smtClean="0">
                <a:latin typeface="Times New Roman" panose="02020603050405020304" pitchFamily="18" charset="0"/>
                <a:cs typeface="Times New Roman" panose="02020603050405020304" pitchFamily="18" charset="0"/>
              </a:rPr>
              <a:t>210 </a:t>
            </a:r>
            <a:r>
              <a:rPr lang="pl-PL" b="1" dirty="0" err="1" smtClean="0">
                <a:latin typeface="Times New Roman" panose="02020603050405020304" pitchFamily="18" charset="0"/>
                <a:cs typeface="Times New Roman" panose="02020603050405020304" pitchFamily="18" charset="0"/>
              </a:rPr>
              <a:t>total</a:t>
            </a:r>
            <a:endParaRPr lang="pl-PL" b="1" dirty="0">
              <a:latin typeface="Times New Roman" panose="02020603050405020304" pitchFamily="18" charset="0"/>
              <a:cs typeface="Times New Roman" panose="02020603050405020304" pitchFamily="18" charset="0"/>
            </a:endParaRPr>
          </a:p>
          <a:p>
            <a:pPr marL="0" indent="0">
              <a:buNone/>
            </a:pPr>
            <a:r>
              <a:rPr lang="pl-PL" b="1" dirty="0" err="1" smtClean="0">
                <a:latin typeface="Times New Roman" panose="02020603050405020304" pitchFamily="18" charset="0"/>
                <a:cs typeface="Times New Roman" panose="02020603050405020304" pitchFamily="18" charset="0"/>
              </a:rPr>
              <a:t>Terms</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Oct</a:t>
            </a:r>
            <a:r>
              <a:rPr lang="pl-PL" b="1" dirty="0" smtClean="0">
                <a:latin typeface="Times New Roman" panose="02020603050405020304" pitchFamily="18" charset="0"/>
                <a:cs typeface="Times New Roman" panose="02020603050405020304" pitchFamily="18" charset="0"/>
              </a:rPr>
              <a:t>-Dec 2015/2016/2018; </a:t>
            </a:r>
            <a:r>
              <a:rPr lang="pl-PL" b="1" dirty="0" err="1" smtClean="0">
                <a:latin typeface="Times New Roman" panose="02020603050405020304" pitchFamily="18" charset="0"/>
                <a:cs typeface="Times New Roman" panose="02020603050405020304" pitchFamily="18" charset="0"/>
              </a:rPr>
              <a:t>Feb</a:t>
            </a:r>
            <a:r>
              <a:rPr lang="pl-PL" b="1" dirty="0" smtClean="0">
                <a:latin typeface="Times New Roman" panose="02020603050405020304" pitchFamily="18" charset="0"/>
                <a:cs typeface="Times New Roman" panose="02020603050405020304" pitchFamily="18" charset="0"/>
              </a:rPr>
              <a:t>-May 2016/2017/2017/2018) </a:t>
            </a:r>
          </a:p>
          <a:p>
            <a:pPr marL="0" indent="0">
              <a:buNone/>
            </a:pPr>
            <a:r>
              <a:rPr lang="pl-PL" b="1" dirty="0">
                <a:latin typeface="Times New Roman" panose="02020603050405020304" pitchFamily="18" charset="0"/>
                <a:cs typeface="Times New Roman" panose="02020603050405020304" pitchFamily="18" charset="0"/>
              </a:rPr>
              <a:t>E</a:t>
            </a:r>
            <a:r>
              <a:rPr lang="en-US" b="1" dirty="0" smtClean="0">
                <a:latin typeface="Times New Roman" panose="02020603050405020304" pitchFamily="18" charset="0"/>
                <a:cs typeface="Times New Roman" panose="02020603050405020304" pitchFamily="18" charset="0"/>
              </a:rPr>
              <a:t>mail</a:t>
            </a:r>
            <a:r>
              <a:rPr lang="pl-PL" b="1" dirty="0" smtClean="0">
                <a:latin typeface="Times New Roman" panose="02020603050405020304" pitchFamily="18" charset="0"/>
                <a:cs typeface="Times New Roman" panose="02020603050405020304" pitchFamily="18" charset="0"/>
              </a:rPr>
              <a:t> (+ </a:t>
            </a:r>
            <a:r>
              <a:rPr lang="pl-PL" b="1" dirty="0" err="1" smtClean="0">
                <a:latin typeface="Times New Roman" panose="02020603050405020304" pitchFamily="18" charset="0"/>
                <a:cs typeface="Times New Roman" panose="02020603050405020304" pitchFamily="18" charset="0"/>
              </a:rPr>
              <a:t>Fb</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What’sApp</a:t>
            </a:r>
            <a:r>
              <a:rPr lang="pl-PL" b="1"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contacts between </a:t>
            </a:r>
            <a:endParaRPr lang="pl-PL" dirty="0" smtClean="0">
              <a:latin typeface="Times New Roman" panose="02020603050405020304" pitchFamily="18" charset="0"/>
              <a:cs typeface="Times New Roman" panose="02020603050405020304" pitchFamily="18" charset="0"/>
            </a:endParaRPr>
          </a:p>
          <a:p>
            <a:pPr>
              <a:buFontTx/>
              <a:buChar char="-"/>
            </a:pPr>
            <a:r>
              <a:rPr lang="en-US" sz="2800" dirty="0" smtClean="0">
                <a:latin typeface="Times New Roman" panose="02020603050405020304" pitchFamily="18" charset="0"/>
                <a:cs typeface="Times New Roman" panose="02020603050405020304" pitchFamily="18" charset="0"/>
              </a:rPr>
              <a:t>Polish </a:t>
            </a:r>
            <a:r>
              <a:rPr lang="en-US" sz="2800" dirty="0">
                <a:latin typeface="Times New Roman" panose="02020603050405020304" pitchFamily="18" charset="0"/>
                <a:cs typeface="Times New Roman" panose="02020603050405020304" pitchFamily="18" charset="0"/>
              </a:rPr>
              <a:t>MA students of English and translation at the University of Lodz and the State University of Applied Sciences in </a:t>
            </a:r>
            <a:r>
              <a:rPr lang="en-US" sz="2800" dirty="0" err="1">
                <a:latin typeface="Times New Roman" panose="02020603050405020304" pitchFamily="18" charset="0"/>
                <a:cs typeface="Times New Roman" panose="02020603050405020304" pitchFamily="18" charset="0"/>
              </a:rPr>
              <a:t>Konin</a:t>
            </a:r>
            <a:r>
              <a:rPr lang="en-US" dirty="0">
                <a:latin typeface="Times New Roman" panose="02020603050405020304" pitchFamily="18" charset="0"/>
                <a:cs typeface="Times New Roman" panose="02020603050405020304" pitchFamily="18" charset="0"/>
              </a:rPr>
              <a:t> </a:t>
            </a:r>
            <a:endParaRPr lang="pl-PL" dirty="0" smtClean="0">
              <a:latin typeface="Times New Roman" panose="02020603050405020304" pitchFamily="18" charset="0"/>
              <a:cs typeface="Times New Roman" panose="02020603050405020304" pitchFamily="18" charset="0"/>
            </a:endParaRPr>
          </a:p>
          <a:p>
            <a:pPr>
              <a:buFontTx/>
              <a:buChar char="-"/>
            </a:pPr>
            <a:r>
              <a:rPr lang="en-US" sz="2800" dirty="0" smtClean="0">
                <a:latin typeface="Times New Roman" panose="02020603050405020304" pitchFamily="18" charset="0"/>
                <a:cs typeface="Times New Roman" panose="02020603050405020304" pitchFamily="18" charset="0"/>
              </a:rPr>
              <a:t>and </a:t>
            </a:r>
            <a:r>
              <a:rPr lang="en-US" sz="2800" dirty="0">
                <a:latin typeface="Times New Roman" panose="02020603050405020304" pitchFamily="18" charset="0"/>
                <a:cs typeface="Times New Roman" panose="02020603050405020304" pitchFamily="18" charset="0"/>
              </a:rPr>
              <a:t>students of writing classes, studying technical and engineering subjects at North Dakota State University </a:t>
            </a:r>
            <a:r>
              <a:rPr lang="pl-PL" sz="2800" dirty="0" smtClean="0">
                <a:latin typeface="Times New Roman" panose="02020603050405020304" pitchFamily="18" charset="0"/>
                <a:cs typeface="Times New Roman" panose="02020603050405020304" pitchFamily="18" charset="0"/>
              </a:rPr>
              <a:t>&amp; Concordia College (MN)</a:t>
            </a:r>
            <a:endParaRPr lang="pl-PL" sz="2800" dirty="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836317912"/>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Procedure</a:t>
            </a:r>
            <a:r>
              <a:rPr lang="pl-PL" b="1" dirty="0" smtClean="0">
                <a:latin typeface="Times New Roman" panose="02020603050405020304" pitchFamily="18" charset="0"/>
                <a:cs typeface="Times New Roman" panose="02020603050405020304" pitchFamily="18" charset="0"/>
              </a:rPr>
              <a:t>: Term 1</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a:xfrm>
            <a:off x="395536" y="1268760"/>
            <a:ext cx="9145016" cy="5760640"/>
          </a:xfrm>
        </p:spPr>
        <p:txBody>
          <a:bodyPr>
            <a:normAutofit fontScale="55000" lnSpcReduction="20000"/>
          </a:bodyPr>
          <a:lstStyle/>
          <a:p>
            <a:pPr marL="0" indent="0">
              <a:buNone/>
            </a:pPr>
            <a:endParaRPr lang="pl-PL" dirty="0" smtClean="0"/>
          </a:p>
          <a:p>
            <a:r>
              <a:rPr lang="pl-PL" sz="5100" dirty="0" smtClean="0">
                <a:latin typeface="Times New Roman" panose="02020603050405020304" pitchFamily="18" charset="0"/>
                <a:cs typeface="Times New Roman" panose="02020603050405020304" pitchFamily="18" charset="0"/>
              </a:rPr>
              <a:t>US </a:t>
            </a:r>
            <a:r>
              <a:rPr lang="pl-PL" sz="5100" dirty="0" err="1" smtClean="0">
                <a:latin typeface="Times New Roman" panose="02020603050405020304" pitchFamily="18" charset="0"/>
                <a:cs typeface="Times New Roman" panose="02020603050405020304" pitchFamily="18" charset="0"/>
              </a:rPr>
              <a:t>Ss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write</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essays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planning</a:t>
            </a:r>
            <a:r>
              <a:rPr lang="pl-PL" sz="5100" dirty="0" smtClean="0">
                <a:latin typeface="Times New Roman" panose="02020603050405020304" pitchFamily="18" charset="0"/>
                <a:cs typeface="Times New Roman" panose="02020603050405020304" pitchFamily="18" charset="0"/>
              </a:rPr>
              <a:t>/</a:t>
            </a:r>
            <a:r>
              <a:rPr lang="pl-PL" sz="5100" dirty="0" err="1" smtClean="0">
                <a:latin typeface="Times New Roman" panose="02020603050405020304" pitchFamily="18" charset="0"/>
                <a:cs typeface="Times New Roman" panose="02020603050405020304" pitchFamily="18" charset="0"/>
              </a:rPr>
              <a:t>revision</a:t>
            </a:r>
            <a:r>
              <a:rPr lang="pl-PL" sz="5100" dirty="0" smtClean="0">
                <a:latin typeface="Times New Roman" panose="02020603050405020304" pitchFamily="18" charset="0"/>
                <a:cs typeface="Times New Roman" panose="02020603050405020304" pitchFamily="18" charset="0"/>
              </a:rPr>
              <a:t>/</a:t>
            </a:r>
            <a:r>
              <a:rPr lang="pl-PL" sz="5100" dirty="0" err="1" smtClean="0">
                <a:latin typeface="Times New Roman" panose="02020603050405020304" pitchFamily="18" charset="0"/>
                <a:cs typeface="Times New Roman" panose="02020603050405020304" pitchFamily="18" charset="0"/>
              </a:rPr>
              <a:t>composing</a:t>
            </a:r>
            <a:r>
              <a:rPr lang="pl-PL" sz="5100" dirty="0" smtClean="0">
                <a:latin typeface="Times New Roman" panose="02020603050405020304" pitchFamily="18" charset="0"/>
                <a:cs typeface="Times New Roman" panose="02020603050405020304" pitchFamily="18" charset="0"/>
              </a:rPr>
              <a:t>/</a:t>
            </a:r>
            <a:r>
              <a:rPr lang="pl-PL" sz="5100" dirty="0" err="1" smtClean="0">
                <a:latin typeface="Times New Roman" panose="02020603050405020304" pitchFamily="18" charset="0"/>
                <a:cs typeface="Times New Roman" panose="02020603050405020304" pitchFamily="18" charset="0"/>
              </a:rPr>
              <a:t>drafting</a:t>
            </a:r>
            <a:r>
              <a:rPr lang="pl-PL" sz="5100" dirty="0" smtClean="0">
                <a:latin typeface="Times New Roman" panose="02020603050405020304" pitchFamily="18" charset="0"/>
                <a:cs typeface="Times New Roman" panose="02020603050405020304" pitchFamily="18" charset="0"/>
              </a:rPr>
              <a:t>]</a:t>
            </a:r>
          </a:p>
          <a:p>
            <a:r>
              <a:rPr lang="pl-PL" sz="5100" dirty="0" err="1" smtClean="0">
                <a:latin typeface="Times New Roman" panose="02020603050405020304" pitchFamily="18" charset="0"/>
                <a:cs typeface="Times New Roman" panose="02020603050405020304" pitchFamily="18" charset="0"/>
              </a:rPr>
              <a:t>send</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them</a:t>
            </a:r>
            <a:r>
              <a:rPr lang="pl-PL" sz="5100" dirty="0" smtClean="0">
                <a:latin typeface="Times New Roman" panose="02020603050405020304" pitchFamily="18" charset="0"/>
                <a:cs typeface="Times New Roman" panose="02020603050405020304" pitchFamily="18" charset="0"/>
              </a:rPr>
              <a:t> to PL </a:t>
            </a:r>
            <a:r>
              <a:rPr lang="pl-PL" sz="5100" dirty="0" err="1" smtClean="0">
                <a:latin typeface="Times New Roman" panose="02020603050405020304" pitchFamily="18" charset="0"/>
                <a:cs typeface="Times New Roman" panose="02020603050405020304" pitchFamily="18" charset="0"/>
              </a:rPr>
              <a:t>students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paired</a:t>
            </a:r>
            <a:r>
              <a:rPr lang="pl-PL" sz="5100" dirty="0" smtClean="0">
                <a:latin typeface="Times New Roman" panose="02020603050405020304" pitchFamily="18" charset="0"/>
                <a:cs typeface="Times New Roman" panose="02020603050405020304" pitchFamily="18" charset="0"/>
              </a:rPr>
              <a:t>)</a:t>
            </a:r>
          </a:p>
          <a:p>
            <a:r>
              <a:rPr lang="pl-PL" sz="5100" dirty="0" smtClean="0">
                <a:latin typeface="Times New Roman" panose="02020603050405020304" pitchFamily="18" charset="0"/>
                <a:cs typeface="Times New Roman" panose="02020603050405020304" pitchFamily="18" charset="0"/>
              </a:rPr>
              <a:t>PL </a:t>
            </a:r>
            <a:r>
              <a:rPr lang="pl-PL" sz="5100" dirty="0" err="1" smtClean="0">
                <a:latin typeface="Times New Roman" panose="02020603050405020304" pitchFamily="18" charset="0"/>
                <a:cs typeface="Times New Roman" panose="02020603050405020304" pitchFamily="18" charset="0"/>
              </a:rPr>
              <a:t>Ss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send</a:t>
            </a:r>
            <a:r>
              <a:rPr lang="pl-PL" sz="5100" dirty="0" smtClean="0">
                <a:latin typeface="Times New Roman" panose="02020603050405020304" pitchFamily="18" charset="0"/>
                <a:cs typeface="Times New Roman" panose="02020603050405020304" pitchFamily="18" charset="0"/>
              </a:rPr>
              <a:t> feedback on</a:t>
            </a:r>
            <a:r>
              <a:rPr lang="en-US" sz="5100" dirty="0" smtClean="0">
                <a:latin typeface="Times New Roman" panose="02020603050405020304" pitchFamily="18" charset="0"/>
                <a:cs typeface="Times New Roman" panose="02020603050405020304" pitchFamily="18" charset="0"/>
              </a:rPr>
              <a:t> </a:t>
            </a:r>
            <a:r>
              <a:rPr lang="en-US" sz="5100" dirty="0">
                <a:latin typeface="Times New Roman" panose="02020603050405020304" pitchFamily="18" charset="0"/>
                <a:cs typeface="Times New Roman" panose="02020603050405020304" pitchFamily="18" charset="0"/>
              </a:rPr>
              <a:t>linguistic and discourse properties </a:t>
            </a:r>
            <a:r>
              <a:rPr lang="en-US" sz="5100" dirty="0" smtClean="0">
                <a:latin typeface="Times New Roman" panose="02020603050405020304" pitchFamily="18" charset="0"/>
                <a:cs typeface="Times New Roman" panose="02020603050405020304" pitchFamily="18" charset="0"/>
              </a:rPr>
              <a:t>of</a:t>
            </a:r>
            <a:r>
              <a:rPr lang="pl-PL" sz="5100" dirty="0" smtClean="0">
                <a:latin typeface="Times New Roman" panose="02020603050405020304" pitchFamily="18" charset="0"/>
                <a:cs typeface="Times New Roman" panose="02020603050405020304" pitchFamily="18" charset="0"/>
              </a:rPr>
              <a:t> the</a:t>
            </a:r>
            <a:r>
              <a:rPr lang="en-US" sz="5100" dirty="0" smtClean="0">
                <a:latin typeface="Times New Roman" panose="02020603050405020304" pitchFamily="18" charset="0"/>
                <a:cs typeface="Times New Roman" panose="02020603050405020304" pitchFamily="18" charset="0"/>
              </a:rPr>
              <a:t> </a:t>
            </a:r>
            <a:r>
              <a:rPr lang="en-US" sz="5100" dirty="0">
                <a:latin typeface="Times New Roman" panose="02020603050405020304" pitchFamily="18" charset="0"/>
                <a:cs typeface="Times New Roman" panose="02020603050405020304" pitchFamily="18" charset="0"/>
              </a:rPr>
              <a:t>essays to achieve </a:t>
            </a:r>
            <a:r>
              <a:rPr lang="en-US" sz="5100" dirty="0" smtClean="0">
                <a:latin typeface="Times New Roman" panose="02020603050405020304" pitchFamily="18" charset="0"/>
                <a:cs typeface="Times New Roman" panose="02020603050405020304" pitchFamily="18" charset="0"/>
              </a:rPr>
              <a:t>full </a:t>
            </a:r>
            <a:r>
              <a:rPr lang="en-US" sz="5100" dirty="0">
                <a:latin typeface="Times New Roman" panose="02020603050405020304" pitchFamily="18" charset="0"/>
                <a:cs typeface="Times New Roman" panose="02020603050405020304" pitchFamily="18" charset="0"/>
              </a:rPr>
              <a:t>comprehension </a:t>
            </a:r>
            <a:endParaRPr lang="pl-PL" sz="5100" dirty="0" smtClean="0">
              <a:latin typeface="Times New Roman" panose="02020603050405020304" pitchFamily="18" charset="0"/>
              <a:cs typeface="Times New Roman" panose="02020603050405020304" pitchFamily="18" charset="0"/>
            </a:endParaRPr>
          </a:p>
          <a:p>
            <a:r>
              <a:rPr lang="pl-PL" sz="5100" dirty="0" smtClean="0">
                <a:latin typeface="Times New Roman" panose="02020603050405020304" pitchFamily="18" charset="0"/>
                <a:cs typeface="Times New Roman" panose="02020603050405020304" pitchFamily="18" charset="0"/>
              </a:rPr>
              <a:t>US </a:t>
            </a:r>
            <a:r>
              <a:rPr lang="pl-PL" sz="5100" dirty="0" err="1" smtClean="0">
                <a:latin typeface="Times New Roman" panose="02020603050405020304" pitchFamily="18" charset="0"/>
                <a:cs typeface="Times New Roman" panose="02020603050405020304" pitchFamily="18" charset="0"/>
              </a:rPr>
              <a:t>Ss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answer</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comment</a:t>
            </a:r>
            <a:r>
              <a:rPr lang="pl-PL" sz="5100" dirty="0" smtClean="0">
                <a:latin typeface="Times New Roman" panose="02020603050405020304" pitchFamily="18" charset="0"/>
                <a:cs typeface="Times New Roman" panose="02020603050405020304" pitchFamily="18" charset="0"/>
              </a:rPr>
              <a:t> on the </a:t>
            </a:r>
            <a:r>
              <a:rPr lang="pl-PL" sz="5100" dirty="0" err="1" smtClean="0">
                <a:latin typeface="Times New Roman" panose="02020603050405020304" pitchFamily="18" charset="0"/>
                <a:cs typeface="Times New Roman" panose="02020603050405020304" pitchFamily="18" charset="0"/>
              </a:rPr>
              <a:t>Qs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revise</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drafts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when</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needed</a:t>
            </a:r>
            <a:r>
              <a:rPr lang="pl-PL" sz="5100" dirty="0" smtClean="0">
                <a:latin typeface="Times New Roman" panose="02020603050405020304" pitchFamily="18" charset="0"/>
                <a:cs typeface="Times New Roman" panose="02020603050405020304" pitchFamily="18" charset="0"/>
              </a:rPr>
              <a:t> and </a:t>
            </a:r>
            <a:r>
              <a:rPr lang="pl-PL" sz="5100" dirty="0" err="1" smtClean="0">
                <a:latin typeface="Times New Roman" panose="02020603050405020304" pitchFamily="18" charset="0"/>
                <a:cs typeface="Times New Roman" panose="02020603050405020304" pitchFamily="18" charset="0"/>
              </a:rPr>
              <a:t>send</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final</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versions</a:t>
            </a:r>
            <a:r>
              <a:rPr lang="pl-PL" sz="5100" dirty="0" smtClean="0">
                <a:latin typeface="Times New Roman" panose="02020603050405020304" pitchFamily="18" charset="0"/>
                <a:cs typeface="Times New Roman" panose="02020603050405020304" pitchFamily="18" charset="0"/>
              </a:rPr>
              <a:t> to PL </a:t>
            </a:r>
            <a:r>
              <a:rPr lang="pl-PL" sz="5100" dirty="0" err="1" smtClean="0">
                <a:latin typeface="Times New Roman" panose="02020603050405020304" pitchFamily="18" charset="0"/>
                <a:cs typeface="Times New Roman" panose="02020603050405020304" pitchFamily="18" charset="0"/>
              </a:rPr>
              <a:t>Ss</a:t>
            </a:r>
            <a:endParaRPr lang="pl-PL" sz="5100" dirty="0" smtClean="0">
              <a:latin typeface="Times New Roman" panose="02020603050405020304" pitchFamily="18" charset="0"/>
              <a:cs typeface="Times New Roman" panose="02020603050405020304" pitchFamily="18" charset="0"/>
            </a:endParaRPr>
          </a:p>
          <a:p>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There</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are</a:t>
            </a:r>
            <a:r>
              <a:rPr lang="pl-PL" sz="5100" dirty="0" smtClean="0">
                <a:latin typeface="Times New Roman" panose="02020603050405020304" pitchFamily="18" charset="0"/>
                <a:cs typeface="Times New Roman" panose="02020603050405020304" pitchFamily="18" charset="0"/>
              </a:rPr>
              <a:t> </a:t>
            </a:r>
            <a:r>
              <a:rPr lang="en-US" sz="5100" dirty="0" smtClean="0">
                <a:latin typeface="Times New Roman" panose="02020603050405020304" pitchFamily="18" charset="0"/>
                <a:cs typeface="Times New Roman" panose="02020603050405020304" pitchFamily="18" charset="0"/>
              </a:rPr>
              <a:t>typically </a:t>
            </a:r>
            <a:r>
              <a:rPr lang="en-US" sz="5100" dirty="0">
                <a:latin typeface="Times New Roman" panose="02020603050405020304" pitchFamily="18" charset="0"/>
                <a:cs typeface="Times New Roman" panose="02020603050405020304" pitchFamily="18" charset="0"/>
              </a:rPr>
              <a:t>two </a:t>
            </a:r>
            <a:r>
              <a:rPr lang="en-US" sz="5100" dirty="0" smtClean="0">
                <a:latin typeface="Times New Roman" panose="02020603050405020304" pitchFamily="18" charset="0"/>
                <a:cs typeface="Times New Roman" panose="02020603050405020304" pitchFamily="18" charset="0"/>
              </a:rPr>
              <a:t>turns</a:t>
            </a:r>
            <a:r>
              <a:rPr lang="pl-PL" sz="5100" dirty="0">
                <a:latin typeface="Times New Roman" panose="02020603050405020304" pitchFamily="18" charset="0"/>
                <a:cs typeface="Times New Roman" panose="02020603050405020304" pitchFamily="18" charset="0"/>
              </a:rPr>
              <a:t> </a:t>
            </a:r>
            <a:r>
              <a:rPr lang="pl-PL" sz="5100" dirty="0" smtClean="0">
                <a:latin typeface="Times New Roman" panose="02020603050405020304" pitchFamily="18" charset="0"/>
                <a:cs typeface="Times New Roman" panose="02020603050405020304" pitchFamily="18" charset="0"/>
              </a:rPr>
              <a:t>of </a:t>
            </a:r>
            <a:r>
              <a:rPr lang="pl-PL" sz="5100" dirty="0" err="1" smtClean="0">
                <a:latin typeface="Times New Roman" panose="02020603050405020304" pitchFamily="18" charset="0"/>
                <a:cs typeface="Times New Roman" panose="02020603050405020304" pitchFamily="18" charset="0"/>
              </a:rPr>
              <a:t>message</a:t>
            </a:r>
            <a:r>
              <a:rPr lang="pl-PL" sz="5100" dirty="0" smtClean="0">
                <a:latin typeface="Times New Roman" panose="02020603050405020304" pitchFamily="18" charset="0"/>
                <a:cs typeface="Times New Roman" panose="02020603050405020304" pitchFamily="18" charset="0"/>
              </a:rPr>
              <a:t> exchange </a:t>
            </a:r>
          </a:p>
          <a:p>
            <a:r>
              <a:rPr lang="pl-PL" sz="5100" dirty="0" smtClean="0">
                <a:latin typeface="Times New Roman" panose="02020603050405020304" pitchFamily="18" charset="0"/>
                <a:cs typeface="Times New Roman" panose="02020603050405020304" pitchFamily="18" charset="0"/>
              </a:rPr>
              <a:t> PL </a:t>
            </a:r>
            <a:r>
              <a:rPr lang="pl-PL" sz="5100" dirty="0" err="1" smtClean="0">
                <a:latin typeface="Times New Roman" panose="02020603050405020304" pitchFamily="18" charset="0"/>
                <a:cs typeface="Times New Roman" panose="02020603050405020304" pitchFamily="18" charset="0"/>
              </a:rPr>
              <a:t>Ss</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translate</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essays</a:t>
            </a:r>
            <a:r>
              <a:rPr lang="pl-PL" sz="5100" dirty="0" smtClean="0">
                <a:latin typeface="Times New Roman" panose="02020603050405020304" pitchFamily="18" charset="0"/>
                <a:cs typeface="Times New Roman" panose="02020603050405020304" pitchFamily="18" charset="0"/>
              </a:rPr>
              <a:t> </a:t>
            </a:r>
            <a:r>
              <a:rPr lang="en-US" sz="5100" dirty="0" smtClean="0">
                <a:latin typeface="Times New Roman" panose="02020603050405020304" pitchFamily="18" charset="0"/>
                <a:cs typeface="Times New Roman" panose="02020603050405020304" pitchFamily="18" charset="0"/>
              </a:rPr>
              <a:t>into Polish</a:t>
            </a:r>
            <a:r>
              <a:rPr lang="pl-PL"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revise</a:t>
            </a:r>
            <a:r>
              <a:rPr lang="pl-PL" sz="5100" dirty="0" smtClean="0">
                <a:latin typeface="Times New Roman" panose="02020603050405020304" pitchFamily="18" charset="0"/>
                <a:cs typeface="Times New Roman" panose="02020603050405020304" pitchFamily="18" charset="0"/>
              </a:rPr>
              <a:t> and  </a:t>
            </a:r>
            <a:r>
              <a:rPr lang="pl-PL" sz="5100" dirty="0" err="1" smtClean="0">
                <a:latin typeface="Times New Roman" panose="02020603050405020304" pitchFamily="18" charset="0"/>
                <a:cs typeface="Times New Roman" panose="02020603050405020304" pitchFamily="18" charset="0"/>
              </a:rPr>
              <a:t>finalise</a:t>
            </a:r>
            <a:endParaRPr lang="pl-PL" sz="5100" dirty="0">
              <a:latin typeface="Times New Roman" panose="02020603050405020304" pitchFamily="18" charset="0"/>
              <a:cs typeface="Times New Roman" panose="02020603050405020304" pitchFamily="18" charset="0"/>
            </a:endParaRPr>
          </a:p>
          <a:p>
            <a:r>
              <a:rPr lang="en-US" sz="5100" dirty="0">
                <a:latin typeface="Times New Roman" panose="02020603050405020304" pitchFamily="18" charset="0"/>
                <a:cs typeface="Times New Roman" panose="02020603050405020304" pitchFamily="18" charset="0"/>
              </a:rPr>
              <a:t>submit them to </a:t>
            </a:r>
            <a:r>
              <a:rPr lang="en-US" sz="5100" dirty="0" smtClean="0">
                <a:latin typeface="Times New Roman" panose="02020603050405020304" pitchFamily="18" charset="0"/>
                <a:cs typeface="Times New Roman" panose="02020603050405020304" pitchFamily="18" charset="0"/>
              </a:rPr>
              <a:t>P</a:t>
            </a:r>
            <a:r>
              <a:rPr lang="pl-PL" sz="5100" dirty="0" smtClean="0">
                <a:latin typeface="Times New Roman" panose="02020603050405020304" pitchFamily="18" charset="0"/>
                <a:cs typeface="Times New Roman" panose="02020603050405020304" pitchFamily="18" charset="0"/>
              </a:rPr>
              <a:t>L</a:t>
            </a:r>
            <a:r>
              <a:rPr lang="en-US" sz="5100" dirty="0" smtClean="0">
                <a:latin typeface="Times New Roman" panose="02020603050405020304" pitchFamily="18" charset="0"/>
                <a:cs typeface="Times New Roman" panose="02020603050405020304" pitchFamily="18" charset="0"/>
              </a:rPr>
              <a:t> </a:t>
            </a:r>
            <a:r>
              <a:rPr lang="pl-PL" sz="5100" dirty="0" err="1" smtClean="0">
                <a:latin typeface="Times New Roman" panose="02020603050405020304" pitchFamily="18" charset="0"/>
                <a:cs typeface="Times New Roman" panose="02020603050405020304" pitchFamily="18" charset="0"/>
              </a:rPr>
              <a:t>instructor</a:t>
            </a:r>
            <a:r>
              <a:rPr lang="en-US" sz="5100" dirty="0" smtClean="0">
                <a:latin typeface="Times New Roman" panose="02020603050405020304" pitchFamily="18" charset="0"/>
                <a:cs typeface="Times New Roman" panose="02020603050405020304" pitchFamily="18" charset="0"/>
              </a:rPr>
              <a:t> </a:t>
            </a:r>
            <a:endParaRPr lang="pl-PL" sz="5100" dirty="0">
              <a:latin typeface="Times New Roman" panose="02020603050405020304" pitchFamily="18" charset="0"/>
              <a:cs typeface="Times New Roman" panose="02020603050405020304" pitchFamily="18" charset="0"/>
            </a:endParaRPr>
          </a:p>
          <a:p>
            <a:r>
              <a:rPr lang="en-US" sz="5100" dirty="0">
                <a:latin typeface="Times New Roman" panose="02020603050405020304" pitchFamily="18" charset="0"/>
                <a:cs typeface="Times New Roman" panose="02020603050405020304" pitchFamily="18" charset="0"/>
              </a:rPr>
              <a:t>and e-mail them back to the </a:t>
            </a:r>
            <a:r>
              <a:rPr lang="en-US" sz="5100" dirty="0" smtClean="0">
                <a:latin typeface="Times New Roman" panose="02020603050405020304" pitchFamily="18" charset="0"/>
                <a:cs typeface="Times New Roman" panose="02020603050405020304" pitchFamily="18" charset="0"/>
              </a:rPr>
              <a:t>USA</a:t>
            </a:r>
            <a:r>
              <a:rPr lang="pl-PL" sz="5100" dirty="0" smtClean="0">
                <a:latin typeface="Times New Roman" panose="02020603050405020304" pitchFamily="18" charset="0"/>
                <a:cs typeface="Times New Roman" panose="02020603050405020304" pitchFamily="18" charset="0"/>
              </a:rPr>
              <a:t> -</a:t>
            </a:r>
          </a:p>
          <a:p>
            <a:pPr marL="0" indent="0">
              <a:buNone/>
            </a:pPr>
            <a:r>
              <a:rPr lang="pl-PL" sz="5100" dirty="0" smtClean="0">
                <a:latin typeface="Times New Roman" panose="02020603050405020304" pitchFamily="18" charset="0"/>
                <a:cs typeface="Times New Roman" panose="02020603050405020304" pitchFamily="18" charset="0"/>
              </a:rPr>
              <a:t> US </a:t>
            </a:r>
            <a:r>
              <a:rPr lang="pl-PL" sz="5100" dirty="0" err="1" smtClean="0">
                <a:latin typeface="Times New Roman" panose="02020603050405020304" pitchFamily="18" charset="0"/>
                <a:cs typeface="Times New Roman" panose="02020603050405020304" pitchFamily="18" charset="0"/>
              </a:rPr>
              <a:t>teacher</a:t>
            </a:r>
            <a:r>
              <a:rPr lang="en-US" sz="5100" dirty="0" smtClean="0">
                <a:latin typeface="Times New Roman" panose="02020603050405020304" pitchFamily="18" charset="0"/>
                <a:cs typeface="Times New Roman" panose="02020603050405020304" pitchFamily="18" charset="0"/>
              </a:rPr>
              <a:t> </a:t>
            </a:r>
            <a:r>
              <a:rPr lang="en-US" sz="5100" dirty="0">
                <a:latin typeface="Times New Roman" panose="02020603050405020304" pitchFamily="18" charset="0"/>
                <a:cs typeface="Times New Roman" panose="02020603050405020304" pitchFamily="18" charset="0"/>
              </a:rPr>
              <a:t>has basic proficiency in </a:t>
            </a:r>
            <a:r>
              <a:rPr lang="en-US" sz="5100" dirty="0" smtClean="0">
                <a:latin typeface="Times New Roman" panose="02020603050405020304" pitchFamily="18" charset="0"/>
                <a:cs typeface="Times New Roman" panose="02020603050405020304" pitchFamily="18" charset="0"/>
              </a:rPr>
              <a:t>Polish</a:t>
            </a:r>
            <a:endParaRPr lang="pl-PL" sz="51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6313351"/>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Procedure</a:t>
            </a:r>
            <a:r>
              <a:rPr lang="pl-PL" b="1" dirty="0" smtClean="0">
                <a:latin typeface="Times New Roman" panose="02020603050405020304" pitchFamily="18" charset="0"/>
                <a:cs typeface="Times New Roman" panose="02020603050405020304" pitchFamily="18" charset="0"/>
              </a:rPr>
              <a:t>: Term 2</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a:xfrm>
            <a:off x="457200" y="1124744"/>
            <a:ext cx="8229600" cy="5733256"/>
          </a:xfrm>
        </p:spPr>
        <p:txBody>
          <a:bodyPr>
            <a:normAutofit fontScale="92500" lnSpcReduction="10000"/>
          </a:bodyPr>
          <a:lstStyle/>
          <a:p>
            <a:pPr marL="0" indent="0">
              <a:buNone/>
            </a:pPr>
            <a:r>
              <a:rPr lang="pl-PL" dirty="0" smtClean="0"/>
              <a:t> </a:t>
            </a:r>
            <a:endParaRPr lang="pl-PL" dirty="0"/>
          </a:p>
          <a:p>
            <a:r>
              <a:rPr lang="pl-PL" dirty="0">
                <a:latin typeface="Times New Roman" panose="02020603050405020304" pitchFamily="18" charset="0"/>
                <a:cs typeface="Times New Roman" panose="02020603050405020304" pitchFamily="18" charset="0"/>
              </a:rPr>
              <a:t>PL </a:t>
            </a:r>
            <a:r>
              <a:rPr lang="pl-PL" dirty="0" err="1">
                <a:latin typeface="Times New Roman" panose="02020603050405020304" pitchFamily="18" charset="0"/>
                <a:cs typeface="Times New Roman" panose="02020603050405020304" pitchFamily="18" charset="0"/>
              </a:rPr>
              <a:t>Ss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choose</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quality</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press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comparable</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articles</a:t>
            </a:r>
            <a:endParaRPr lang="pl-PL"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Translat</a:t>
            </a:r>
            <a:r>
              <a:rPr lang="pl-PL" dirty="0">
                <a:latin typeface="Times New Roman" panose="02020603050405020304" pitchFamily="18" charset="0"/>
                <a:cs typeface="Times New Roman" panose="02020603050405020304" pitchFamily="18" charset="0"/>
              </a:rPr>
              <a:t>e </a:t>
            </a:r>
            <a:r>
              <a:rPr lang="en-US" dirty="0">
                <a:latin typeface="Times New Roman" panose="02020603050405020304" pitchFamily="18" charset="0"/>
                <a:cs typeface="Times New Roman" panose="02020603050405020304" pitchFamily="18" charset="0"/>
              </a:rPr>
              <a:t>into English </a:t>
            </a:r>
            <a:r>
              <a:rPr lang="pl-PL" dirty="0">
                <a:latin typeface="Times New Roman" panose="02020603050405020304" pitchFamily="18" charset="0"/>
                <a:cs typeface="Times New Roman" panose="02020603050405020304" pitchFamily="18" charset="0"/>
              </a:rPr>
              <a:t> and </a:t>
            </a:r>
            <a:r>
              <a:rPr lang="pl-PL" dirty="0" err="1">
                <a:latin typeface="Times New Roman" panose="02020603050405020304" pitchFamily="18" charset="0"/>
                <a:cs typeface="Times New Roman" panose="02020603050405020304" pitchFamily="18" charset="0"/>
              </a:rPr>
              <a:t>send</a:t>
            </a:r>
            <a:r>
              <a:rPr lang="pl-PL" dirty="0">
                <a:latin typeface="Times New Roman" panose="02020603050405020304" pitchFamily="18" charset="0"/>
                <a:cs typeface="Times New Roman" panose="02020603050405020304" pitchFamily="18" charset="0"/>
              </a:rPr>
              <a:t> to US </a:t>
            </a:r>
            <a:r>
              <a:rPr lang="pl-PL" dirty="0" err="1">
                <a:latin typeface="Times New Roman" panose="02020603050405020304" pitchFamily="18" charset="0"/>
                <a:cs typeface="Times New Roman" panose="02020603050405020304" pitchFamily="18" charset="0"/>
              </a:rPr>
              <a:t>Ss</a:t>
            </a:r>
            <a:endParaRPr lang="pl-PL" dirty="0">
              <a:latin typeface="Times New Roman" panose="02020603050405020304" pitchFamily="18" charset="0"/>
              <a:cs typeface="Times New Roman" panose="02020603050405020304" pitchFamily="18" charset="0"/>
            </a:endParaRPr>
          </a:p>
          <a:p>
            <a:r>
              <a:rPr lang="pl-PL" dirty="0">
                <a:latin typeface="Times New Roman" panose="02020603050405020304" pitchFamily="18" charset="0"/>
                <a:cs typeface="Times New Roman" panose="02020603050405020304" pitchFamily="18" charset="0"/>
              </a:rPr>
              <a:t>US </a:t>
            </a:r>
            <a:r>
              <a:rPr lang="pl-PL" dirty="0" err="1">
                <a:latin typeface="Times New Roman" panose="02020603050405020304" pitchFamily="18" charset="0"/>
                <a:cs typeface="Times New Roman" panose="02020603050405020304" pitchFamily="18" charset="0"/>
              </a:rPr>
              <a:t>Ss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send</a:t>
            </a:r>
            <a:r>
              <a:rPr lang="en-US"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their</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feedback </a:t>
            </a:r>
            <a:endParaRPr lang="pl-PL" dirty="0">
              <a:latin typeface="Times New Roman" panose="02020603050405020304" pitchFamily="18" charset="0"/>
              <a:cs typeface="Times New Roman" panose="02020603050405020304" pitchFamily="18" charset="0"/>
            </a:endParaRPr>
          </a:p>
          <a:p>
            <a:r>
              <a:rPr lang="pl-PL" dirty="0" err="1">
                <a:latin typeface="Times New Roman" panose="02020603050405020304" pitchFamily="18" charset="0"/>
                <a:cs typeface="Times New Roman" panose="02020603050405020304" pitchFamily="18" charset="0"/>
              </a:rPr>
              <a:t>Several</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typically</a:t>
            </a:r>
            <a:r>
              <a:rPr lang="pl-PL" dirty="0">
                <a:latin typeface="Times New Roman" panose="02020603050405020304" pitchFamily="18" charset="0"/>
                <a:cs typeface="Times New Roman" panose="02020603050405020304" pitchFamily="18" charset="0"/>
              </a:rPr>
              <a:t> 2-3 </a:t>
            </a:r>
            <a:r>
              <a:rPr lang="pl-PL" dirty="0" err="1" smtClean="0">
                <a:latin typeface="Times New Roman" panose="02020603050405020304" pitchFamily="18" charset="0"/>
                <a:cs typeface="Times New Roman" panose="02020603050405020304" pitchFamily="18" charset="0"/>
              </a:rPr>
              <a:t>turns</a:t>
            </a:r>
            <a:r>
              <a:rPr lang="pl-PL" dirty="0" smtClean="0">
                <a:latin typeface="Times New Roman" panose="02020603050405020304" pitchFamily="18" charset="0"/>
                <a:cs typeface="Times New Roman" panose="02020603050405020304" pitchFamily="18" charset="0"/>
              </a:rPr>
              <a:t>, </a:t>
            </a:r>
            <a:r>
              <a:rPr lang="pl-PL" dirty="0">
                <a:latin typeface="Times New Roman" panose="02020603050405020304" pitchFamily="18" charset="0"/>
                <a:cs typeface="Times New Roman" panose="02020603050405020304" pitchFamily="18" charset="0"/>
              </a:rPr>
              <a:t>of </a:t>
            </a:r>
            <a:r>
              <a:rPr lang="pl-PL" dirty="0" err="1">
                <a:latin typeface="Times New Roman" panose="02020603050405020304" pitchFamily="18" charset="0"/>
                <a:cs typeface="Times New Roman" panose="02020603050405020304" pitchFamily="18" charset="0"/>
              </a:rPr>
              <a:t>consecutive</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revised</a:t>
            </a:r>
            <a:r>
              <a:rPr lang="pl-PL" dirty="0">
                <a:latin typeface="Times New Roman" panose="02020603050405020304" pitchFamily="18" charset="0"/>
                <a:cs typeface="Times New Roman" panose="02020603050405020304" pitchFamily="18" charset="0"/>
              </a:rPr>
              <a:t> and </a:t>
            </a:r>
            <a:r>
              <a:rPr lang="pl-PL" dirty="0" err="1">
                <a:latin typeface="Times New Roman" panose="02020603050405020304" pitchFamily="18" charset="0"/>
                <a:cs typeface="Times New Roman" panose="02020603050405020304" pitchFamily="18" charset="0"/>
              </a:rPr>
              <a:t>modfied</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drafts</a:t>
            </a:r>
            <a:r>
              <a:rPr lang="pl-PL" dirty="0">
                <a:latin typeface="Times New Roman" panose="02020603050405020304" pitchFamily="18" charset="0"/>
                <a:cs typeface="Times New Roman" panose="02020603050405020304" pitchFamily="18" charset="0"/>
              </a:rPr>
              <a:t> and </a:t>
            </a:r>
            <a:r>
              <a:rPr lang="pl-PL" dirty="0" smtClean="0">
                <a:latin typeface="Times New Roman" panose="02020603050405020304" pitchFamily="18" charset="0"/>
                <a:cs typeface="Times New Roman" panose="02020603050405020304" pitchFamily="18" charset="0"/>
              </a:rPr>
              <a:t>QA </a:t>
            </a:r>
            <a:r>
              <a:rPr lang="pl-PL" dirty="0" err="1">
                <a:latin typeface="Times New Roman" panose="02020603050405020304" pitchFamily="18" charset="0"/>
                <a:cs typeface="Times New Roman" panose="02020603050405020304" pitchFamily="18" charset="0"/>
              </a:rPr>
              <a:t>turns</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between</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US </a:t>
            </a:r>
            <a:r>
              <a:rPr lang="pl-PL" dirty="0">
                <a:latin typeface="Times New Roman" panose="02020603050405020304" pitchFamily="18" charset="0"/>
                <a:cs typeface="Times New Roman" panose="02020603050405020304" pitchFamily="18" charset="0"/>
              </a:rPr>
              <a:t>– PL </a:t>
            </a:r>
            <a:r>
              <a:rPr lang="pl-PL" dirty="0" err="1">
                <a:latin typeface="Times New Roman" panose="02020603050405020304" pitchFamily="18" charset="0"/>
                <a:cs typeface="Times New Roman" panose="02020603050405020304" pitchFamily="18" charset="0"/>
              </a:rPr>
              <a:t>Ss</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a:p>
            <a:r>
              <a:rPr lang="pl-PL" dirty="0">
                <a:latin typeface="Times New Roman" panose="02020603050405020304" pitchFamily="18" charset="0"/>
                <a:cs typeface="Times New Roman" panose="02020603050405020304" pitchFamily="18" charset="0"/>
              </a:rPr>
              <a:t>PL </a:t>
            </a:r>
            <a:r>
              <a:rPr lang="pl-PL" dirty="0" err="1">
                <a:latin typeface="Times New Roman" panose="02020603050405020304" pitchFamily="18" charset="0"/>
                <a:cs typeface="Times New Roman" panose="02020603050405020304" pitchFamily="18" charset="0"/>
              </a:rPr>
              <a:t>Ss</a:t>
            </a:r>
            <a:r>
              <a:rPr lang="pl-PL" dirty="0">
                <a:latin typeface="Times New Roman" panose="02020603050405020304" pitchFamily="18" charset="0"/>
                <a:cs typeface="Times New Roman" panose="02020603050405020304" pitchFamily="18" charset="0"/>
              </a:rPr>
              <a:t> p</a:t>
            </a:r>
            <a:r>
              <a:rPr lang="en-US" dirty="0" err="1">
                <a:latin typeface="Times New Roman" panose="02020603050405020304" pitchFamily="18" charset="0"/>
                <a:cs typeface="Times New Roman" panose="02020603050405020304" pitchFamily="18" charset="0"/>
              </a:rPr>
              <a:t>roduce</a:t>
            </a:r>
            <a:r>
              <a:rPr lang="en-US" dirty="0">
                <a:latin typeface="Times New Roman" panose="02020603050405020304" pitchFamily="18" charset="0"/>
                <a:cs typeface="Times New Roman" panose="02020603050405020304" pitchFamily="18" charset="0"/>
              </a:rPr>
              <a:t> a final version of </a:t>
            </a:r>
            <a:r>
              <a:rPr lang="pl-PL" dirty="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English </a:t>
            </a:r>
            <a:r>
              <a:rPr lang="en-US" dirty="0" smtClean="0">
                <a:latin typeface="Times New Roman" panose="02020603050405020304" pitchFamily="18" charset="0"/>
                <a:cs typeface="Times New Roman" panose="02020603050405020304" pitchFamily="18" charset="0"/>
              </a:rPr>
              <a:t>texts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send</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them</a:t>
            </a:r>
            <a:r>
              <a:rPr lang="pl-PL" dirty="0" smtClean="0">
                <a:latin typeface="Times New Roman" panose="02020603050405020304" pitchFamily="18" charset="0"/>
                <a:cs typeface="Times New Roman" panose="02020603050405020304" pitchFamily="18" charset="0"/>
              </a:rPr>
              <a:t> to US</a:t>
            </a:r>
            <a:endParaRPr lang="pl-PL"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get </a:t>
            </a:r>
            <a:r>
              <a:rPr lang="en-US" dirty="0">
                <a:latin typeface="Times New Roman" panose="02020603050405020304" pitchFamily="18" charset="0"/>
                <a:cs typeface="Times New Roman" panose="02020603050405020304" pitchFamily="18" charset="0"/>
              </a:rPr>
              <a:t>additional feedback </a:t>
            </a: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person </a:t>
            </a:r>
            <a:r>
              <a:rPr lang="pl-PL" dirty="0">
                <a:latin typeface="Times New Roman" panose="02020603050405020304" pitchFamily="18" charset="0"/>
                <a:cs typeface="Times New Roman" panose="02020603050405020304" pitchFamily="18" charset="0"/>
              </a:rPr>
              <a:t>from </a:t>
            </a:r>
            <a:r>
              <a:rPr lang="pl-PL" dirty="0" err="1">
                <a:latin typeface="Times New Roman" panose="02020603050405020304" pitchFamily="18" charset="0"/>
                <a:cs typeface="Times New Roman" panose="02020603050405020304" pitchFamily="18" charset="0"/>
              </a:rPr>
              <a:t>their</a:t>
            </a:r>
            <a:r>
              <a:rPr lang="pl-PL" dirty="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University </a:t>
            </a:r>
            <a:r>
              <a:rPr lang="pl-PL" dirty="0" err="1" smtClean="0">
                <a:latin typeface="Times New Roman" panose="02020603050405020304" pitchFamily="18" charset="0"/>
                <a:cs typeface="Times New Roman" panose="02020603050405020304" pitchFamily="18" charset="0"/>
              </a:rPr>
              <a:t>tutors</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either </a:t>
            </a:r>
            <a:r>
              <a:rPr lang="en-US" dirty="0">
                <a:latin typeface="Times New Roman" panose="02020603050405020304" pitchFamily="18" charset="0"/>
                <a:cs typeface="Times New Roman" panose="02020603050405020304" pitchFamily="18" charset="0"/>
              </a:rPr>
              <a:t>during meetings or at the consultation </a:t>
            </a:r>
            <a:r>
              <a:rPr lang="en-US" dirty="0" smtClean="0">
                <a:latin typeface="Times New Roman" panose="02020603050405020304" pitchFamily="18" charset="0"/>
                <a:cs typeface="Times New Roman" panose="02020603050405020304" pitchFamily="18" charset="0"/>
              </a:rPr>
              <a:t>periods</a:t>
            </a:r>
            <a:endParaRPr lang="pl-PL" dirty="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743728426"/>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PL </a:t>
            </a:r>
            <a:r>
              <a:rPr lang="pl-PL" b="1" dirty="0" err="1" smtClean="0">
                <a:latin typeface="Times New Roman" panose="02020603050405020304" pitchFamily="18" charset="0"/>
                <a:cs typeface="Times New Roman" panose="02020603050405020304" pitchFamily="18" charset="0"/>
              </a:rPr>
              <a:t>Ss</a:t>
            </a:r>
            <a:r>
              <a:rPr lang="pl-PL" b="1" dirty="0" smtClean="0">
                <a:latin typeface="Times New Roman" panose="02020603050405020304" pitchFamily="18" charset="0"/>
                <a:cs typeface="Times New Roman" panose="02020603050405020304" pitchFamily="18" charset="0"/>
              </a:rPr>
              <a:t> EFL </a:t>
            </a:r>
            <a:r>
              <a:rPr lang="pl-PL" b="1" dirty="0" err="1" smtClean="0">
                <a:latin typeface="Times New Roman" panose="02020603050405020304" pitchFamily="18" charset="0"/>
                <a:cs typeface="Times New Roman" panose="02020603050405020304" pitchFamily="18" charset="0"/>
              </a:rPr>
              <a:t>proficiency</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lnSpcReduction="10000"/>
          </a:bodyPr>
          <a:lstStyle/>
          <a:p>
            <a:r>
              <a:rPr lang="pl-PL" dirty="0" err="1" smtClean="0">
                <a:latin typeface="Times New Roman" panose="02020603050405020304" pitchFamily="18" charset="0"/>
                <a:cs typeface="Times New Roman" panose="02020603050405020304" pitchFamily="18" charset="0"/>
              </a:rPr>
              <a:t>Polish</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E</a:t>
            </a:r>
            <a:r>
              <a:rPr lang="pl-PL" dirty="0" smtClean="0">
                <a:latin typeface="Times New Roman" panose="02020603050405020304" pitchFamily="18" charset="0"/>
                <a:cs typeface="Times New Roman" panose="02020603050405020304" pitchFamily="18" charset="0"/>
              </a:rPr>
              <a:t>FL</a:t>
            </a:r>
            <a:r>
              <a:rPr lang="en-US" dirty="0" smtClean="0">
                <a:latin typeface="Times New Roman" panose="02020603050405020304" pitchFamily="18" charset="0"/>
                <a:cs typeface="Times New Roman" panose="02020603050405020304" pitchFamily="18" charset="0"/>
              </a:rPr>
              <a:t> proficiency</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Common European Framework of Reference for </a:t>
            </a:r>
            <a:r>
              <a:rPr lang="en-US" dirty="0" smtClean="0">
                <a:latin typeface="Times New Roman" panose="02020603050405020304" pitchFamily="18" charset="0"/>
                <a:cs typeface="Times New Roman" panose="02020603050405020304" pitchFamily="18" charset="0"/>
              </a:rPr>
              <a:t>Languages</a:t>
            </a:r>
            <a:r>
              <a:rPr lang="pl-PL"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monitored </a:t>
            </a:r>
            <a:r>
              <a:rPr lang="en-US" dirty="0">
                <a:latin typeface="Times New Roman" panose="02020603050405020304" pitchFamily="18" charset="0"/>
                <a:cs typeface="Times New Roman" panose="02020603050405020304" pitchFamily="18" charset="0"/>
              </a:rPr>
              <a:t>at </a:t>
            </a:r>
            <a:r>
              <a:rPr lang="pl-PL" dirty="0" smtClean="0">
                <a:latin typeface="Times New Roman" panose="02020603050405020304" pitchFamily="18" charset="0"/>
                <a:cs typeface="Times New Roman" panose="02020603050405020304" pitchFamily="18" charset="0"/>
              </a:rPr>
              <a:t>the </a:t>
            </a:r>
            <a:r>
              <a:rPr lang="pl-PL" dirty="0" err="1" smtClean="0">
                <a:latin typeface="Times New Roman" panose="02020603050405020304" pitchFamily="18" charset="0"/>
                <a:cs typeface="Times New Roman" panose="02020603050405020304" pitchFamily="18" charset="0"/>
              </a:rPr>
              <a:t>seminars</a:t>
            </a:r>
            <a:r>
              <a:rPr lang="pl-PL" dirty="0" smtClean="0">
                <a:latin typeface="Times New Roman" panose="02020603050405020304" pitchFamily="18" charset="0"/>
                <a:cs typeface="Times New Roman" panose="02020603050405020304" pitchFamily="18" charset="0"/>
              </a:rPr>
              <a:t> and </a:t>
            </a:r>
            <a:r>
              <a:rPr lang="en-US" dirty="0" smtClean="0">
                <a:latin typeface="Times New Roman" panose="02020603050405020304" pitchFamily="18" charset="0"/>
                <a:cs typeface="Times New Roman" panose="02020603050405020304" pitchFamily="18" charset="0"/>
              </a:rPr>
              <a:t>classes </a:t>
            </a:r>
            <a:r>
              <a:rPr lang="en-US" dirty="0">
                <a:latin typeface="Times New Roman" panose="02020603050405020304" pitchFamily="18" charset="0"/>
                <a:cs typeface="Times New Roman" panose="02020603050405020304" pitchFamily="18" charset="0"/>
              </a:rPr>
              <a:t>of practical English grammar, speaking and writing</a:t>
            </a:r>
            <a:r>
              <a:rPr lang="pl-PL" dirty="0">
                <a:latin typeface="Times New Roman" panose="02020603050405020304" pitchFamily="18" charset="0"/>
                <a:cs typeface="Times New Roman" panose="02020603050405020304" pitchFamily="18" charset="0"/>
              </a:rPr>
              <a:t>/</a:t>
            </a:r>
            <a:r>
              <a:rPr lang="pl-PL" dirty="0" err="1">
                <a:latin typeface="Times New Roman" panose="02020603050405020304" pitchFamily="18" charset="0"/>
                <a:cs typeface="Times New Roman" panose="02020603050405020304" pitchFamily="18" charset="0"/>
              </a:rPr>
              <a:t>integrated</a:t>
            </a:r>
            <a:r>
              <a:rPr lang="pl-PL" dirty="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skills</a:t>
            </a:r>
            <a:endParaRPr lang="pl-PL" dirty="0" smtClean="0">
              <a:latin typeface="Times New Roman" panose="02020603050405020304" pitchFamily="18" charset="0"/>
              <a:cs typeface="Times New Roman" panose="02020603050405020304" pitchFamily="18" charset="0"/>
            </a:endParaRPr>
          </a:p>
          <a:p>
            <a:r>
              <a:rPr lang="pl-PL" dirty="0" err="1">
                <a:latin typeface="Times New Roman" panose="02020603050405020304" pitchFamily="18" charset="0"/>
                <a:cs typeface="Times New Roman" panose="02020603050405020304" pitchFamily="18" charset="0"/>
              </a:rPr>
              <a:t>r</a:t>
            </a:r>
            <a:r>
              <a:rPr lang="pl-PL" dirty="0" err="1" smtClean="0">
                <a:latin typeface="Times New Roman" panose="02020603050405020304" pitchFamily="18" charset="0"/>
                <a:cs typeface="Times New Roman" panose="02020603050405020304" pitchFamily="18" charset="0"/>
              </a:rPr>
              <a:t>anges</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typically </a:t>
            </a:r>
            <a:r>
              <a:rPr lang="en-US" dirty="0">
                <a:latin typeface="Times New Roman" panose="02020603050405020304" pitchFamily="18" charset="0"/>
                <a:cs typeface="Times New Roman" panose="02020603050405020304" pitchFamily="18" charset="0"/>
              </a:rPr>
              <a:t>between B1 and C1 levels, i.e., between so-called independent user’s </a:t>
            </a:r>
            <a:r>
              <a:rPr lang="en-US" i="1" dirty="0">
                <a:latin typeface="Times New Roman" panose="02020603050405020304" pitchFamily="18" charset="0"/>
                <a:cs typeface="Times New Roman" panose="02020603050405020304" pitchFamily="18" charset="0"/>
              </a:rPr>
              <a:t>threshold or intermediate </a:t>
            </a:r>
            <a:r>
              <a:rPr lang="en-US" dirty="0">
                <a:latin typeface="Times New Roman" panose="02020603050405020304" pitchFamily="18" charset="0"/>
                <a:cs typeface="Times New Roman" panose="02020603050405020304" pitchFamily="18" charset="0"/>
              </a:rPr>
              <a:t>proficiency or </a:t>
            </a:r>
            <a:r>
              <a:rPr lang="en-US" i="1" dirty="0">
                <a:latin typeface="Times New Roman" panose="02020603050405020304" pitchFamily="18" charset="0"/>
                <a:cs typeface="Times New Roman" panose="02020603050405020304" pitchFamily="18" charset="0"/>
              </a:rPr>
              <a:t>vantage or intermediate </a:t>
            </a:r>
            <a:r>
              <a:rPr lang="en-US" dirty="0">
                <a:latin typeface="Times New Roman" panose="02020603050405020304" pitchFamily="18" charset="0"/>
                <a:cs typeface="Times New Roman" panose="02020603050405020304" pitchFamily="18" charset="0"/>
              </a:rPr>
              <a:t>proficiency in English on the one hand and </a:t>
            </a:r>
            <a:r>
              <a:rPr lang="en-US" i="1" dirty="0">
                <a:latin typeface="Times New Roman" panose="02020603050405020304" pitchFamily="18" charset="0"/>
                <a:cs typeface="Times New Roman" panose="02020603050405020304" pitchFamily="18" charset="0"/>
              </a:rPr>
              <a:t>effective operational or advanced </a:t>
            </a:r>
            <a:r>
              <a:rPr lang="en-US" dirty="0">
                <a:latin typeface="Times New Roman" panose="02020603050405020304" pitchFamily="18" charset="0"/>
                <a:cs typeface="Times New Roman" panose="02020603050405020304" pitchFamily="18" charset="0"/>
              </a:rPr>
              <a:t>proficiency on the </a:t>
            </a:r>
            <a:r>
              <a:rPr lang="en-US" dirty="0" smtClean="0">
                <a:latin typeface="Times New Roman" panose="02020603050405020304" pitchFamily="18" charset="0"/>
                <a:cs typeface="Times New Roman" panose="02020603050405020304" pitchFamily="18" charset="0"/>
              </a:rPr>
              <a:t>other</a:t>
            </a:r>
            <a:endParaRPr lang="pl-PL" dirty="0" smtClean="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782638021"/>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 </a:t>
            </a:r>
            <a:r>
              <a:rPr lang="pl-PL" b="1" dirty="0" smtClean="0">
                <a:latin typeface="Times New Roman" panose="02020603050405020304" pitchFamily="18" charset="0"/>
                <a:cs typeface="Times New Roman" panose="02020603050405020304" pitchFamily="18" charset="0"/>
              </a:rPr>
              <a:t>US </a:t>
            </a:r>
            <a:r>
              <a:rPr lang="pl-PL" b="1" dirty="0" err="1" smtClean="0">
                <a:latin typeface="Times New Roman" panose="02020603050405020304" pitchFamily="18" charset="0"/>
                <a:cs typeface="Times New Roman" panose="02020603050405020304" pitchFamily="18" charset="0"/>
              </a:rPr>
              <a:t>Ss</a:t>
            </a:r>
            <a:r>
              <a:rPr lang="pl-PL" dirty="0" smtClean="0"/>
              <a:t> </a:t>
            </a:r>
            <a:endParaRPr lang="pl-PL" dirty="0"/>
          </a:p>
        </p:txBody>
      </p:sp>
      <p:sp>
        <p:nvSpPr>
          <p:cNvPr id="3" name="Symbol zastępczy tekstu 2"/>
          <p:cNvSpPr>
            <a:spLocks noGrp="1"/>
          </p:cNvSpPr>
          <p:nvPr>
            <p:ph type="body" idx="1"/>
          </p:nvPr>
        </p:nvSpPr>
        <p:spPr/>
        <p:txBody>
          <a:bodyPr/>
          <a:lstStyle/>
          <a:p>
            <a:endParaRPr lang="pl-PL" dirty="0" smtClean="0"/>
          </a:p>
          <a:p>
            <a:r>
              <a:rPr lang="en-US" dirty="0" smtClean="0">
                <a:latin typeface="Times New Roman" panose="02020603050405020304" pitchFamily="18" charset="0"/>
                <a:cs typeface="Times New Roman" panose="02020603050405020304" pitchFamily="18" charset="0"/>
              </a:rPr>
              <a:t>NDSU </a:t>
            </a:r>
            <a:r>
              <a:rPr lang="en-US" dirty="0">
                <a:latin typeface="Times New Roman" panose="02020603050405020304" pitchFamily="18" charset="0"/>
                <a:cs typeface="Times New Roman" panose="02020603050405020304" pitchFamily="18" charset="0"/>
              </a:rPr>
              <a:t>students </a:t>
            </a:r>
            <a:r>
              <a:rPr lang="en-US" dirty="0" smtClean="0">
                <a:latin typeface="Times New Roman" panose="02020603050405020304" pitchFamily="18" charset="0"/>
                <a:cs typeface="Times New Roman" panose="02020603050405020304" pitchFamily="18" charset="0"/>
              </a:rPr>
              <a:t>are</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native </a:t>
            </a:r>
            <a:r>
              <a:rPr lang="en-US" dirty="0">
                <a:latin typeface="Times New Roman" panose="02020603050405020304" pitchFamily="18" charset="0"/>
                <a:cs typeface="Times New Roman" panose="02020603050405020304" pitchFamily="18" charset="0"/>
              </a:rPr>
              <a:t>speakers of </a:t>
            </a:r>
            <a:r>
              <a:rPr lang="en-US" dirty="0" smtClean="0">
                <a:latin typeface="Times New Roman" panose="02020603050405020304" pitchFamily="18" charset="0"/>
                <a:cs typeface="Times New Roman" panose="02020603050405020304" pitchFamily="18" charset="0"/>
              </a:rPr>
              <a:t>English</a:t>
            </a:r>
            <a:endParaRPr lang="pl-PL"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first </a:t>
            </a:r>
            <a:r>
              <a:rPr lang="en-US" dirty="0">
                <a:latin typeface="Times New Roman" panose="02020603050405020304" pitchFamily="18" charset="0"/>
                <a:cs typeface="Times New Roman" panose="02020603050405020304" pitchFamily="18" charset="0"/>
              </a:rPr>
              <a:t>or second generation college students, generally of middle class </a:t>
            </a:r>
            <a:r>
              <a:rPr lang="en-US" dirty="0" smtClean="0">
                <a:latin typeface="Times New Roman" panose="02020603050405020304" pitchFamily="18" charset="0"/>
                <a:cs typeface="Times New Roman" panose="02020603050405020304" pitchFamily="18" charset="0"/>
              </a:rPr>
              <a:t>background </a:t>
            </a:r>
            <a:endParaRPr lang="pl-PL" dirty="0" smtClean="0">
              <a:latin typeface="Times New Roman" panose="02020603050405020304" pitchFamily="18" charset="0"/>
              <a:cs typeface="Times New Roman" panose="02020603050405020304" pitchFamily="18" charset="0"/>
            </a:endParaRPr>
          </a:p>
          <a:p>
            <a:r>
              <a:rPr lang="pl-PL" dirty="0" smtClean="0">
                <a:latin typeface="Times New Roman" panose="02020603050405020304" pitchFamily="18" charset="0"/>
                <a:cs typeface="Times New Roman" panose="02020603050405020304" pitchFamily="18" charset="0"/>
              </a:rPr>
              <a:t>M</a:t>
            </a:r>
            <a:r>
              <a:rPr lang="en-US" dirty="0" err="1" smtClean="0">
                <a:latin typeface="Times New Roman" panose="02020603050405020304" pitchFamily="18" charset="0"/>
                <a:cs typeface="Times New Roman" panose="02020603050405020304" pitchFamily="18" charset="0"/>
              </a:rPr>
              <a:t>ost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common </a:t>
            </a:r>
            <a:r>
              <a:rPr lang="en-US" dirty="0" smtClean="0">
                <a:latin typeface="Times New Roman" panose="02020603050405020304" pitchFamily="18" charset="0"/>
                <a:cs typeface="Times New Roman" panose="02020603050405020304" pitchFamily="18" charset="0"/>
              </a:rPr>
              <a:t>majors</a:t>
            </a:r>
            <a:r>
              <a:rPr lang="pl-PL" dirty="0" smtClean="0">
                <a:latin typeface="Times New Roman" panose="02020603050405020304" pitchFamily="18" charset="0"/>
                <a:cs typeface="Times New Roman" panose="02020603050405020304" pitchFamily="18" charset="0"/>
              </a:rPr>
              <a:t> - </a:t>
            </a:r>
            <a:r>
              <a:rPr lang="en-US" dirty="0" smtClean="0">
                <a:latin typeface="Times New Roman" panose="02020603050405020304" pitchFamily="18" charset="0"/>
                <a:cs typeface="Times New Roman" panose="02020603050405020304" pitchFamily="18" charset="0"/>
              </a:rPr>
              <a:t>engineering</a:t>
            </a:r>
            <a:r>
              <a:rPr lang="en-US" dirty="0">
                <a:latin typeface="Times New Roman" panose="02020603050405020304" pitchFamily="18" charset="0"/>
                <a:cs typeface="Times New Roman" panose="02020603050405020304" pitchFamily="18" charset="0"/>
              </a:rPr>
              <a:t>, architecture, and nursing.</a:t>
            </a:r>
            <a:br>
              <a:rPr lang="en-US" dirty="0">
                <a:latin typeface="Times New Roman" panose="02020603050405020304" pitchFamily="18" charset="0"/>
                <a:cs typeface="Times New Roman" panose="02020603050405020304" pitchFamily="18" charset="0"/>
              </a:rPr>
            </a:b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293904"/>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Writing</a:t>
            </a:r>
            <a:r>
              <a:rPr lang="pl-PL" b="1" dirty="0" smtClean="0">
                <a:latin typeface="Times New Roman" panose="02020603050405020304" pitchFamily="18" charset="0"/>
                <a:cs typeface="Times New Roman" panose="02020603050405020304" pitchFamily="18" charset="0"/>
              </a:rPr>
              <a:t> in US college </a:t>
            </a:r>
            <a:r>
              <a:rPr lang="pl-PL" b="1" dirty="0" err="1" smtClean="0">
                <a:latin typeface="Times New Roman" panose="02020603050405020304" pitchFamily="18" charset="0"/>
                <a:cs typeface="Times New Roman" panose="02020603050405020304" pitchFamily="18" charset="0"/>
              </a:rPr>
              <a:t>education</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a:bodyPr>
          <a:lstStyle/>
          <a:p>
            <a:pPr marL="0" indent="0">
              <a:buNone/>
            </a:pPr>
            <a:endParaRPr lang="pl-PL" dirty="0"/>
          </a:p>
          <a:p>
            <a:r>
              <a:rPr lang="en-US" dirty="0">
                <a:latin typeface="Times New Roman" panose="02020603050405020304" pitchFamily="18" charset="0"/>
                <a:cs typeface="Times New Roman" panose="02020603050405020304" pitchFamily="18" charset="0"/>
              </a:rPr>
              <a:t>Writing is an integral part </a:t>
            </a:r>
            <a:r>
              <a:rPr lang="en-US" dirty="0" smtClean="0">
                <a:latin typeface="Times New Roman" panose="02020603050405020304" pitchFamily="18" charset="0"/>
                <a:cs typeface="Times New Roman" panose="02020603050405020304" pitchFamily="18" charset="0"/>
              </a:rPr>
              <a:t>of</a:t>
            </a:r>
            <a:r>
              <a:rPr lang="pl-PL" dirty="0" smtClean="0">
                <a:latin typeface="Times New Roman" panose="02020603050405020304" pitchFamily="18" charset="0"/>
                <a:cs typeface="Times New Roman" panose="02020603050405020304" pitchFamily="18" charset="0"/>
              </a:rPr>
              <a:t> US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college </a:t>
            </a:r>
            <a:r>
              <a:rPr lang="en-US" dirty="0" smtClean="0">
                <a:latin typeface="Times New Roman" panose="02020603050405020304" pitchFamily="18" charset="0"/>
                <a:cs typeface="Times New Roman" panose="02020603050405020304" pitchFamily="18" charset="0"/>
              </a:rPr>
              <a:t>education</a:t>
            </a:r>
            <a:r>
              <a:rPr lang="pl-PL" dirty="0" smtClean="0">
                <a:latin typeface="Times New Roman" panose="02020603050405020304" pitchFamily="18" charset="0"/>
                <a:cs typeface="Times New Roman" panose="02020603050405020304" pitchFamily="18" charset="0"/>
              </a:rPr>
              <a:t> - </a:t>
            </a:r>
            <a:r>
              <a:rPr lang="en-US" dirty="0" smtClean="0">
                <a:latin typeface="Times New Roman" panose="02020603050405020304" pitchFamily="18" charset="0"/>
                <a:cs typeface="Times New Roman" panose="02020603050405020304" pitchFamily="18" charset="0"/>
              </a:rPr>
              <a:t>at </a:t>
            </a:r>
            <a:r>
              <a:rPr lang="en-US" dirty="0">
                <a:latin typeface="Times New Roman" panose="02020603050405020304" pitchFamily="18" charset="0"/>
                <a:cs typeface="Times New Roman" panose="02020603050405020304" pitchFamily="18" charset="0"/>
              </a:rPr>
              <a:t>least one or two semesters of dedicated writing </a:t>
            </a:r>
            <a:r>
              <a:rPr lang="en-US" dirty="0" smtClean="0">
                <a:latin typeface="Times New Roman" panose="02020603050405020304" pitchFamily="18" charset="0"/>
                <a:cs typeface="Times New Roman" panose="02020603050405020304" pitchFamily="18" charset="0"/>
              </a:rPr>
              <a:t>courses and</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Writing </a:t>
            </a:r>
            <a:r>
              <a:rPr lang="en-US" dirty="0">
                <a:latin typeface="Times New Roman" panose="02020603050405020304" pitchFamily="18" charset="0"/>
                <a:cs typeface="Times New Roman" panose="02020603050405020304" pitchFamily="18" charset="0"/>
              </a:rPr>
              <a:t>Across the Curriculum courses </a:t>
            </a:r>
            <a:r>
              <a:rPr lang="en-US" dirty="0" smtClean="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p>
          <a:p>
            <a:r>
              <a:rPr lang="pl-PL" dirty="0" err="1" smtClean="0">
                <a:latin typeface="Times New Roman" panose="02020603050405020304" pitchFamily="18" charset="0"/>
                <a:cs typeface="Times New Roman" panose="02020603050405020304" pitchFamily="18" charset="0"/>
              </a:rPr>
              <a:t>Objective</a:t>
            </a:r>
            <a:r>
              <a:rPr lang="pl-PL" dirty="0" smtClean="0">
                <a:latin typeface="Times New Roman" panose="02020603050405020304" pitchFamily="18" charset="0"/>
                <a:cs typeface="Times New Roman" panose="02020603050405020304" pitchFamily="18" charset="0"/>
              </a:rPr>
              <a:t> -  to </a:t>
            </a:r>
            <a:r>
              <a:rPr lang="pl-PL" dirty="0" err="1" smtClean="0">
                <a:latin typeface="Times New Roman" panose="02020603050405020304" pitchFamily="18" charset="0"/>
                <a:cs typeface="Times New Roman" panose="02020603050405020304" pitchFamily="18" charset="0"/>
              </a:rPr>
              <a:t>prepare</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 for </a:t>
            </a:r>
            <a:r>
              <a:rPr lang="en-US" dirty="0" smtClean="0">
                <a:latin typeface="Times New Roman" panose="02020603050405020304" pitchFamily="18" charset="0"/>
                <a:cs typeface="Times New Roman" panose="02020603050405020304" pitchFamily="18" charset="0"/>
              </a:rPr>
              <a:t>their </a:t>
            </a:r>
            <a:r>
              <a:rPr lang="en-US" dirty="0">
                <a:latin typeface="Times New Roman" panose="02020603050405020304" pitchFamily="18" charset="0"/>
                <a:cs typeface="Times New Roman" panose="02020603050405020304" pitchFamily="18" charset="0"/>
              </a:rPr>
              <a:t>academic, professional and personal </a:t>
            </a:r>
            <a:r>
              <a:rPr lang="pl-PL" dirty="0" err="1" smtClean="0">
                <a:latin typeface="Times New Roman" panose="02020603050405020304" pitchFamily="18" charset="0"/>
                <a:cs typeface="Times New Roman" panose="02020603050405020304" pitchFamily="18" charset="0"/>
              </a:rPr>
              <a:t>writing</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tasks</a:t>
            </a:r>
            <a:r>
              <a:rPr lang="pl-PL"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Paiz</a:t>
            </a:r>
            <a:r>
              <a:rPr lang="pl-PL" dirty="0" smtClean="0">
                <a:latin typeface="Times New Roman" panose="02020603050405020304" pitchFamily="18" charset="0"/>
                <a:cs typeface="Times New Roman" panose="02020603050405020304" pitchFamily="18" charset="0"/>
              </a:rPr>
              <a:t> 2013)</a:t>
            </a:r>
            <a:r>
              <a:rPr lang="en-US"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6396464"/>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a:latin typeface="Times New Roman" panose="02020603050405020304" pitchFamily="18" charset="0"/>
                <a:cs typeface="Times New Roman" panose="02020603050405020304" pitchFamily="18" charset="0"/>
              </a:rPr>
              <a:t>C</a:t>
            </a:r>
            <a:r>
              <a:rPr lang="pl-PL" b="1" dirty="0" err="1" smtClean="0">
                <a:latin typeface="Times New Roman" panose="02020603050405020304" pitchFamily="18" charset="0"/>
                <a:cs typeface="Times New Roman" panose="02020603050405020304" pitchFamily="18" charset="0"/>
              </a:rPr>
              <a:t>orrective</a:t>
            </a:r>
            <a:r>
              <a:rPr lang="pl-PL" b="1" dirty="0" smtClean="0">
                <a:latin typeface="Times New Roman" panose="02020603050405020304" pitchFamily="18" charset="0"/>
                <a:cs typeface="Times New Roman" panose="02020603050405020304" pitchFamily="18" charset="0"/>
              </a:rPr>
              <a:t> feedback</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a:bodyPr>
          <a:lstStyle/>
          <a:p>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more competent speaker’s reaction to learners’ ill-formed output” (</a:t>
            </a:r>
            <a:r>
              <a:rPr lang="en-US" dirty="0" err="1">
                <a:latin typeface="Times New Roman" panose="02020603050405020304" pitchFamily="18" charset="0"/>
                <a:cs typeface="Times New Roman" panose="02020603050405020304" pitchFamily="18" charset="0"/>
              </a:rPr>
              <a:t>Panova</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Lyster</a:t>
            </a:r>
            <a:r>
              <a:rPr lang="en-US" dirty="0">
                <a:latin typeface="Times New Roman" panose="02020603050405020304" pitchFamily="18" charset="0"/>
                <a:cs typeface="Times New Roman" panose="02020603050405020304" pitchFamily="18" charset="0"/>
              </a:rPr>
              <a:t>, 2002</a:t>
            </a:r>
            <a:r>
              <a:rPr lang="en-US" dirty="0" smtClean="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important </a:t>
            </a:r>
            <a:r>
              <a:rPr lang="en-US" dirty="0">
                <a:latin typeface="Times New Roman" panose="02020603050405020304" pitchFamily="18" charset="0"/>
                <a:cs typeface="Times New Roman" panose="02020603050405020304" pitchFamily="18" charset="0"/>
              </a:rPr>
              <a:t>facilitative strategy in second language acquisition and language </a:t>
            </a:r>
            <a:r>
              <a:rPr lang="en-US" dirty="0" smtClean="0">
                <a:latin typeface="Times New Roman" panose="02020603050405020304" pitchFamily="18" charset="0"/>
                <a:cs typeface="Times New Roman" panose="02020603050405020304" pitchFamily="18" charset="0"/>
              </a:rPr>
              <a:t>development</a:t>
            </a:r>
            <a:endParaRPr lang="pl-PL"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8760649"/>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b="1" dirty="0" smtClean="0"/>
              <a:t>-</a:t>
            </a:r>
            <a:r>
              <a:rPr lang="pl-PL" b="1" dirty="0"/>
              <a:t> </a:t>
            </a:r>
            <a:r>
              <a:rPr lang="pl-PL" b="1" dirty="0" err="1" smtClean="0">
                <a:latin typeface="Times New Roman" panose="02020603050405020304" pitchFamily="18" charset="0"/>
                <a:cs typeface="Times New Roman" panose="02020603050405020304" pitchFamily="18" charset="0"/>
              </a:rPr>
              <a:t>Intermediate</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versions</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drafts</a:t>
            </a:r>
            <a:r>
              <a:rPr lang="pl-PL" b="1" dirty="0" smtClean="0">
                <a:latin typeface="Times New Roman" panose="02020603050405020304" pitchFamily="18" charset="0"/>
                <a:cs typeface="Times New Roman" panose="02020603050405020304" pitchFamily="18" charset="0"/>
              </a:rPr>
              <a:t>)</a:t>
            </a:r>
            <a:br>
              <a:rPr lang="pl-PL" b="1" dirty="0" smtClean="0">
                <a:latin typeface="Times New Roman" panose="02020603050405020304" pitchFamily="18" charset="0"/>
                <a:cs typeface="Times New Roman" panose="02020603050405020304" pitchFamily="18" charset="0"/>
              </a:rPr>
            </a:br>
            <a:r>
              <a:rPr lang="pl-PL" b="1" dirty="0" smtClean="0">
                <a:latin typeface="Times New Roman" panose="02020603050405020304" pitchFamily="18" charset="0"/>
                <a:cs typeface="Times New Roman" panose="02020603050405020304" pitchFamily="18" charset="0"/>
              </a:rPr>
              <a:t> </a:t>
            </a:r>
            <a:r>
              <a:rPr lang="pl-PL" b="1" dirty="0">
                <a:latin typeface="Times New Roman" panose="02020603050405020304" pitchFamily="18" charset="0"/>
                <a:cs typeface="Times New Roman" panose="02020603050405020304" pitchFamily="18" charset="0"/>
              </a:rPr>
              <a:t>w</a:t>
            </a:r>
            <a:r>
              <a:rPr lang="pl-PL" b="1" dirty="0" smtClean="0">
                <a:latin typeface="Times New Roman" panose="02020603050405020304" pitchFamily="18" charset="0"/>
                <a:cs typeface="Times New Roman" panose="02020603050405020304" pitchFamily="18" charset="0"/>
              </a:rPr>
              <a:t>ith </a:t>
            </a:r>
            <a:r>
              <a:rPr lang="pl-PL" b="1" dirty="0" err="1" smtClean="0">
                <a:latin typeface="Times New Roman" panose="02020603050405020304" pitchFamily="18" charset="0"/>
                <a:cs typeface="Times New Roman" panose="02020603050405020304" pitchFamily="18" charset="0"/>
              </a:rPr>
              <a:t>peer</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corrective</a:t>
            </a:r>
            <a:r>
              <a:rPr lang="pl-PL" b="1" dirty="0" smtClean="0">
                <a:latin typeface="Times New Roman" panose="02020603050405020304" pitchFamily="18" charset="0"/>
                <a:cs typeface="Times New Roman" panose="02020603050405020304" pitchFamily="18" charset="0"/>
              </a:rPr>
              <a:t> feedback</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lstStyle/>
          <a:p>
            <a:r>
              <a:rPr lang="en-US" i="1" dirty="0">
                <a:latin typeface="Times New Roman" panose="02020603050405020304" pitchFamily="18" charset="0"/>
                <a:cs typeface="Times New Roman" panose="02020603050405020304" pitchFamily="18" charset="0"/>
              </a:rPr>
              <a:t>Intermediate versions of the </a:t>
            </a:r>
            <a:r>
              <a:rPr lang="pl-PL" i="1" dirty="0" smtClean="0">
                <a:latin typeface="Times New Roman" panose="02020603050405020304" pitchFamily="18" charset="0"/>
                <a:cs typeface="Times New Roman" panose="02020603050405020304" pitchFamily="18" charset="0"/>
              </a:rPr>
              <a:t>NS </a:t>
            </a:r>
            <a:r>
              <a:rPr lang="pl-PL" i="1" dirty="0" err="1" smtClean="0">
                <a:latin typeface="Times New Roman" panose="02020603050405020304" pitchFamily="18" charset="0"/>
                <a:cs typeface="Times New Roman" panose="02020603050405020304" pitchFamily="18" charset="0"/>
              </a:rPr>
              <a:t>writing</a:t>
            </a:r>
            <a:r>
              <a:rPr lang="pl-PL" i="1" dirty="0" smtClean="0">
                <a:latin typeface="Times New Roman" panose="02020603050405020304" pitchFamily="18" charset="0"/>
                <a:cs typeface="Times New Roman" panose="02020603050405020304" pitchFamily="18" charset="0"/>
              </a:rPr>
              <a:t> and NNS </a:t>
            </a:r>
            <a:r>
              <a:rPr lang="en-US" i="1" dirty="0" smtClean="0">
                <a:latin typeface="Times New Roman" panose="02020603050405020304" pitchFamily="18" charset="0"/>
                <a:cs typeface="Times New Roman" panose="02020603050405020304" pitchFamily="18" charset="0"/>
              </a:rPr>
              <a:t>translations</a:t>
            </a:r>
            <a:r>
              <a:rPr lang="en-US" dirty="0" smtClean="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constitute</a:t>
            </a:r>
            <a:r>
              <a:rPr lang="en-US"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sub</a:t>
            </a:r>
            <a:r>
              <a:rPr lang="pl-PL"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part</a:t>
            </a:r>
            <a:r>
              <a:rPr lang="pl-PL" dirty="0" smtClean="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of the </a:t>
            </a:r>
            <a:r>
              <a:rPr lang="en-US" dirty="0" smtClean="0">
                <a:latin typeface="Times New Roman" panose="02020603050405020304" pitchFamily="18" charset="0"/>
                <a:cs typeface="Times New Roman" panose="02020603050405020304" pitchFamily="18" charset="0"/>
              </a:rPr>
              <a:t>corpus</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endParaRPr lang="pl-PL"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all </a:t>
            </a:r>
            <a:r>
              <a:rPr lang="en-US" i="1" dirty="0">
                <a:latin typeface="Times New Roman" panose="02020603050405020304" pitchFamily="18" charset="0"/>
                <a:cs typeface="Times New Roman" panose="02020603050405020304" pitchFamily="18" charset="0"/>
              </a:rPr>
              <a:t>interactional exchanges</a:t>
            </a:r>
            <a:r>
              <a:rPr lang="en-US" dirty="0">
                <a:latin typeface="Times New Roman" panose="02020603050405020304" pitchFamily="18" charset="0"/>
                <a:cs typeface="Times New Roman" panose="02020603050405020304" pitchFamily="18" charset="0"/>
              </a:rPr>
              <a:t> between US and Polish </a:t>
            </a:r>
            <a:r>
              <a:rPr lang="en-US" dirty="0"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are</a:t>
            </a:r>
            <a:r>
              <a:rPr lang="pl-PL" dirty="0" smtClean="0">
                <a:latin typeface="Times New Roman" panose="02020603050405020304" pitchFamily="18" charset="0"/>
                <a:cs typeface="Times New Roman" panose="02020603050405020304" pitchFamily="18" charset="0"/>
              </a:rPr>
              <a:t> a </a:t>
            </a:r>
            <a:r>
              <a:rPr lang="pl-PL" dirty="0" err="1" smtClean="0">
                <a:latin typeface="Times New Roman" panose="02020603050405020304" pitchFamily="18" charset="0"/>
                <a:cs typeface="Times New Roman" panose="02020603050405020304" pitchFamily="18" charset="0"/>
              </a:rPr>
              <a:t>sub</a:t>
            </a:r>
            <a:r>
              <a:rPr lang="pl-PL" dirty="0" smtClean="0">
                <a:latin typeface="Times New Roman" panose="02020603050405020304" pitchFamily="18" charset="0"/>
                <a:cs typeface="Times New Roman" panose="02020603050405020304" pitchFamily="18" charset="0"/>
              </a:rPr>
              <a:t>-part of the </a:t>
            </a:r>
            <a:r>
              <a:rPr lang="pl-PL" dirty="0" err="1" smtClean="0">
                <a:latin typeface="Times New Roman" panose="02020603050405020304" pitchFamily="18" charset="0"/>
                <a:cs typeface="Times New Roman" panose="02020603050405020304" pitchFamily="18" charset="0"/>
              </a:rPr>
              <a:t>corpus</a:t>
            </a:r>
            <a:r>
              <a:rPr lang="en-US" dirty="0" smtClean="0">
                <a:latin typeface="Times New Roman" panose="02020603050405020304" pitchFamily="18" charset="0"/>
                <a:cs typeface="Times New Roman" panose="02020603050405020304" pitchFamily="18" charset="0"/>
              </a:rPr>
              <a:t> </a:t>
            </a:r>
            <a:endParaRPr lang="pl-PL" dirty="0" smtClean="0">
              <a:latin typeface="Times New Roman" panose="02020603050405020304" pitchFamily="18" charset="0"/>
              <a:cs typeface="Times New Roman" panose="02020603050405020304" pitchFamily="18" charset="0"/>
            </a:endParaRPr>
          </a:p>
          <a:p>
            <a:pPr marL="0" indent="0">
              <a:buNone/>
            </a:pPr>
            <a:r>
              <a:rPr lang="pl-PL" dirty="0" smtClean="0">
                <a:latin typeface="Times New Roman" panose="02020603050405020304" pitchFamily="18" charset="0"/>
                <a:cs typeface="Times New Roman" panose="02020603050405020304" pitchFamily="18" charset="0"/>
              </a:rPr>
              <a:t>Both </a:t>
            </a:r>
            <a:r>
              <a:rPr lang="pl-PL" dirty="0" err="1" smtClean="0">
                <a:latin typeface="Times New Roman" panose="02020603050405020304" pitchFamily="18" charset="0"/>
                <a:cs typeface="Times New Roman" panose="02020603050405020304" pitchFamily="18" charset="0"/>
              </a:rPr>
              <a:t>types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are</a:t>
            </a:r>
            <a:r>
              <a:rPr lang="pl-PL" dirty="0" smtClean="0">
                <a:latin typeface="Times New Roman" panose="02020603050405020304" pitchFamily="18" charset="0"/>
                <a:cs typeface="Times New Roman" panose="02020603050405020304" pitchFamily="18" charset="0"/>
              </a:rPr>
              <a:t> c</a:t>
            </a:r>
            <a:r>
              <a:rPr lang="en-US" dirty="0" err="1" smtClean="0">
                <a:latin typeface="Times New Roman" panose="02020603050405020304" pitchFamily="18" charset="0"/>
                <a:cs typeface="Times New Roman" panose="02020603050405020304" pitchFamily="18" charset="0"/>
              </a:rPr>
              <a:t>rucial</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tracing </a:t>
            </a:r>
            <a:r>
              <a:rPr lang="en-US" dirty="0" smtClean="0">
                <a:latin typeface="Times New Roman" panose="02020603050405020304" pitchFamily="18" charset="0"/>
                <a:cs typeface="Times New Roman" panose="02020603050405020304" pitchFamily="18" charset="0"/>
              </a:rPr>
              <a:t>linguistic </a:t>
            </a:r>
            <a:r>
              <a:rPr lang="en-US" dirty="0">
                <a:latin typeface="Times New Roman" panose="02020603050405020304" pitchFamily="18" charset="0"/>
                <a:cs typeface="Times New Roman" panose="02020603050405020304" pitchFamily="18" charset="0"/>
              </a:rPr>
              <a:t>and textual </a:t>
            </a:r>
            <a:r>
              <a:rPr lang="pl-PL" i="1" dirty="0" err="1" smtClean="0">
                <a:latin typeface="Times New Roman" panose="02020603050405020304" pitchFamily="18" charset="0"/>
                <a:cs typeface="Times New Roman" panose="02020603050405020304" pitchFamily="18" charset="0"/>
              </a:rPr>
              <a:t>writing</a:t>
            </a:r>
            <a:r>
              <a:rPr lang="pl-PL"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proficiency development</a:t>
            </a:r>
            <a:r>
              <a:rPr lang="pl-PL" dirty="0" smtClean="0">
                <a:latin typeface="Times New Roman" panose="02020603050405020304" pitchFamily="18" charset="0"/>
                <a:cs typeface="Times New Roman" panose="02020603050405020304" pitchFamily="18" charset="0"/>
              </a:rPr>
              <a:t> </a:t>
            </a:r>
          </a:p>
          <a:p>
            <a:pPr marL="0" indent="0">
              <a:buNone/>
            </a:pPr>
            <a:r>
              <a:rPr lang="pl-PL" dirty="0">
                <a:latin typeface="Times New Roman" panose="02020603050405020304" pitchFamily="18" charset="0"/>
                <a:cs typeface="Times New Roman" panose="02020603050405020304" pitchFamily="18" charset="0"/>
              </a:rPr>
              <a:t>a</a:t>
            </a:r>
            <a:r>
              <a:rPr lang="pl-PL" dirty="0" smtClean="0">
                <a:latin typeface="Times New Roman" panose="02020603050405020304" pitchFamily="18" charset="0"/>
                <a:cs typeface="Times New Roman" panose="02020603050405020304" pitchFamily="18" charset="0"/>
              </a:rPr>
              <a:t>nd in the </a:t>
            </a:r>
            <a:r>
              <a:rPr lang="en-US" dirty="0" smtClean="0">
                <a:latin typeface="Times New Roman" panose="02020603050405020304" pitchFamily="18" charset="0"/>
                <a:cs typeface="Times New Roman" panose="02020603050405020304" pitchFamily="18" charset="0"/>
              </a:rPr>
              <a:t>analysis </a:t>
            </a:r>
            <a:r>
              <a:rPr lang="en-US" dirty="0">
                <a:latin typeface="Times New Roman" panose="02020603050405020304" pitchFamily="18" charset="0"/>
                <a:cs typeface="Times New Roman" panose="02020603050405020304" pitchFamily="18" charset="0"/>
              </a:rPr>
              <a:t>of </a:t>
            </a:r>
            <a:r>
              <a:rPr lang="en-US" i="1" dirty="0">
                <a:latin typeface="Times New Roman" panose="02020603050405020304" pitchFamily="18" charset="0"/>
                <a:cs typeface="Times New Roman" panose="02020603050405020304" pitchFamily="18" charset="0"/>
              </a:rPr>
              <a:t>writing and translation strategies</a:t>
            </a:r>
            <a:r>
              <a:rPr lang="en-US" dirty="0">
                <a:latin typeface="Times New Roman" panose="02020603050405020304" pitchFamily="18" charset="0"/>
                <a:cs typeface="Times New Roman" panose="02020603050405020304" pitchFamily="18" charset="0"/>
              </a:rPr>
              <a:t> on the part of NSs and NNSs.</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5707696"/>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Polish</a:t>
            </a:r>
            <a:r>
              <a:rPr lang="pl-PL" b="1" dirty="0" smtClean="0">
                <a:latin typeface="Times New Roman" panose="02020603050405020304" pitchFamily="18" charset="0"/>
                <a:cs typeface="Times New Roman" panose="02020603050405020304" pitchFamily="18" charset="0"/>
              </a:rPr>
              <a:t> (15)</a:t>
            </a:r>
            <a:r>
              <a:rPr lang="pl-PL" dirty="0" smtClean="0"/>
              <a:t> </a:t>
            </a:r>
            <a:endParaRPr lang="pl-PL" dirty="0"/>
          </a:p>
        </p:txBody>
      </p:sp>
      <p:sp>
        <p:nvSpPr>
          <p:cNvPr id="3" name="Symbol zastępczy tekstu 2"/>
          <p:cNvSpPr>
            <a:spLocks noGrp="1"/>
          </p:cNvSpPr>
          <p:nvPr>
            <p:ph type="body" idx="1"/>
          </p:nvPr>
        </p:nvSpPr>
        <p:spPr/>
        <p:txBody>
          <a:bodyPr/>
          <a:lstStyle/>
          <a:p>
            <a:endParaRPr lang="pl-PL"/>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022" y="2924944"/>
            <a:ext cx="7104362"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744967"/>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NN </a:t>
            </a:r>
            <a:r>
              <a:rPr lang="pl-PL" b="1" dirty="0" err="1" smtClean="0">
                <a:latin typeface="Times New Roman" panose="02020603050405020304" pitchFamily="18" charset="0"/>
                <a:cs typeface="Times New Roman" panose="02020603050405020304" pitchFamily="18" charset="0"/>
              </a:rPr>
              <a:t>Learner</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Translated</a:t>
            </a:r>
            <a:r>
              <a:rPr lang="pl-PL" b="1" dirty="0" smtClean="0">
                <a:latin typeface="Times New Roman" panose="02020603050405020304" pitchFamily="18" charset="0"/>
                <a:cs typeface="Times New Roman" panose="02020603050405020304" pitchFamily="18" charset="0"/>
              </a:rPr>
              <a:t>) English (35)</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lstStyle/>
          <a:p>
            <a:endParaRPr lang="pl-PL"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831" y="2636913"/>
            <a:ext cx="8028097"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0035865"/>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Native English </a:t>
            </a:r>
            <a:r>
              <a:rPr lang="pl-PL" b="1" dirty="0">
                <a:latin typeface="Times New Roman" panose="02020603050405020304" pitchFamily="18" charset="0"/>
                <a:cs typeface="Times New Roman" panose="02020603050405020304" pitchFamily="18" charset="0"/>
              </a:rPr>
              <a:t> </a:t>
            </a:r>
            <a:r>
              <a:rPr lang="pl-PL" b="1" dirty="0" smtClean="0">
                <a:latin typeface="Times New Roman" panose="02020603050405020304" pitchFamily="18" charset="0"/>
                <a:cs typeface="Times New Roman" panose="02020603050405020304" pitchFamily="18" charset="0"/>
              </a:rPr>
              <a:t>(26) </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lstStyle/>
          <a:p>
            <a:endParaRPr lang="pl-PL"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3334902"/>
            <a:ext cx="9017738" cy="319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8706887"/>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600" dirty="0" smtClean="0">
                <a:solidFill>
                  <a:srgbClr val="FF0000"/>
                </a:solidFill>
              </a:rPr>
              <a:t> </a:t>
            </a:r>
            <a:endParaRPr lang="pl-PL" sz="3600" dirty="0">
              <a:solidFill>
                <a:srgbClr val="FF0000"/>
              </a:solidFill>
            </a:endParaRPr>
          </a:p>
        </p:txBody>
      </p:sp>
      <p:sp>
        <p:nvSpPr>
          <p:cNvPr id="3" name="Symbol zastępczy tekstu 2"/>
          <p:cNvSpPr>
            <a:spLocks noGrp="1"/>
          </p:cNvSpPr>
          <p:nvPr>
            <p:ph type="body" idx="1"/>
          </p:nvPr>
        </p:nvSpPr>
        <p:spPr/>
        <p:txBody>
          <a:bodyPr/>
          <a:lstStyle/>
          <a:p>
            <a:r>
              <a:rPr lang="pl-PL" b="1" dirty="0" smtClean="0">
                <a:solidFill>
                  <a:srgbClr val="FF0000"/>
                </a:solidFill>
              </a:rPr>
              <a:t>N </a:t>
            </a:r>
            <a:r>
              <a:rPr lang="pl-PL" b="1" dirty="0" err="1" smtClean="0">
                <a:solidFill>
                  <a:srgbClr val="FF0000"/>
                </a:solidFill>
              </a:rPr>
              <a:t>Eng</a:t>
            </a:r>
            <a:r>
              <a:rPr lang="pl-PL" dirty="0" smtClean="0"/>
              <a:t>: </a:t>
            </a:r>
            <a:r>
              <a:rPr lang="pl-PL" dirty="0" err="1" smtClean="0"/>
              <a:t>They</a:t>
            </a:r>
            <a:r>
              <a:rPr lang="pl-PL" dirty="0" smtClean="0"/>
              <a:t> </a:t>
            </a:r>
            <a:r>
              <a:rPr lang="pl-PL" dirty="0" err="1" smtClean="0"/>
              <a:t>did</a:t>
            </a:r>
            <a:r>
              <a:rPr lang="pl-PL" dirty="0" smtClean="0"/>
              <a:t> not </a:t>
            </a:r>
            <a:r>
              <a:rPr lang="pl-PL" dirty="0" err="1" smtClean="0"/>
              <a:t>complain</a:t>
            </a:r>
            <a:r>
              <a:rPr lang="pl-PL" dirty="0" smtClean="0"/>
              <a:t>: the </a:t>
            </a:r>
            <a:r>
              <a:rPr lang="pl-PL" dirty="0" err="1" smtClean="0"/>
              <a:t>jobs</a:t>
            </a:r>
            <a:r>
              <a:rPr lang="pl-PL" dirty="0" smtClean="0"/>
              <a:t> </a:t>
            </a:r>
            <a:r>
              <a:rPr lang="pl-PL" dirty="0" err="1" smtClean="0"/>
              <a:t>were</a:t>
            </a:r>
            <a:r>
              <a:rPr lang="pl-PL" dirty="0" smtClean="0"/>
              <a:t> </a:t>
            </a:r>
            <a:r>
              <a:rPr lang="pl-PL" dirty="0" err="1" smtClean="0"/>
              <a:t>interesting</a:t>
            </a:r>
            <a:r>
              <a:rPr lang="pl-PL" dirty="0" smtClean="0"/>
              <a:t> and with </a:t>
            </a:r>
            <a:r>
              <a:rPr lang="pl-PL" dirty="0" err="1" smtClean="0"/>
              <a:t>plenty</a:t>
            </a:r>
            <a:r>
              <a:rPr lang="pl-PL" dirty="0" smtClean="0"/>
              <a:t> of </a:t>
            </a:r>
            <a:r>
              <a:rPr lang="pl-PL" dirty="0" err="1" smtClean="0"/>
              <a:t>challenges</a:t>
            </a:r>
            <a:r>
              <a:rPr lang="pl-PL" dirty="0" smtClean="0"/>
              <a:t>. But in 2005, the Gurgul </a:t>
            </a:r>
            <a:r>
              <a:rPr lang="pl-PL" dirty="0" err="1" smtClean="0"/>
              <a:t>brothers</a:t>
            </a:r>
            <a:r>
              <a:rPr lang="pl-PL" dirty="0" smtClean="0"/>
              <a:t> </a:t>
            </a:r>
            <a:r>
              <a:rPr lang="pl-PL" dirty="0" err="1" smtClean="0"/>
              <a:t>made</a:t>
            </a:r>
            <a:r>
              <a:rPr lang="pl-PL" dirty="0" smtClean="0"/>
              <a:t> a </a:t>
            </a:r>
            <a:r>
              <a:rPr lang="pl-PL" dirty="0" err="1" smtClean="0"/>
              <a:t>decision</a:t>
            </a:r>
            <a:r>
              <a:rPr lang="pl-PL" dirty="0" smtClean="0"/>
              <a:t> </a:t>
            </a:r>
            <a:r>
              <a:rPr lang="pl-PL" dirty="0" err="1" smtClean="0"/>
              <a:t>that</a:t>
            </a:r>
            <a:r>
              <a:rPr lang="pl-PL" dirty="0" smtClean="0"/>
              <a:t> </a:t>
            </a:r>
            <a:r>
              <a:rPr lang="pl-PL" dirty="0" err="1" smtClean="0"/>
              <a:t>changed</a:t>
            </a:r>
            <a:r>
              <a:rPr lang="pl-PL" dirty="0" smtClean="0"/>
              <a:t> </a:t>
            </a:r>
            <a:r>
              <a:rPr lang="pl-PL" dirty="0" err="1" smtClean="0"/>
              <a:t>their</a:t>
            </a:r>
            <a:r>
              <a:rPr lang="pl-PL" dirty="0" smtClean="0"/>
              <a:t> </a:t>
            </a:r>
            <a:r>
              <a:rPr lang="pl-PL" dirty="0" err="1" smtClean="0"/>
              <a:t>lives</a:t>
            </a:r>
            <a:r>
              <a:rPr lang="pl-PL" dirty="0" smtClean="0"/>
              <a:t>. </a:t>
            </a:r>
            <a:r>
              <a:rPr lang="pl-PL" dirty="0" smtClean="0">
                <a:solidFill>
                  <a:srgbClr val="FF0000"/>
                </a:solidFill>
              </a:rPr>
              <a:t>26 </a:t>
            </a:r>
            <a:r>
              <a:rPr lang="pl-PL" dirty="0" err="1" smtClean="0">
                <a:solidFill>
                  <a:srgbClr val="FF0000"/>
                </a:solidFill>
              </a:rPr>
              <a:t>words</a:t>
            </a:r>
            <a:endParaRPr lang="pl-PL" dirty="0" smtClean="0"/>
          </a:p>
          <a:p>
            <a:endParaRPr lang="pl-PL" dirty="0"/>
          </a:p>
          <a:p>
            <a:r>
              <a:rPr lang="pl-PL" b="1" dirty="0" err="1" smtClean="0">
                <a:solidFill>
                  <a:srgbClr val="FF0000"/>
                </a:solidFill>
              </a:rPr>
              <a:t>Learner</a:t>
            </a:r>
            <a:r>
              <a:rPr lang="pl-PL" b="1" dirty="0" smtClean="0">
                <a:solidFill>
                  <a:srgbClr val="FF0000"/>
                </a:solidFill>
              </a:rPr>
              <a:t> </a:t>
            </a:r>
            <a:r>
              <a:rPr lang="pl-PL" b="1" dirty="0" err="1" smtClean="0">
                <a:solidFill>
                  <a:srgbClr val="FF0000"/>
                </a:solidFill>
              </a:rPr>
              <a:t>Eng</a:t>
            </a:r>
            <a:r>
              <a:rPr lang="pl-PL" dirty="0" smtClean="0"/>
              <a:t>: It was a </a:t>
            </a:r>
            <a:r>
              <a:rPr lang="pl-PL" dirty="0" err="1" smtClean="0"/>
              <a:t>gratyfying</a:t>
            </a:r>
            <a:r>
              <a:rPr lang="pl-PL" dirty="0" smtClean="0"/>
              <a:t> </a:t>
            </a:r>
            <a:r>
              <a:rPr lang="pl-PL" dirty="0" err="1" smtClean="0"/>
              <a:t>job</a:t>
            </a:r>
            <a:r>
              <a:rPr lang="pl-PL" dirty="0" smtClean="0"/>
              <a:t> for </a:t>
            </a:r>
            <a:r>
              <a:rPr lang="pl-PL" dirty="0" err="1" smtClean="0"/>
              <a:t>them</a:t>
            </a:r>
            <a:r>
              <a:rPr lang="pl-PL" dirty="0" smtClean="0"/>
              <a:t> with </a:t>
            </a:r>
            <a:r>
              <a:rPr lang="pl-PL" dirty="0" err="1" smtClean="0"/>
              <a:t>interesting</a:t>
            </a:r>
            <a:r>
              <a:rPr lang="pl-PL" dirty="0" smtClean="0"/>
              <a:t> </a:t>
            </a:r>
            <a:r>
              <a:rPr lang="pl-PL" dirty="0" err="1" smtClean="0"/>
              <a:t>challenges</a:t>
            </a:r>
            <a:r>
              <a:rPr lang="pl-PL" dirty="0" smtClean="0"/>
              <a:t> </a:t>
            </a:r>
            <a:r>
              <a:rPr lang="pl-PL" dirty="0" err="1" smtClean="0"/>
              <a:t>so</a:t>
            </a:r>
            <a:r>
              <a:rPr lang="pl-PL" dirty="0" smtClean="0"/>
              <a:t> </a:t>
            </a:r>
            <a:r>
              <a:rPr lang="pl-PL" dirty="0" err="1" smtClean="0"/>
              <a:t>they</a:t>
            </a:r>
            <a:r>
              <a:rPr lang="pl-PL" dirty="0" smtClean="0"/>
              <a:t> </a:t>
            </a:r>
            <a:r>
              <a:rPr lang="pl-PL" dirty="0" err="1" smtClean="0"/>
              <a:t>have</a:t>
            </a:r>
            <a:r>
              <a:rPr lang="pl-PL" dirty="0" smtClean="0"/>
              <a:t> </a:t>
            </a:r>
            <a:r>
              <a:rPr lang="pl-PL" dirty="0" err="1" smtClean="0"/>
              <a:t>never</a:t>
            </a:r>
            <a:r>
              <a:rPr lang="pl-PL" dirty="0" smtClean="0"/>
              <a:t> </a:t>
            </a:r>
            <a:r>
              <a:rPr lang="pl-PL" dirty="0" err="1" smtClean="0"/>
              <a:t>complained</a:t>
            </a:r>
            <a:r>
              <a:rPr lang="pl-PL" dirty="0" smtClean="0"/>
              <a:t> </a:t>
            </a:r>
            <a:r>
              <a:rPr lang="pl-PL" dirty="0" err="1" smtClean="0"/>
              <a:t>about</a:t>
            </a:r>
            <a:r>
              <a:rPr lang="pl-PL" dirty="0" smtClean="0"/>
              <a:t> </a:t>
            </a:r>
            <a:r>
              <a:rPr lang="pl-PL" dirty="0" err="1" smtClean="0"/>
              <a:t>it</a:t>
            </a:r>
            <a:r>
              <a:rPr lang="pl-PL" dirty="0" smtClean="0"/>
              <a:t>, </a:t>
            </a:r>
            <a:r>
              <a:rPr lang="pl-PL" dirty="0" err="1" smtClean="0"/>
              <a:t>at</a:t>
            </a:r>
            <a:r>
              <a:rPr lang="pl-PL" dirty="0" smtClean="0"/>
              <a:t> </a:t>
            </a:r>
            <a:r>
              <a:rPr lang="pl-PL" dirty="0" err="1" smtClean="0"/>
              <a:t>least</a:t>
            </a:r>
            <a:r>
              <a:rPr lang="pl-PL" dirty="0" smtClean="0"/>
              <a:t> not </a:t>
            </a:r>
            <a:r>
              <a:rPr lang="pl-PL" dirty="0" err="1" smtClean="0"/>
              <a:t>till</a:t>
            </a:r>
            <a:r>
              <a:rPr lang="pl-PL" dirty="0" smtClean="0"/>
              <a:t> 2005. It was the </a:t>
            </a:r>
            <a:r>
              <a:rPr lang="pl-PL" dirty="0" err="1" smtClean="0"/>
              <a:t>time</a:t>
            </a:r>
            <a:r>
              <a:rPr lang="pl-PL" dirty="0" smtClean="0"/>
              <a:t>, </a:t>
            </a:r>
            <a:r>
              <a:rPr lang="pl-PL" dirty="0" err="1" smtClean="0"/>
              <a:t>when</a:t>
            </a:r>
            <a:r>
              <a:rPr lang="pl-PL" dirty="0" smtClean="0"/>
              <a:t> </a:t>
            </a:r>
            <a:r>
              <a:rPr lang="pl-PL" dirty="0" err="1" smtClean="0"/>
              <a:t>they</a:t>
            </a:r>
            <a:r>
              <a:rPr lang="pl-PL" dirty="0" smtClean="0"/>
              <a:t> </a:t>
            </a:r>
            <a:r>
              <a:rPr lang="pl-PL" dirty="0" err="1" smtClean="0"/>
              <a:t>decided</a:t>
            </a:r>
            <a:r>
              <a:rPr lang="pl-PL" dirty="0" smtClean="0"/>
              <a:t> to </a:t>
            </a:r>
            <a:r>
              <a:rPr lang="pl-PL" dirty="0" err="1" smtClean="0"/>
              <a:t>make</a:t>
            </a:r>
            <a:r>
              <a:rPr lang="pl-PL" dirty="0" smtClean="0"/>
              <a:t> a </a:t>
            </a:r>
            <a:r>
              <a:rPr lang="pl-PL" dirty="0" err="1" smtClean="0"/>
              <a:t>huge</a:t>
            </a:r>
            <a:r>
              <a:rPr lang="pl-PL" dirty="0" smtClean="0"/>
              <a:t> life choice.   </a:t>
            </a:r>
            <a:r>
              <a:rPr lang="pl-PL" dirty="0" smtClean="0">
                <a:solidFill>
                  <a:srgbClr val="FF0000"/>
                </a:solidFill>
              </a:rPr>
              <a:t>35 </a:t>
            </a:r>
            <a:r>
              <a:rPr lang="pl-PL" dirty="0" err="1" smtClean="0">
                <a:solidFill>
                  <a:srgbClr val="FF0000"/>
                </a:solidFill>
              </a:rPr>
              <a:t>words</a:t>
            </a:r>
            <a:endParaRPr lang="pl-PL" dirty="0"/>
          </a:p>
        </p:txBody>
      </p:sp>
    </p:spTree>
    <p:extLst>
      <p:ext uri="{BB962C8B-B14F-4D97-AF65-F5344CB8AC3E}">
        <p14:creationId xmlns:p14="http://schemas.microsoft.com/office/powerpoint/2010/main" val="1875357680"/>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600" b="1" dirty="0" err="1" smtClean="0">
                <a:latin typeface="Times New Roman" panose="02020603050405020304" pitchFamily="18" charset="0"/>
                <a:cs typeface="Times New Roman" panose="02020603050405020304" pitchFamily="18" charset="0"/>
              </a:rPr>
              <a:t>Preliminay</a:t>
            </a:r>
            <a:r>
              <a:rPr lang="pl-PL" sz="3600" b="1" dirty="0" smtClean="0">
                <a:latin typeface="Times New Roman" panose="02020603050405020304" pitchFamily="18" charset="0"/>
                <a:cs typeface="Times New Roman" panose="02020603050405020304" pitchFamily="18" charset="0"/>
              </a:rPr>
              <a:t> </a:t>
            </a:r>
            <a:r>
              <a:rPr lang="pl-PL" sz="3600" b="1" dirty="0" err="1" smtClean="0">
                <a:latin typeface="Times New Roman" panose="02020603050405020304" pitchFamily="18" charset="0"/>
                <a:cs typeface="Times New Roman" panose="02020603050405020304" pitchFamily="18" charset="0"/>
              </a:rPr>
              <a:t>results</a:t>
            </a:r>
            <a:r>
              <a:rPr lang="pl-PL" sz="3600" b="1" dirty="0" smtClean="0">
                <a:latin typeface="Times New Roman" panose="02020603050405020304" pitchFamily="18" charset="0"/>
                <a:cs typeface="Times New Roman" panose="02020603050405020304" pitchFamily="18" charset="0"/>
              </a:rPr>
              <a:t>: </a:t>
            </a:r>
            <a:br>
              <a:rPr lang="pl-PL" sz="3600" b="1" dirty="0" smtClean="0">
                <a:latin typeface="Times New Roman" panose="02020603050405020304" pitchFamily="18" charset="0"/>
                <a:cs typeface="Times New Roman" panose="02020603050405020304" pitchFamily="18" charset="0"/>
              </a:rPr>
            </a:br>
            <a:r>
              <a:rPr lang="pl-PL" sz="3600" b="1" dirty="0" smtClean="0">
                <a:latin typeface="Times New Roman" panose="02020603050405020304" pitchFamily="18" charset="0"/>
                <a:cs typeface="Times New Roman" panose="02020603050405020304" pitchFamily="18" charset="0"/>
              </a:rPr>
              <a:t> </a:t>
            </a:r>
            <a:r>
              <a:rPr lang="pl-PL" sz="3600" b="1" dirty="0" err="1" smtClean="0">
                <a:latin typeface="Times New Roman" panose="02020603050405020304" pitchFamily="18" charset="0"/>
                <a:cs typeface="Times New Roman" panose="02020603050405020304" pitchFamily="18" charset="0"/>
              </a:rPr>
              <a:t>Verbosity</a:t>
            </a:r>
            <a:r>
              <a:rPr lang="pl-PL" sz="3600" b="1" dirty="0" smtClean="0">
                <a:latin typeface="Times New Roman" panose="02020603050405020304" pitchFamily="18" charset="0"/>
                <a:cs typeface="Times New Roman" panose="02020603050405020304" pitchFamily="18" charset="0"/>
              </a:rPr>
              <a:t> in NNS </a:t>
            </a:r>
            <a:r>
              <a:rPr lang="pl-PL" sz="3600" b="1" dirty="0" err="1" smtClean="0">
                <a:latin typeface="Times New Roman" panose="02020603050405020304" pitchFamily="18" charset="0"/>
                <a:cs typeface="Times New Roman" panose="02020603050405020304" pitchFamily="18" charset="0"/>
              </a:rPr>
              <a:t>texts</a:t>
            </a:r>
            <a:endParaRPr lang="pl-PL" sz="3600"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Similar </a:t>
            </a:r>
            <a:r>
              <a:rPr lang="en-US" dirty="0">
                <a:latin typeface="Times New Roman" panose="02020603050405020304" pitchFamily="18" charset="0"/>
                <a:cs typeface="Times New Roman" panose="02020603050405020304" pitchFamily="18" charset="0"/>
              </a:rPr>
              <a:t>to </a:t>
            </a:r>
            <a:r>
              <a:rPr lang="pl-PL" dirty="0" smtClean="0">
                <a:latin typeface="Times New Roman" panose="02020603050405020304" pitchFamily="18" charset="0"/>
                <a:cs typeface="Times New Roman" panose="02020603050405020304" pitchFamily="18" charset="0"/>
              </a:rPr>
              <a:t> the </a:t>
            </a:r>
            <a:r>
              <a:rPr lang="pl-PL" dirty="0" err="1" smtClean="0">
                <a:latin typeface="Times New Roman" panose="02020603050405020304" pitchFamily="18" charset="0"/>
                <a:cs typeface="Times New Roman" panose="02020603050405020304" pitchFamily="18" charset="0"/>
              </a:rPr>
              <a:t>collected</a:t>
            </a:r>
            <a:r>
              <a:rPr lang="pl-PL" dirty="0" smtClean="0">
                <a:latin typeface="Times New Roman" panose="02020603050405020304" pitchFamily="18" charset="0"/>
                <a:cs typeface="Times New Roman" panose="02020603050405020304" pitchFamily="18" charset="0"/>
              </a:rPr>
              <a:t> TAPP </a:t>
            </a:r>
            <a:r>
              <a:rPr lang="en-US" dirty="0" smtClean="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a:p>
            <a:pPr lvl="0"/>
            <a:r>
              <a:rPr lang="pl-PL" dirty="0" err="1" smtClean="0">
                <a:solidFill>
                  <a:srgbClr val="00B050"/>
                </a:solidFill>
                <a:latin typeface="Times New Roman" panose="02020603050405020304" pitchFamily="18" charset="0"/>
                <a:cs typeface="Times New Roman" panose="02020603050405020304" pitchFamily="18" charset="0"/>
              </a:rPr>
              <a:t>Typological</a:t>
            </a:r>
            <a:r>
              <a:rPr lang="pl-PL" dirty="0" smtClean="0">
                <a:solidFill>
                  <a:srgbClr val="00B050"/>
                </a:solidFill>
                <a:latin typeface="Times New Roman" panose="02020603050405020304" pitchFamily="18" charset="0"/>
                <a:cs typeface="Times New Roman" panose="02020603050405020304" pitchFamily="18" charset="0"/>
              </a:rPr>
              <a:t> </a:t>
            </a:r>
            <a:r>
              <a:rPr lang="pl-PL" dirty="0" err="1" smtClean="0">
                <a:solidFill>
                  <a:srgbClr val="00B050"/>
                </a:solidFill>
                <a:latin typeface="Times New Roman" panose="02020603050405020304" pitchFamily="18" charset="0"/>
                <a:cs typeface="Times New Roman" panose="02020603050405020304" pitchFamily="18" charset="0"/>
              </a:rPr>
              <a:t>difference</a:t>
            </a:r>
            <a:r>
              <a:rPr lang="pl-PL" dirty="0" smtClean="0">
                <a:solidFill>
                  <a:srgbClr val="00B05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more </a:t>
            </a:r>
            <a:r>
              <a:rPr lang="en-US" dirty="0" smtClean="0">
                <a:latin typeface="Times New Roman" panose="02020603050405020304" pitchFamily="18" charset="0"/>
                <a:cs typeface="Times New Roman" panose="02020603050405020304" pitchFamily="18" charset="0"/>
              </a:rPr>
              <a:t>words </a:t>
            </a:r>
            <a:r>
              <a:rPr lang="en-US" dirty="0">
                <a:latin typeface="Times New Roman" panose="02020603050405020304" pitchFamily="18" charset="0"/>
                <a:cs typeface="Times New Roman" panose="02020603050405020304" pitchFamily="18" charset="0"/>
              </a:rPr>
              <a:t>in English than in </a:t>
            </a:r>
            <a:r>
              <a:rPr lang="en-US" dirty="0" smtClean="0">
                <a:latin typeface="Times New Roman" panose="02020603050405020304" pitchFamily="18" charset="0"/>
                <a:cs typeface="Times New Roman" panose="02020603050405020304" pitchFamily="18" charset="0"/>
              </a:rPr>
              <a:t>Polish</a:t>
            </a:r>
            <a:r>
              <a:rPr lang="pl-PL" dirty="0" smtClean="0">
                <a:latin typeface="Times New Roman" panose="02020603050405020304" pitchFamily="18" charset="0"/>
                <a:cs typeface="Times New Roman" panose="02020603050405020304" pitchFamily="18" charset="0"/>
              </a:rPr>
              <a:t> (but </a:t>
            </a:r>
            <a:r>
              <a:rPr lang="pl-PL" dirty="0" err="1" smtClean="0">
                <a:latin typeface="Times New Roman" panose="02020603050405020304" pitchFamily="18" charset="0"/>
                <a:cs typeface="Times New Roman" panose="02020603050405020304" pitchFamily="18" charset="0"/>
              </a:rPr>
              <a:t>shorter</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words</a:t>
            </a:r>
            <a:r>
              <a:rPr lang="pl-PL" dirty="0" smtClean="0">
                <a:latin typeface="Times New Roman" panose="02020603050405020304" pitchFamily="18" charset="0"/>
                <a:cs typeface="Times New Roman" panose="02020603050405020304" pitchFamily="18" charset="0"/>
              </a:rPr>
              <a:t> in </a:t>
            </a:r>
            <a:r>
              <a:rPr lang="pl-PL" dirty="0" err="1" smtClean="0">
                <a:latin typeface="Times New Roman" panose="02020603050405020304" pitchFamily="18" charset="0"/>
                <a:cs typeface="Times New Roman" panose="02020603050405020304" pitchFamily="18" charset="0"/>
              </a:rPr>
              <a:t>Eng</a:t>
            </a:r>
            <a:r>
              <a:rPr lang="pl-PL"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Pol. 59 &gt; Eng. </a:t>
            </a:r>
            <a:r>
              <a:rPr lang="en-US" dirty="0" smtClean="0">
                <a:latin typeface="Times New Roman" panose="02020603050405020304" pitchFamily="18" charset="0"/>
                <a:cs typeface="Times New Roman" panose="02020603050405020304" pitchFamily="18" charset="0"/>
              </a:rPr>
              <a:t>87 </a:t>
            </a:r>
            <a:r>
              <a:rPr lang="en-US" dirty="0">
                <a:latin typeface="Times New Roman" panose="02020603050405020304" pitchFamily="18" charset="0"/>
                <a:cs typeface="Times New Roman" panose="02020603050405020304" pitchFamily="18" charset="0"/>
              </a:rPr>
              <a:t>per paragraph</a:t>
            </a:r>
            <a:endParaRPr lang="pl-PL" dirty="0">
              <a:latin typeface="Times New Roman" panose="02020603050405020304" pitchFamily="18" charset="0"/>
              <a:cs typeface="Times New Roman" panose="02020603050405020304" pitchFamily="18" charset="0"/>
            </a:endParaRPr>
          </a:p>
          <a:p>
            <a:pPr lvl="0"/>
            <a:r>
              <a:rPr lang="pl-PL" dirty="0" err="1" smtClean="0">
                <a:solidFill>
                  <a:srgbClr val="FF0000"/>
                </a:solidFill>
                <a:latin typeface="Times New Roman" panose="02020603050405020304" pitchFamily="18" charset="0"/>
                <a:cs typeface="Times New Roman" panose="02020603050405020304" pitchFamily="18" charset="0"/>
              </a:rPr>
              <a:t>Significantly</a:t>
            </a:r>
            <a:r>
              <a:rPr lang="pl-PL" dirty="0" smtClean="0">
                <a:solidFill>
                  <a:srgbClr val="FF0000"/>
                </a:solidFill>
                <a:latin typeface="Times New Roman" panose="02020603050405020304" pitchFamily="18" charset="0"/>
                <a:cs typeface="Times New Roman" panose="02020603050405020304" pitchFamily="18" charset="0"/>
              </a:rPr>
              <a:t> </a:t>
            </a:r>
            <a:r>
              <a:rPr lang="en-US" dirty="0" smtClean="0">
                <a:solidFill>
                  <a:srgbClr val="FF0000"/>
                </a:solidFill>
                <a:latin typeface="Times New Roman" panose="02020603050405020304" pitchFamily="18" charset="0"/>
                <a:cs typeface="Times New Roman" panose="02020603050405020304" pitchFamily="18" charset="0"/>
              </a:rPr>
              <a:t>more </a:t>
            </a:r>
            <a:r>
              <a:rPr lang="en-US" dirty="0">
                <a:solidFill>
                  <a:srgbClr val="FF0000"/>
                </a:solidFill>
                <a:latin typeface="Times New Roman" panose="02020603050405020304" pitchFamily="18" charset="0"/>
                <a:cs typeface="Times New Roman" panose="02020603050405020304" pitchFamily="18" charset="0"/>
              </a:rPr>
              <a:t>words in student </a:t>
            </a:r>
            <a:r>
              <a:rPr lang="en-US" dirty="0" smtClean="0">
                <a:solidFill>
                  <a:srgbClr val="FF0000"/>
                </a:solidFill>
                <a:latin typeface="Times New Roman" panose="02020603050405020304" pitchFamily="18" charset="0"/>
                <a:cs typeface="Times New Roman" panose="02020603050405020304" pitchFamily="18" charset="0"/>
              </a:rPr>
              <a:t>English</a:t>
            </a:r>
            <a:r>
              <a:rPr lang="pl-PL" dirty="0" smtClean="0">
                <a:solidFill>
                  <a:srgbClr val="FF0000"/>
                </a:solidFill>
                <a:latin typeface="Times New Roman" panose="02020603050405020304" pitchFamily="18" charset="0"/>
                <a:cs typeface="Times New Roman" panose="02020603050405020304" pitchFamily="18" charset="0"/>
              </a:rPr>
              <a:t> (NNE)</a:t>
            </a:r>
            <a:r>
              <a:rPr lang="en-US" dirty="0" smtClean="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than </a:t>
            </a:r>
            <a:r>
              <a:rPr lang="en-US" dirty="0" smtClean="0">
                <a:solidFill>
                  <a:srgbClr val="FF0000"/>
                </a:solidFill>
                <a:latin typeface="Times New Roman" panose="02020603050405020304" pitchFamily="18" charset="0"/>
                <a:cs typeface="Times New Roman" panose="02020603050405020304" pitchFamily="18" charset="0"/>
              </a:rPr>
              <a:t>in </a:t>
            </a:r>
            <a:r>
              <a:rPr lang="pl-PL" dirty="0">
                <a:solidFill>
                  <a:srgbClr val="FF0000"/>
                </a:solidFill>
                <a:latin typeface="Times New Roman" panose="02020603050405020304" pitchFamily="18" charset="0"/>
                <a:cs typeface="Times New Roman" panose="02020603050405020304" pitchFamily="18" charset="0"/>
              </a:rPr>
              <a:t>N</a:t>
            </a:r>
            <a:r>
              <a:rPr lang="en-US" dirty="0" err="1" smtClean="0">
                <a:solidFill>
                  <a:srgbClr val="FF0000"/>
                </a:solidFill>
                <a:latin typeface="Times New Roman" panose="02020603050405020304" pitchFamily="18" charset="0"/>
                <a:cs typeface="Times New Roman" panose="02020603050405020304" pitchFamily="18" charset="0"/>
              </a:rPr>
              <a:t>ative</a:t>
            </a:r>
            <a:r>
              <a:rPr lang="en-US" dirty="0" smtClean="0">
                <a:solidFill>
                  <a:srgbClr val="FF0000"/>
                </a:solidFill>
                <a:latin typeface="Times New Roman" panose="02020603050405020304" pitchFamily="18" charset="0"/>
                <a:cs typeface="Times New Roman" panose="02020603050405020304" pitchFamily="18" charset="0"/>
              </a:rPr>
              <a:t> English</a:t>
            </a:r>
            <a:r>
              <a:rPr lang="pl-PL" dirty="0" smtClean="0">
                <a:solidFill>
                  <a:srgbClr val="FF0000"/>
                </a:solidFill>
                <a:latin typeface="Times New Roman" panose="02020603050405020304" pitchFamily="18" charset="0"/>
                <a:cs typeface="Times New Roman" panose="02020603050405020304" pitchFamily="18" charset="0"/>
              </a:rPr>
              <a:t> (NE)</a:t>
            </a:r>
            <a:r>
              <a:rPr lang="en-US" dirty="0" smtClean="0">
                <a:solidFill>
                  <a:srgbClr val="FF0000"/>
                </a:solidFill>
                <a:latin typeface="Times New Roman" panose="02020603050405020304" pitchFamily="18" charset="0"/>
                <a:cs typeface="Times New Roman" panose="02020603050405020304" pitchFamily="18" charset="0"/>
              </a:rPr>
              <a:t> </a:t>
            </a:r>
            <a:endParaRPr lang="pl-PL"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NNE 87 – NE 79 per paragraph</a:t>
            </a:r>
            <a:endParaRPr lang="pl-PL"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verbosity, avoidance of phrasal verbs, more descriptive expressions</a:t>
            </a:r>
            <a:endParaRPr lang="pl-PL" dirty="0">
              <a:solidFill>
                <a:srgbClr val="FF0000"/>
              </a:solidFill>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768597398"/>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latin typeface="Times New Roman" panose="02020603050405020304" pitchFamily="18" charset="0"/>
                <a:cs typeface="Times New Roman" panose="02020603050405020304" pitchFamily="18" charset="0"/>
              </a:rPr>
              <a:t>Preliminary </a:t>
            </a:r>
            <a:r>
              <a:rPr lang="pl-PL" b="1" dirty="0" err="1" smtClean="0">
                <a:latin typeface="Times New Roman" panose="02020603050405020304" pitchFamily="18" charset="0"/>
                <a:cs typeface="Times New Roman" panose="02020603050405020304" pitchFamily="18" charset="0"/>
              </a:rPr>
              <a:t>results</a:t>
            </a:r>
            <a:r>
              <a:rPr lang="pl-PL" b="1" dirty="0" smtClean="0">
                <a:latin typeface="Times New Roman" panose="02020603050405020304" pitchFamily="18" charset="0"/>
                <a:cs typeface="Times New Roman" panose="02020603050405020304" pitchFamily="18" charset="0"/>
              </a:rPr>
              <a:t>:</a:t>
            </a:r>
            <a:br>
              <a:rPr lang="pl-PL" b="1" dirty="0" smtClean="0">
                <a:latin typeface="Times New Roman" panose="02020603050405020304" pitchFamily="18" charset="0"/>
                <a:cs typeface="Times New Roman" panose="02020603050405020304" pitchFamily="18" charset="0"/>
              </a:rPr>
            </a:br>
            <a:r>
              <a:rPr lang="pl-PL" b="1" dirty="0" err="1" smtClean="0">
                <a:latin typeface="Times New Roman" panose="02020603050405020304" pitchFamily="18" charset="0"/>
                <a:cs typeface="Times New Roman" panose="02020603050405020304" pitchFamily="18" charset="0"/>
              </a:rPr>
              <a:t>Translation</a:t>
            </a:r>
            <a:r>
              <a:rPr lang="pl-PL" b="1" dirty="0" smtClean="0">
                <a:latin typeface="Times New Roman" panose="02020603050405020304" pitchFamily="18" charset="0"/>
                <a:cs typeface="Times New Roman" panose="02020603050405020304" pitchFamily="18" charset="0"/>
              </a:rPr>
              <a:t>/</a:t>
            </a:r>
            <a:r>
              <a:rPr lang="pl-PL" b="1" dirty="0" err="1" smtClean="0">
                <a:latin typeface="Times New Roman" panose="02020603050405020304" pitchFamily="18" charset="0"/>
                <a:cs typeface="Times New Roman" panose="02020603050405020304" pitchFamily="18" charset="0"/>
              </a:rPr>
              <a:t>Writing</a:t>
            </a:r>
            <a:r>
              <a:rPr lang="pl-PL" b="1" dirty="0" smtClean="0">
                <a:latin typeface="Times New Roman" panose="02020603050405020304" pitchFamily="18" charset="0"/>
                <a:cs typeface="Times New Roman" panose="02020603050405020304" pitchFamily="18" charset="0"/>
              </a:rPr>
              <a:t> in(to) Native </a:t>
            </a:r>
            <a:r>
              <a:rPr lang="pl-PL" b="1" dirty="0">
                <a:latin typeface="Times New Roman" panose="02020603050405020304" pitchFamily="18" charset="0"/>
                <a:cs typeface="Times New Roman" panose="02020603050405020304" pitchFamily="18" charset="0"/>
              </a:rPr>
              <a:t>L</a:t>
            </a:r>
            <a:r>
              <a:rPr lang="pl-PL" b="1" dirty="0" smtClean="0">
                <a:latin typeface="Times New Roman" panose="02020603050405020304" pitchFamily="18" charset="0"/>
                <a:cs typeface="Times New Roman" panose="02020603050405020304" pitchFamily="18" charset="0"/>
              </a:rPr>
              <a:t>anguage  </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lnSpcReduction="10000"/>
          </a:bodyPr>
          <a:lstStyle/>
          <a:p>
            <a:endParaRPr lang="pl-PL" dirty="0" smtClean="0"/>
          </a:p>
          <a:p>
            <a:r>
              <a:rPr lang="pl-PL" sz="3600" dirty="0" smtClean="0">
                <a:latin typeface="Times New Roman" panose="02020603050405020304" pitchFamily="18" charset="0"/>
                <a:cs typeface="Times New Roman" panose="02020603050405020304" pitchFamily="18" charset="0"/>
              </a:rPr>
              <a:t>T</a:t>
            </a:r>
            <a:r>
              <a:rPr lang="en-US" sz="3600" dirty="0">
                <a:latin typeface="Times New Roman" panose="02020603050405020304" pitchFamily="18" charset="0"/>
                <a:cs typeface="Times New Roman" panose="02020603050405020304" pitchFamily="18" charset="0"/>
              </a:rPr>
              <a:t>he students’ </a:t>
            </a:r>
            <a:r>
              <a:rPr lang="en-US" sz="3600" dirty="0">
                <a:solidFill>
                  <a:srgbClr val="FF0000"/>
                </a:solidFill>
                <a:latin typeface="Times New Roman" panose="02020603050405020304" pitchFamily="18" charset="0"/>
                <a:cs typeface="Times New Roman" panose="02020603050405020304" pitchFamily="18" charset="0"/>
              </a:rPr>
              <a:t>weak </a:t>
            </a:r>
            <a:r>
              <a:rPr lang="en-US" sz="3600" dirty="0" smtClean="0">
                <a:solidFill>
                  <a:srgbClr val="FF0000"/>
                </a:solidFill>
                <a:latin typeface="Times New Roman" panose="02020603050405020304" pitchFamily="18" charset="0"/>
                <a:cs typeface="Times New Roman" panose="02020603050405020304" pitchFamily="18" charset="0"/>
              </a:rPr>
              <a:t>native</a:t>
            </a:r>
            <a:r>
              <a:rPr lang="pl-PL" sz="3600" dirty="0" smtClean="0">
                <a:solidFill>
                  <a:srgbClr val="FF0000"/>
                </a:solidFill>
                <a:latin typeface="Times New Roman" panose="02020603050405020304" pitchFamily="18" charset="0"/>
                <a:cs typeface="Times New Roman" panose="02020603050405020304" pitchFamily="18" charset="0"/>
              </a:rPr>
              <a:t> </a:t>
            </a:r>
            <a:r>
              <a:rPr lang="en-US" sz="3600" dirty="0" smtClean="0">
                <a:solidFill>
                  <a:srgbClr val="FF0000"/>
                </a:solidFill>
                <a:latin typeface="Times New Roman" panose="02020603050405020304" pitchFamily="18" charset="0"/>
                <a:cs typeface="Times New Roman" panose="02020603050405020304" pitchFamily="18" charset="0"/>
              </a:rPr>
              <a:t>metalinguistic competence</a:t>
            </a:r>
            <a:r>
              <a:rPr lang="pl-PL" sz="3600" dirty="0" smtClean="0">
                <a:solidFill>
                  <a:srgbClr val="FF0000"/>
                </a:solidFill>
                <a:latin typeface="Times New Roman" panose="02020603050405020304" pitchFamily="18" charset="0"/>
                <a:cs typeface="Times New Roman" panose="02020603050405020304" pitchFamily="18" charset="0"/>
              </a:rPr>
              <a:t> – US and PL </a:t>
            </a:r>
            <a:r>
              <a:rPr lang="pl-PL" sz="3600" dirty="0" err="1" smtClean="0">
                <a:solidFill>
                  <a:srgbClr val="FF0000"/>
                </a:solidFill>
                <a:latin typeface="Times New Roman" panose="02020603050405020304" pitchFamily="18" charset="0"/>
                <a:cs typeface="Times New Roman" panose="02020603050405020304" pitchFamily="18" charset="0"/>
              </a:rPr>
              <a:t>students</a:t>
            </a:r>
            <a:endParaRPr lang="pl-PL" sz="3600" dirty="0">
              <a:solidFill>
                <a:srgbClr val="FF0000"/>
              </a:solidFill>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English </a:t>
            </a:r>
            <a:r>
              <a:rPr lang="en-US" sz="3600" dirty="0">
                <a:solidFill>
                  <a:srgbClr val="FF0000"/>
                </a:solidFill>
                <a:latin typeface="Times New Roman" panose="02020603050405020304" pitchFamily="18" charset="0"/>
                <a:cs typeface="Times New Roman" panose="02020603050405020304" pitchFamily="18" charset="0"/>
              </a:rPr>
              <a:t>language </a:t>
            </a:r>
            <a:r>
              <a:rPr lang="en-US" sz="3600" dirty="0" smtClean="0">
                <a:solidFill>
                  <a:srgbClr val="FF0000"/>
                </a:solidFill>
                <a:latin typeface="Times New Roman" panose="02020603050405020304" pitchFamily="18" charset="0"/>
                <a:cs typeface="Times New Roman" panose="02020603050405020304" pitchFamily="18" charset="0"/>
              </a:rPr>
              <a:t>interference</a:t>
            </a:r>
            <a:r>
              <a:rPr lang="pl-PL" sz="3600" dirty="0" smtClean="0">
                <a:solidFill>
                  <a:srgbClr val="FF0000"/>
                </a:solidFill>
                <a:latin typeface="Times New Roman" panose="02020603050405020304" pitchFamily="18" charset="0"/>
                <a:cs typeface="Times New Roman" panose="02020603050405020304" pitchFamily="18" charset="0"/>
              </a:rPr>
              <a:t> on the native </a:t>
            </a:r>
            <a:r>
              <a:rPr lang="pl-PL" sz="3600" dirty="0" err="1" smtClean="0">
                <a:solidFill>
                  <a:srgbClr val="FF0000"/>
                </a:solidFill>
                <a:latin typeface="Times New Roman" panose="02020603050405020304" pitchFamily="18" charset="0"/>
                <a:cs typeface="Times New Roman" panose="02020603050405020304" pitchFamily="18" charset="0"/>
              </a:rPr>
              <a:t>language</a:t>
            </a:r>
            <a:r>
              <a:rPr lang="en-US" sz="3600" dirty="0" smtClean="0">
                <a:latin typeface="Times New Roman" panose="02020603050405020304" pitchFamily="18" charset="0"/>
                <a:cs typeface="Times New Roman" panose="02020603050405020304" pitchFamily="18" charset="0"/>
              </a:rPr>
              <a:t> </a:t>
            </a:r>
            <a:r>
              <a:rPr lang="pl-PL" sz="3600" dirty="0" smtClean="0">
                <a:latin typeface="Times New Roman" panose="02020603050405020304" pitchFamily="18" charset="0"/>
                <a:cs typeface="Times New Roman" panose="02020603050405020304" pitchFamily="18" charset="0"/>
              </a:rPr>
              <a:t>(PL) </a:t>
            </a:r>
            <a:r>
              <a:rPr lang="en-US" sz="3600" dirty="0" smtClean="0">
                <a:latin typeface="Times New Roman" panose="02020603050405020304" pitchFamily="18" charset="0"/>
                <a:cs typeface="Times New Roman" panose="02020603050405020304" pitchFamily="18" charset="0"/>
              </a:rPr>
              <a:t>is </a:t>
            </a:r>
            <a:r>
              <a:rPr lang="en-US" sz="3600" dirty="0">
                <a:latin typeface="Times New Roman" panose="02020603050405020304" pitchFamily="18" charset="0"/>
                <a:cs typeface="Times New Roman" panose="02020603050405020304" pitchFamily="18" charset="0"/>
              </a:rPr>
              <a:t>particularly strong in their use of inadequate </a:t>
            </a:r>
            <a:r>
              <a:rPr lang="pl-PL" sz="3600" dirty="0" smtClean="0">
                <a:latin typeface="Times New Roman" panose="02020603050405020304" pitchFamily="18" charset="0"/>
                <a:cs typeface="Times New Roman" panose="02020603050405020304" pitchFamily="18" charset="0"/>
              </a:rPr>
              <a:t>(</a:t>
            </a:r>
            <a:r>
              <a:rPr lang="pl-PL" sz="3600" dirty="0" err="1" smtClean="0">
                <a:latin typeface="Times New Roman" panose="02020603050405020304" pitchFamily="18" charset="0"/>
                <a:cs typeface="Times New Roman" panose="02020603050405020304" pitchFamily="18" charset="0"/>
              </a:rPr>
              <a:t>clumsy</a:t>
            </a:r>
            <a:r>
              <a:rPr lang="pl-PL" sz="3600" dirty="0" smtClean="0">
                <a:latin typeface="Times New Roman" panose="02020603050405020304" pitchFamily="18" charset="0"/>
                <a:cs typeface="Times New Roman" panose="02020603050405020304" pitchFamily="18" charset="0"/>
              </a:rPr>
              <a:t>) </a:t>
            </a:r>
            <a:r>
              <a:rPr lang="pl-PL" sz="3600" dirty="0" err="1" smtClean="0">
                <a:latin typeface="Times New Roman" panose="02020603050405020304" pitchFamily="18" charset="0"/>
                <a:cs typeface="Times New Roman" panose="02020603050405020304" pitchFamily="18" charset="0"/>
              </a:rPr>
              <a:t>syntax</a:t>
            </a:r>
            <a:endParaRPr lang="pl-PL" sz="3600" dirty="0">
              <a:latin typeface="Times New Roman" panose="02020603050405020304" pitchFamily="18" charset="0"/>
              <a:cs typeface="Times New Roman" panose="02020603050405020304" pitchFamily="18" charset="0"/>
            </a:endParaRPr>
          </a:p>
          <a:p>
            <a:r>
              <a:rPr lang="pl-PL" sz="3600" dirty="0" err="1">
                <a:latin typeface="Times New Roman" panose="02020603050405020304" pitchFamily="18" charset="0"/>
                <a:cs typeface="Times New Roman" panose="02020603050405020304" pitchFamily="18" charset="0"/>
              </a:rPr>
              <a:t>Inadequate</a:t>
            </a:r>
            <a:r>
              <a:rPr lang="pl-PL" sz="3600" dirty="0">
                <a:latin typeface="Times New Roman" panose="02020603050405020304" pitchFamily="18" charset="0"/>
                <a:cs typeface="Times New Roman" panose="02020603050405020304" pitchFamily="18" charset="0"/>
              </a:rPr>
              <a:t> </a:t>
            </a:r>
            <a:r>
              <a:rPr lang="pl-PL" sz="3600" dirty="0">
                <a:solidFill>
                  <a:srgbClr val="FF0000"/>
                </a:solidFill>
                <a:latin typeface="Times New Roman" panose="02020603050405020304" pitchFamily="18" charset="0"/>
                <a:cs typeface="Times New Roman" panose="02020603050405020304" pitchFamily="18" charset="0"/>
              </a:rPr>
              <a:t>genre </a:t>
            </a:r>
            <a:r>
              <a:rPr lang="en-US" sz="3600" dirty="0">
                <a:solidFill>
                  <a:srgbClr val="FF0000"/>
                </a:solidFill>
                <a:latin typeface="Times New Roman" panose="02020603050405020304" pitchFamily="18" charset="0"/>
                <a:cs typeface="Times New Roman" panose="02020603050405020304" pitchFamily="18" charset="0"/>
              </a:rPr>
              <a:t>and </a:t>
            </a:r>
            <a:r>
              <a:rPr lang="en-US" sz="3600" dirty="0" smtClean="0">
                <a:solidFill>
                  <a:srgbClr val="FF0000"/>
                </a:solidFill>
                <a:latin typeface="Times New Roman" panose="02020603050405020304" pitchFamily="18" charset="0"/>
                <a:cs typeface="Times New Roman" panose="02020603050405020304" pitchFamily="18" charset="0"/>
              </a:rPr>
              <a:t>style</a:t>
            </a:r>
            <a:endParaRPr lang="pl-PL" sz="3600" dirty="0" smtClean="0">
              <a:solidFill>
                <a:srgbClr val="FF0000"/>
              </a:solidFill>
              <a:latin typeface="Times New Roman" panose="02020603050405020304" pitchFamily="18" charset="0"/>
              <a:cs typeface="Times New Roman" panose="02020603050405020304" pitchFamily="18" charset="0"/>
            </a:endParaRPr>
          </a:p>
          <a:p>
            <a:r>
              <a:rPr lang="pl-PL" sz="3600" dirty="0" smtClean="0">
                <a:solidFill>
                  <a:srgbClr val="0070C0"/>
                </a:solidFill>
                <a:latin typeface="Times New Roman" panose="02020603050405020304" pitchFamily="18" charset="0"/>
                <a:cs typeface="Times New Roman" panose="02020603050405020304" pitchFamily="18" charset="0"/>
              </a:rPr>
              <a:t>LSP </a:t>
            </a:r>
            <a:r>
              <a:rPr lang="pl-PL" sz="3600" dirty="0" smtClean="0">
                <a:solidFill>
                  <a:srgbClr val="0070C0"/>
                </a:solidFill>
                <a:latin typeface="Times New Roman" panose="02020603050405020304" pitchFamily="18" charset="0"/>
                <a:cs typeface="Times New Roman" panose="02020603050405020304" pitchFamily="18" charset="0"/>
              </a:rPr>
              <a:t>(</a:t>
            </a:r>
            <a:r>
              <a:rPr lang="pl-PL" sz="3600" dirty="0" err="1" smtClean="0">
                <a:solidFill>
                  <a:srgbClr val="0070C0"/>
                </a:solidFill>
                <a:latin typeface="Times New Roman" panose="02020603050405020304" pitchFamily="18" charset="0"/>
                <a:cs typeface="Times New Roman" panose="02020603050405020304" pitchFamily="18" charset="0"/>
              </a:rPr>
              <a:t>Eng</a:t>
            </a:r>
            <a:r>
              <a:rPr lang="pl-PL" sz="3600" dirty="0" smtClean="0">
                <a:solidFill>
                  <a:srgbClr val="0070C0"/>
                </a:solidFill>
                <a:latin typeface="Times New Roman" panose="02020603050405020304" pitchFamily="18" charset="0"/>
                <a:cs typeface="Times New Roman" panose="02020603050405020304" pitchFamily="18" charset="0"/>
              </a:rPr>
              <a:t> and </a:t>
            </a:r>
            <a:r>
              <a:rPr lang="pl-PL" sz="3600" dirty="0" smtClean="0">
                <a:solidFill>
                  <a:srgbClr val="0070C0"/>
                </a:solidFill>
                <a:latin typeface="Times New Roman" panose="02020603050405020304" pitchFamily="18" charset="0"/>
                <a:cs typeface="Times New Roman" panose="02020603050405020304" pitchFamily="18" charset="0"/>
              </a:rPr>
              <a:t>PL </a:t>
            </a:r>
            <a:r>
              <a:rPr lang="pl-PL" sz="3600" dirty="0" err="1" smtClean="0">
                <a:solidFill>
                  <a:srgbClr val="0070C0"/>
                </a:solidFill>
                <a:latin typeface="Times New Roman" panose="02020603050405020304" pitchFamily="18" charset="0"/>
                <a:cs typeface="Times New Roman" panose="02020603050405020304" pitchFamily="18" charset="0"/>
              </a:rPr>
              <a:t>terminology</a:t>
            </a:r>
            <a:r>
              <a:rPr lang="pl-PL" sz="3600" dirty="0" smtClean="0">
                <a:solidFill>
                  <a:srgbClr val="0070C0"/>
                </a:solidFill>
                <a:latin typeface="Times New Roman" panose="02020603050405020304" pitchFamily="18" charset="0"/>
                <a:cs typeface="Times New Roman" panose="02020603050405020304" pitchFamily="18" charset="0"/>
              </a:rPr>
              <a:t>) </a:t>
            </a:r>
            <a:r>
              <a:rPr lang="pl-PL" sz="3600" dirty="0" smtClean="0">
                <a:solidFill>
                  <a:srgbClr val="0070C0"/>
                </a:solidFill>
                <a:latin typeface="Times New Roman" panose="02020603050405020304" pitchFamily="18" charset="0"/>
                <a:cs typeface="Times New Roman" panose="02020603050405020304" pitchFamily="18" charset="0"/>
              </a:rPr>
              <a:t>– </a:t>
            </a:r>
            <a:r>
              <a:rPr lang="pl-PL" sz="3600" dirty="0" err="1" smtClean="0">
                <a:solidFill>
                  <a:srgbClr val="0070C0"/>
                </a:solidFill>
                <a:latin typeface="Times New Roman" panose="02020603050405020304" pitchFamily="18" charset="0"/>
                <a:cs typeface="Times New Roman" panose="02020603050405020304" pitchFamily="18" charset="0"/>
              </a:rPr>
              <a:t>inadequate</a:t>
            </a:r>
            <a:r>
              <a:rPr lang="pl-PL" sz="3600" dirty="0" smtClean="0">
                <a:solidFill>
                  <a:srgbClr val="0070C0"/>
                </a:solidFill>
                <a:latin typeface="Times New Roman" panose="02020603050405020304" pitchFamily="18" charset="0"/>
                <a:cs typeface="Times New Roman" panose="02020603050405020304" pitchFamily="18" charset="0"/>
              </a:rPr>
              <a:t>; </a:t>
            </a:r>
            <a:r>
              <a:rPr lang="pl-PL" sz="3600" dirty="0" err="1" smtClean="0">
                <a:solidFill>
                  <a:srgbClr val="0070C0"/>
                </a:solidFill>
                <a:latin typeface="Times New Roman" panose="02020603050405020304" pitchFamily="18" charset="0"/>
                <a:cs typeface="Times New Roman" panose="02020603050405020304" pitchFamily="18" charset="0"/>
              </a:rPr>
              <a:t>errors</a:t>
            </a:r>
            <a:r>
              <a:rPr lang="pl-PL" sz="3600" dirty="0" smtClean="0">
                <a:solidFill>
                  <a:srgbClr val="0070C0"/>
                </a:solidFill>
                <a:latin typeface="Times New Roman" panose="02020603050405020304" pitchFamily="18" charset="0"/>
                <a:cs typeface="Times New Roman" panose="02020603050405020304" pitchFamily="18" charset="0"/>
              </a:rPr>
              <a:t> of </a:t>
            </a:r>
            <a:r>
              <a:rPr lang="pl-PL" sz="3600" dirty="0" err="1" smtClean="0">
                <a:solidFill>
                  <a:srgbClr val="0070C0"/>
                </a:solidFill>
                <a:latin typeface="Times New Roman" panose="02020603050405020304" pitchFamily="18" charset="0"/>
                <a:cs typeface="Times New Roman" panose="02020603050405020304" pitchFamily="18" charset="0"/>
              </a:rPr>
              <a:t>avoidance</a:t>
            </a:r>
            <a:endParaRPr lang="pl-PL" sz="3600" dirty="0" smtClean="0">
              <a:solidFill>
                <a:srgbClr val="0070C0"/>
              </a:solidFill>
              <a:latin typeface="Times New Roman" panose="02020603050405020304" pitchFamily="18" charset="0"/>
              <a:cs typeface="Times New Roman" panose="02020603050405020304" pitchFamily="18" charset="0"/>
            </a:endParaRPr>
          </a:p>
          <a:p>
            <a:pPr marL="0" indent="0">
              <a:buNone/>
            </a:pPr>
            <a:endParaRPr lang="pl-PL" sz="3600" dirty="0">
              <a:solidFill>
                <a:srgbClr val="FF0000"/>
              </a:solidFill>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282163837"/>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Preliminary </a:t>
            </a:r>
            <a:r>
              <a:rPr lang="pl-PL" b="1" dirty="0" err="1" smtClean="0">
                <a:latin typeface="Times New Roman" panose="02020603050405020304" pitchFamily="18" charset="0"/>
                <a:cs typeface="Times New Roman" panose="02020603050405020304" pitchFamily="18" charset="0"/>
              </a:rPr>
              <a:t>results</a:t>
            </a:r>
            <a:r>
              <a:rPr lang="pl-PL" b="1" dirty="0" smtClean="0">
                <a:latin typeface="Times New Roman" panose="02020603050405020304" pitchFamily="18" charset="0"/>
                <a:cs typeface="Times New Roman" panose="02020603050405020304" pitchFamily="18" charset="0"/>
              </a:rPr>
              <a:t>: </a:t>
            </a:r>
            <a:br>
              <a:rPr lang="pl-PL" b="1" dirty="0" smtClean="0">
                <a:latin typeface="Times New Roman" panose="02020603050405020304" pitchFamily="18" charset="0"/>
                <a:cs typeface="Times New Roman" panose="02020603050405020304" pitchFamily="18" charset="0"/>
              </a:rPr>
            </a:br>
            <a:r>
              <a:rPr lang="pl-PL" b="1" dirty="0" smtClean="0">
                <a:latin typeface="Times New Roman" panose="02020603050405020304" pitchFamily="18" charset="0"/>
                <a:cs typeface="Times New Roman" panose="02020603050405020304" pitchFamily="18" charset="0"/>
              </a:rPr>
              <a:t>Problem </a:t>
            </a:r>
            <a:r>
              <a:rPr lang="pl-PL" b="1" dirty="0" err="1" smtClean="0">
                <a:latin typeface="Times New Roman" panose="02020603050405020304" pitchFamily="18" charset="0"/>
                <a:cs typeface="Times New Roman" panose="02020603050405020304" pitchFamily="18" charset="0"/>
              </a:rPr>
              <a:t>areas</a:t>
            </a:r>
            <a:r>
              <a:rPr lang="pl-PL" b="1" dirty="0" smtClean="0">
                <a:latin typeface="Times New Roman" panose="02020603050405020304" pitchFamily="18" charset="0"/>
                <a:cs typeface="Times New Roman" panose="02020603050405020304" pitchFamily="18" charset="0"/>
              </a:rPr>
              <a:t> in </a:t>
            </a:r>
            <a:r>
              <a:rPr lang="pl-PL" b="1" dirty="0" err="1" smtClean="0">
                <a:latin typeface="Times New Roman" panose="02020603050405020304" pitchFamily="18" charset="0"/>
                <a:cs typeface="Times New Roman" panose="02020603050405020304" pitchFamily="18" charset="0"/>
              </a:rPr>
              <a:t>Learner</a:t>
            </a:r>
            <a:r>
              <a:rPr lang="pl-PL" b="1" dirty="0" smtClean="0">
                <a:latin typeface="Times New Roman" panose="02020603050405020304" pitchFamily="18" charset="0"/>
                <a:cs typeface="Times New Roman" panose="02020603050405020304" pitchFamily="18" charset="0"/>
              </a:rPr>
              <a:t> English</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fontScale="77500" lnSpcReduction="20000"/>
          </a:bodyPr>
          <a:lstStyle/>
          <a:p>
            <a:pPr marL="0" indent="0">
              <a:buNone/>
            </a:pPr>
            <a:r>
              <a:rPr lang="pl-PL" dirty="0" smtClean="0">
                <a:latin typeface="Times New Roman" panose="02020603050405020304" pitchFamily="18" charset="0"/>
                <a:cs typeface="Times New Roman" panose="02020603050405020304" pitchFamily="18" charset="0"/>
              </a:rPr>
              <a:t> </a:t>
            </a:r>
          </a:p>
          <a:p>
            <a:pPr marL="0" indent="0">
              <a:buNone/>
            </a:pPr>
            <a:r>
              <a:rPr lang="pl-PL" dirty="0" err="1">
                <a:solidFill>
                  <a:srgbClr val="FF0000"/>
                </a:solidFill>
                <a:latin typeface="Times New Roman" panose="02020603050405020304" pitchFamily="18" charset="0"/>
                <a:cs typeface="Times New Roman" panose="02020603050405020304" pitchFamily="18" charset="0"/>
              </a:rPr>
              <a:t>C</a:t>
            </a:r>
            <a:r>
              <a:rPr lang="pl-PL" b="1" dirty="0" err="1" smtClean="0">
                <a:solidFill>
                  <a:srgbClr val="FF0000"/>
                </a:solidFill>
                <a:latin typeface="Times New Roman" panose="02020603050405020304" pitchFamily="18" charset="0"/>
                <a:cs typeface="Times New Roman" panose="02020603050405020304" pitchFamily="18" charset="0"/>
              </a:rPr>
              <a:t>omprehension</a:t>
            </a:r>
            <a:r>
              <a:rPr lang="pl-PL" dirty="0" smtClean="0">
                <a:solidFill>
                  <a:schemeClr val="tx1"/>
                </a:solidFill>
                <a:latin typeface="Times New Roman" panose="02020603050405020304" pitchFamily="18" charset="0"/>
                <a:cs typeface="Times New Roman" panose="02020603050405020304" pitchFamily="18" charset="0"/>
              </a:rPr>
              <a:t>: </a:t>
            </a:r>
          </a:p>
          <a:p>
            <a:pPr marL="0" indent="0">
              <a:buNone/>
            </a:pPr>
            <a:r>
              <a:rPr lang="pl-PL" dirty="0" err="1" smtClean="0">
                <a:solidFill>
                  <a:schemeClr val="tx1"/>
                </a:solidFill>
                <a:latin typeface="Times New Roman" panose="02020603050405020304" pitchFamily="18" charset="0"/>
                <a:cs typeface="Times New Roman" panose="02020603050405020304" pitchFamily="18" charset="0"/>
              </a:rPr>
              <a:t>terminology</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abbreviations</a:t>
            </a:r>
            <a:r>
              <a:rPr lang="pl-PL" dirty="0" smtClean="0">
                <a:solidFill>
                  <a:schemeClr val="tx1"/>
                </a:solidFill>
                <a:latin typeface="Times New Roman" panose="02020603050405020304" pitchFamily="18" charset="0"/>
                <a:cs typeface="Times New Roman" panose="02020603050405020304" pitchFamily="18" charset="0"/>
              </a:rPr>
              <a:t>, </a:t>
            </a:r>
          </a:p>
          <a:p>
            <a:pPr marL="0" indent="0">
              <a:buNone/>
            </a:pPr>
            <a:r>
              <a:rPr lang="pl-PL" dirty="0" err="1" smtClean="0">
                <a:solidFill>
                  <a:schemeClr val="tx1"/>
                </a:solidFill>
                <a:latin typeface="Times New Roman" panose="02020603050405020304" pitchFamily="18" charset="0"/>
                <a:cs typeface="Times New Roman" panose="02020603050405020304" pitchFamily="18" charset="0"/>
              </a:rPr>
              <a:t>idiomatic</a:t>
            </a:r>
            <a:r>
              <a:rPr lang="pl-PL" dirty="0" smtClean="0">
                <a:solidFill>
                  <a:schemeClr val="tx1"/>
                </a:solidFill>
                <a:latin typeface="Times New Roman" panose="02020603050405020304" pitchFamily="18" charset="0"/>
                <a:cs typeface="Times New Roman" panose="02020603050405020304" pitchFamily="18" charset="0"/>
              </a:rPr>
              <a:t>/</a:t>
            </a:r>
            <a:r>
              <a:rPr lang="pl-PL" dirty="0" err="1" smtClean="0">
                <a:solidFill>
                  <a:schemeClr val="tx1"/>
                </a:solidFill>
                <a:latin typeface="Times New Roman" panose="02020603050405020304" pitchFamily="18" charset="0"/>
                <a:cs typeface="Times New Roman" panose="02020603050405020304" pitchFamily="18" charset="0"/>
              </a:rPr>
              <a:t>conventional</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phraseology</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informal</a:t>
            </a:r>
            <a:r>
              <a:rPr lang="pl-PL" dirty="0" smtClean="0">
                <a:solidFill>
                  <a:schemeClr val="tx1"/>
                </a:solidFill>
                <a:latin typeface="Times New Roman" panose="02020603050405020304" pitchFamily="18" charset="0"/>
                <a:cs typeface="Times New Roman" panose="02020603050405020304" pitchFamily="18" charset="0"/>
              </a:rPr>
              <a:t>/</a:t>
            </a:r>
            <a:r>
              <a:rPr lang="pl-PL" dirty="0" err="1" smtClean="0">
                <a:solidFill>
                  <a:schemeClr val="tx1"/>
                </a:solidFill>
                <a:latin typeface="Times New Roman" panose="02020603050405020304" pitchFamily="18" charset="0"/>
                <a:cs typeface="Times New Roman" panose="02020603050405020304" pitchFamily="18" charset="0"/>
              </a:rPr>
              <a:t>colloquial</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language</a:t>
            </a:r>
            <a:endParaRPr lang="pl-PL" dirty="0">
              <a:solidFill>
                <a:schemeClr val="tx1"/>
              </a:solidFill>
              <a:latin typeface="Times New Roman" panose="02020603050405020304" pitchFamily="18" charset="0"/>
              <a:cs typeface="Times New Roman" panose="02020603050405020304" pitchFamily="18" charset="0"/>
            </a:endParaRPr>
          </a:p>
          <a:p>
            <a:endParaRPr lang="pl-PL" dirty="0" smtClean="0">
              <a:latin typeface="Times New Roman" panose="02020603050405020304" pitchFamily="18" charset="0"/>
              <a:cs typeface="Times New Roman" panose="02020603050405020304" pitchFamily="18" charset="0"/>
            </a:endParaRPr>
          </a:p>
          <a:p>
            <a:pPr marL="0" indent="0">
              <a:buNone/>
            </a:pPr>
            <a:r>
              <a:rPr lang="pl-PL" b="1" dirty="0">
                <a:solidFill>
                  <a:srgbClr val="FF0000"/>
                </a:solidFill>
                <a:latin typeface="Times New Roman" panose="02020603050405020304" pitchFamily="18" charset="0"/>
                <a:cs typeface="Times New Roman" panose="02020603050405020304" pitchFamily="18" charset="0"/>
              </a:rPr>
              <a:t>P</a:t>
            </a:r>
            <a:r>
              <a:rPr lang="en-US" b="1" dirty="0" err="1" smtClean="0">
                <a:solidFill>
                  <a:srgbClr val="FF0000"/>
                </a:solidFill>
                <a:latin typeface="Times New Roman" panose="02020603050405020304" pitchFamily="18" charset="0"/>
                <a:cs typeface="Times New Roman" panose="02020603050405020304" pitchFamily="18" charset="0"/>
              </a:rPr>
              <a:t>roduction</a:t>
            </a:r>
            <a:r>
              <a:rPr lang="pl-PL" b="1" dirty="0">
                <a:solidFill>
                  <a:srgbClr val="FF0000"/>
                </a:solidFill>
                <a:latin typeface="Times New Roman" panose="02020603050405020304" pitchFamily="18" charset="0"/>
                <a:cs typeface="Times New Roman" panose="02020603050405020304" pitchFamily="18" charset="0"/>
              </a:rPr>
              <a:t>:</a:t>
            </a:r>
            <a:endParaRPr lang="pl-PL" b="1" dirty="0" smtClean="0">
              <a:solidFill>
                <a:srgbClr val="FF0000"/>
              </a:solidFill>
              <a:latin typeface="Times New Roman" panose="02020603050405020304" pitchFamily="18" charset="0"/>
              <a:cs typeface="Times New Roman" panose="02020603050405020304" pitchFamily="18" charset="0"/>
            </a:endParaRPr>
          </a:p>
          <a:p>
            <a:r>
              <a:rPr lang="pl-PL" dirty="0" err="1" smtClean="0">
                <a:solidFill>
                  <a:schemeClr val="tx1"/>
                </a:solidFill>
                <a:latin typeface="Times New Roman" panose="02020603050405020304" pitchFamily="18" charset="0"/>
                <a:cs typeface="Times New Roman" panose="02020603050405020304" pitchFamily="18" charset="0"/>
              </a:rPr>
              <a:t>articles</a:t>
            </a:r>
            <a:endParaRPr lang="pl-PL" dirty="0">
              <a:solidFill>
                <a:schemeClr val="tx1"/>
              </a:solidFill>
              <a:latin typeface="Times New Roman" panose="02020603050405020304" pitchFamily="18" charset="0"/>
              <a:cs typeface="Times New Roman" panose="02020603050405020304" pitchFamily="18" charset="0"/>
            </a:endParaRPr>
          </a:p>
          <a:p>
            <a:r>
              <a:rPr lang="pl-PL" dirty="0" err="1">
                <a:solidFill>
                  <a:schemeClr val="tx1"/>
                </a:solidFill>
                <a:latin typeface="Times New Roman" panose="02020603050405020304" pitchFamily="18" charset="0"/>
                <a:cs typeface="Times New Roman" panose="02020603050405020304" pitchFamily="18" charset="0"/>
              </a:rPr>
              <a:t>word</a:t>
            </a:r>
            <a:r>
              <a:rPr lang="pl-PL" dirty="0">
                <a:solidFill>
                  <a:schemeClr val="tx1"/>
                </a:solidFill>
                <a:latin typeface="Times New Roman" panose="02020603050405020304" pitchFamily="18" charset="0"/>
                <a:cs typeface="Times New Roman" panose="02020603050405020304" pitchFamily="18" charset="0"/>
              </a:rPr>
              <a:t> order</a:t>
            </a:r>
          </a:p>
          <a:p>
            <a:r>
              <a:rPr lang="en-US" dirty="0">
                <a:solidFill>
                  <a:schemeClr val="tx1"/>
                </a:solidFill>
                <a:latin typeface="Times New Roman" panose="02020603050405020304" pitchFamily="18" charset="0"/>
                <a:cs typeface="Times New Roman" panose="02020603050405020304" pitchFamily="18" charset="0"/>
              </a:rPr>
              <a:t>incorrect term</a:t>
            </a:r>
            <a:r>
              <a:rPr lang="pl-PL" dirty="0" err="1">
                <a:solidFill>
                  <a:schemeClr val="tx1"/>
                </a:solidFill>
                <a:latin typeface="Times New Roman" panose="02020603050405020304" pitchFamily="18" charset="0"/>
                <a:cs typeface="Times New Roman" panose="02020603050405020304" pitchFamily="18" charset="0"/>
              </a:rPr>
              <a:t>inology</a:t>
            </a:r>
            <a:r>
              <a:rPr lang="en-US" dirty="0">
                <a:solidFill>
                  <a:schemeClr val="tx1"/>
                </a:solidFill>
                <a:latin typeface="Times New Roman" panose="02020603050405020304" pitchFamily="18" charset="0"/>
                <a:cs typeface="Times New Roman" panose="02020603050405020304" pitchFamily="18" charset="0"/>
              </a:rPr>
              <a:t> </a:t>
            </a:r>
            <a:endParaRPr lang="pl-PL" dirty="0" smtClean="0">
              <a:solidFill>
                <a:srgbClr val="FF0000"/>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awkward style</a:t>
            </a:r>
            <a:r>
              <a:rPr lang="pl-PL" dirty="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long</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clumsy</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sentences</a:t>
            </a:r>
            <a:r>
              <a:rPr lang="pl-PL" dirty="0" smtClean="0">
                <a:solidFill>
                  <a:schemeClr val="tx1"/>
                </a:solidFill>
                <a:latin typeface="Times New Roman" panose="02020603050405020304" pitchFamily="18" charset="0"/>
                <a:cs typeface="Times New Roman" panose="02020603050405020304" pitchFamily="18" charset="0"/>
              </a:rPr>
              <a:t>)</a:t>
            </a:r>
            <a:r>
              <a:rPr lang="en-US" dirty="0" smtClean="0">
                <a:solidFill>
                  <a:schemeClr val="tx1"/>
                </a:solidFill>
                <a:latin typeface="Times New Roman" panose="02020603050405020304" pitchFamily="18" charset="0"/>
                <a:cs typeface="Times New Roman" panose="02020603050405020304" pitchFamily="18" charset="0"/>
              </a:rPr>
              <a:t> </a:t>
            </a:r>
            <a:endParaRPr lang="pl-PL"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inappropriate collocations </a:t>
            </a:r>
            <a:endParaRPr lang="pl-PL"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inconsistent register </a:t>
            </a:r>
            <a:endParaRPr lang="pl-PL"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7809977"/>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lstStyle/>
          <a:p>
            <a:endParaRPr lang="pl-PL" dirty="0" smtClean="0"/>
          </a:p>
          <a:p>
            <a:endParaRPr lang="pl-PL" dirty="0"/>
          </a:p>
          <a:p>
            <a:pPr marL="0" indent="0" algn="ctr">
              <a:buNone/>
            </a:pPr>
            <a:r>
              <a:rPr lang="pl-PL" sz="4800" b="1" dirty="0" err="1" smtClean="0">
                <a:latin typeface="Times New Roman" panose="02020603050405020304" pitchFamily="18" charset="0"/>
                <a:cs typeface="Times New Roman" panose="02020603050405020304" pitchFamily="18" charset="0"/>
              </a:rPr>
              <a:t>Corrective</a:t>
            </a:r>
            <a:r>
              <a:rPr lang="pl-PL" sz="4800" b="1" dirty="0" smtClean="0">
                <a:latin typeface="Times New Roman" panose="02020603050405020304" pitchFamily="18" charset="0"/>
                <a:cs typeface="Times New Roman" panose="02020603050405020304" pitchFamily="18" charset="0"/>
              </a:rPr>
              <a:t> feedback</a:t>
            </a:r>
            <a:endParaRPr lang="pl-PL"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599108"/>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lstStyle/>
          <a:p>
            <a:endParaRPr lang="pl-PL"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144462"/>
            <a:ext cx="8999537" cy="671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054939"/>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latin typeface="Times New Roman" panose="02020603050405020304" pitchFamily="18" charset="0"/>
                <a:cs typeface="Times New Roman" panose="02020603050405020304" pitchFamily="18" charset="0"/>
              </a:rPr>
              <a:t>Highest</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frequencies</a:t>
            </a:r>
            <a:r>
              <a:rPr lang="pl-PL" b="1" dirty="0" smtClean="0">
                <a:latin typeface="Times New Roman" panose="02020603050405020304" pitchFamily="18" charset="0"/>
                <a:cs typeface="Times New Roman" panose="02020603050405020304" pitchFamily="18" charset="0"/>
              </a:rPr>
              <a:t> of feedback:</a:t>
            </a:r>
            <a:br>
              <a:rPr lang="pl-PL" b="1" dirty="0" smtClean="0">
                <a:latin typeface="Times New Roman" panose="02020603050405020304" pitchFamily="18" charset="0"/>
                <a:cs typeface="Times New Roman" panose="02020603050405020304" pitchFamily="18" charset="0"/>
              </a:rPr>
            </a:br>
            <a:r>
              <a:rPr lang="pl-PL" b="1" dirty="0" err="1" smtClean="0">
                <a:latin typeface="Times New Roman" panose="02020603050405020304" pitchFamily="18" charset="0"/>
                <a:cs typeface="Times New Roman" panose="02020603050405020304" pitchFamily="18" charset="0"/>
              </a:rPr>
              <a:t>Clarification</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requests</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fontScale="92500"/>
          </a:bodyPr>
          <a:lstStyle/>
          <a:p>
            <a:r>
              <a:rPr lang="pl-PL" dirty="0" err="1" smtClean="0">
                <a:latin typeface="Times New Roman" panose="02020603050405020304" pitchFamily="18" charset="0"/>
                <a:cs typeface="Times New Roman" panose="02020603050405020304" pitchFamily="18" charset="0"/>
              </a:rPr>
              <a:t>Response</a:t>
            </a:r>
            <a:r>
              <a:rPr lang="pl-PL" dirty="0" smtClean="0">
                <a:latin typeface="Times New Roman" panose="02020603050405020304" pitchFamily="18" charset="0"/>
                <a:cs typeface="Times New Roman" panose="02020603050405020304" pitchFamily="18" charset="0"/>
              </a:rPr>
              <a:t> of a </a:t>
            </a:r>
            <a:r>
              <a:rPr lang="pl-PL" dirty="0" err="1" smtClean="0">
                <a:latin typeface="Times New Roman" panose="02020603050405020304" pitchFamily="18" charset="0"/>
                <a:cs typeface="Times New Roman" panose="02020603050405020304" pitchFamily="18" charset="0"/>
              </a:rPr>
              <a:t>more</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competent</a:t>
            </a:r>
            <a:r>
              <a:rPr lang="pl-PL" dirty="0" smtClean="0">
                <a:latin typeface="Times New Roman" panose="02020603050405020304" pitchFamily="18" charset="0"/>
                <a:cs typeface="Times New Roman" panose="02020603050405020304" pitchFamily="18" charset="0"/>
              </a:rPr>
              <a:t> student (</a:t>
            </a:r>
            <a:r>
              <a:rPr lang="pl-PL" dirty="0" err="1" smtClean="0">
                <a:latin typeface="Times New Roman" panose="02020603050405020304" pitchFamily="18" charset="0"/>
                <a:cs typeface="Times New Roman" panose="02020603050405020304" pitchFamily="18" charset="0"/>
              </a:rPr>
              <a:t>typically</a:t>
            </a:r>
            <a:r>
              <a:rPr lang="pl-PL" dirty="0" smtClean="0">
                <a:latin typeface="Times New Roman" panose="02020603050405020304" pitchFamily="18" charset="0"/>
                <a:cs typeface="Times New Roman" panose="02020603050405020304" pitchFamily="18" charset="0"/>
              </a:rPr>
              <a:t> L1 but not </a:t>
            </a:r>
            <a:r>
              <a:rPr lang="pl-PL" dirty="0" err="1" smtClean="0">
                <a:latin typeface="Times New Roman" panose="02020603050405020304" pitchFamily="18" charset="0"/>
                <a:cs typeface="Times New Roman" panose="02020603050405020304" pitchFamily="18" charset="0"/>
              </a:rPr>
              <a:t>always</a:t>
            </a:r>
            <a:r>
              <a:rPr lang="pl-PL" dirty="0" smtClean="0">
                <a:latin typeface="Times New Roman" panose="02020603050405020304" pitchFamily="18" charset="0"/>
                <a:cs typeface="Times New Roman" panose="02020603050405020304" pitchFamily="18" charset="0"/>
              </a:rPr>
              <a:t>) to </a:t>
            </a:r>
            <a:r>
              <a:rPr lang="pl-PL" dirty="0" err="1" smtClean="0">
                <a:latin typeface="Times New Roman" panose="02020603050405020304" pitchFamily="18" charset="0"/>
                <a:cs typeface="Times New Roman" panose="02020603050405020304" pitchFamily="18" charset="0"/>
              </a:rPr>
              <a:t>an</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ill-formed</a:t>
            </a:r>
            <a:r>
              <a:rPr lang="pl-PL" dirty="0" smtClean="0">
                <a:latin typeface="Times New Roman" panose="02020603050405020304" pitchFamily="18" charset="0"/>
                <a:cs typeface="Times New Roman" panose="02020603050405020304" pitchFamily="18" charset="0"/>
              </a:rPr>
              <a:t>/</a:t>
            </a:r>
            <a:r>
              <a:rPr lang="pl-PL" dirty="0" err="1" smtClean="0">
                <a:latin typeface="Times New Roman" panose="02020603050405020304" pitchFamily="18" charset="0"/>
                <a:cs typeface="Times New Roman" panose="02020603050405020304" pitchFamily="18" charset="0"/>
              </a:rPr>
              <a:t>vague</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language</a:t>
            </a:r>
            <a:r>
              <a:rPr lang="pl-PL" dirty="0" smtClean="0">
                <a:latin typeface="Times New Roman" panose="02020603050405020304" pitchFamily="18" charset="0"/>
                <a:cs typeface="Times New Roman" panose="02020603050405020304" pitchFamily="18" charset="0"/>
              </a:rPr>
              <a:t> </a:t>
            </a:r>
          </a:p>
          <a:p>
            <a:r>
              <a:rPr lang="pl-PL" b="1" dirty="0" smtClean="0">
                <a:latin typeface="Times New Roman" panose="02020603050405020304" pitchFamily="18" charset="0"/>
                <a:cs typeface="Times New Roman" panose="02020603050405020304" pitchFamily="18" charset="0"/>
              </a:rPr>
              <a:t>[</a:t>
            </a:r>
            <a:r>
              <a:rPr lang="pl-PL" b="1" dirty="0" err="1" smtClean="0">
                <a:latin typeface="Times New Roman" panose="02020603050405020304" pitchFamily="18" charset="0"/>
                <a:cs typeface="Times New Roman" panose="02020603050405020304" pitchFamily="18" charset="0"/>
              </a:rPr>
              <a:t>corrective</a:t>
            </a:r>
            <a:r>
              <a:rPr lang="pl-PL" b="1" dirty="0" smtClean="0">
                <a:latin typeface="Times New Roman" panose="02020603050405020304" pitchFamily="18" charset="0"/>
                <a:cs typeface="Times New Roman" panose="02020603050405020304" pitchFamily="18" charset="0"/>
              </a:rPr>
              <a:t> feedback]</a:t>
            </a:r>
          </a:p>
          <a:p>
            <a:pPr marL="0" indent="0">
              <a:buNone/>
            </a:pPr>
            <a:endParaRPr lang="pl-PL" dirty="0" smtClean="0">
              <a:solidFill>
                <a:schemeClr val="tx1"/>
              </a:solidFill>
              <a:latin typeface="Times New Roman" panose="02020603050405020304" pitchFamily="18" charset="0"/>
              <a:cs typeface="Times New Roman" panose="02020603050405020304" pitchFamily="18" charset="0"/>
            </a:endParaRPr>
          </a:p>
          <a:p>
            <a:r>
              <a:rPr lang="pl-PL" dirty="0" err="1" smtClean="0">
                <a:solidFill>
                  <a:schemeClr val="tx1"/>
                </a:solidFill>
                <a:latin typeface="Times New Roman" panose="02020603050405020304" pitchFamily="18" charset="0"/>
                <a:cs typeface="Times New Roman" panose="02020603050405020304" pitchFamily="18" charset="0"/>
              </a:rPr>
              <a:t>Response</a:t>
            </a:r>
            <a:r>
              <a:rPr lang="pl-PL" dirty="0" smtClean="0">
                <a:solidFill>
                  <a:schemeClr val="tx1"/>
                </a:solidFill>
                <a:latin typeface="Times New Roman" panose="02020603050405020304" pitchFamily="18" charset="0"/>
                <a:cs typeface="Times New Roman" panose="02020603050405020304" pitchFamily="18" charset="0"/>
              </a:rPr>
              <a:t> of a less </a:t>
            </a:r>
            <a:r>
              <a:rPr lang="pl-PL" dirty="0" err="1" smtClean="0">
                <a:solidFill>
                  <a:schemeClr val="tx1"/>
                </a:solidFill>
                <a:latin typeface="Times New Roman" panose="02020603050405020304" pitchFamily="18" charset="0"/>
                <a:cs typeface="Times New Roman" panose="02020603050405020304" pitchFamily="18" charset="0"/>
              </a:rPr>
              <a:t>competent</a:t>
            </a:r>
            <a:r>
              <a:rPr lang="pl-PL" dirty="0" smtClean="0">
                <a:solidFill>
                  <a:schemeClr val="tx1"/>
                </a:solidFill>
                <a:latin typeface="Times New Roman" panose="02020603050405020304" pitchFamily="18" charset="0"/>
                <a:cs typeface="Times New Roman" panose="02020603050405020304" pitchFamily="18" charset="0"/>
              </a:rPr>
              <a:t> student (</a:t>
            </a:r>
            <a:r>
              <a:rPr lang="pl-PL" dirty="0" err="1" smtClean="0">
                <a:solidFill>
                  <a:schemeClr val="tx1"/>
                </a:solidFill>
                <a:latin typeface="Times New Roman" panose="02020603050405020304" pitchFamily="18" charset="0"/>
                <a:cs typeface="Times New Roman" panose="02020603050405020304" pitchFamily="18" charset="0"/>
              </a:rPr>
              <a:t>typically</a:t>
            </a:r>
            <a:r>
              <a:rPr lang="pl-PL" dirty="0" smtClean="0">
                <a:solidFill>
                  <a:schemeClr val="tx1"/>
                </a:solidFill>
                <a:latin typeface="Times New Roman" panose="02020603050405020304" pitchFamily="18" charset="0"/>
                <a:cs typeface="Times New Roman" panose="02020603050405020304" pitchFamily="18" charset="0"/>
              </a:rPr>
              <a:t> L2 but not </a:t>
            </a:r>
            <a:r>
              <a:rPr lang="pl-PL" dirty="0" err="1" smtClean="0">
                <a:solidFill>
                  <a:schemeClr val="tx1"/>
                </a:solidFill>
                <a:latin typeface="Times New Roman" panose="02020603050405020304" pitchFamily="18" charset="0"/>
                <a:cs typeface="Times New Roman" panose="02020603050405020304" pitchFamily="18" charset="0"/>
              </a:rPr>
              <a:t>always</a:t>
            </a:r>
            <a:r>
              <a:rPr lang="pl-PL" dirty="0" smtClean="0">
                <a:solidFill>
                  <a:schemeClr val="tx1"/>
                </a:solidFill>
                <a:latin typeface="Times New Roman" panose="02020603050405020304" pitchFamily="18" charset="0"/>
                <a:cs typeface="Times New Roman" panose="02020603050405020304" pitchFamily="18" charset="0"/>
              </a:rPr>
              <a:t>) to a </a:t>
            </a:r>
            <a:r>
              <a:rPr lang="pl-PL" dirty="0" err="1" smtClean="0">
                <a:solidFill>
                  <a:schemeClr val="tx1"/>
                </a:solidFill>
                <a:latin typeface="Times New Roman" panose="02020603050405020304" pitchFamily="18" charset="0"/>
                <a:cs typeface="Times New Roman" panose="02020603050405020304" pitchFamily="18" charset="0"/>
              </a:rPr>
              <a:t>vague</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concept</a:t>
            </a:r>
            <a:r>
              <a:rPr lang="pl-PL" dirty="0" smtClean="0">
                <a:solidFill>
                  <a:schemeClr val="tx1"/>
                </a:solidFill>
                <a:latin typeface="Times New Roman" panose="02020603050405020304" pitchFamily="18" charset="0"/>
                <a:cs typeface="Times New Roman" panose="02020603050405020304" pitchFamily="18" charset="0"/>
              </a:rPr>
              <a:t> / </a:t>
            </a:r>
            <a:r>
              <a:rPr lang="pl-PL" dirty="0" err="1" smtClean="0">
                <a:solidFill>
                  <a:schemeClr val="tx1"/>
                </a:solidFill>
                <a:latin typeface="Times New Roman" panose="02020603050405020304" pitchFamily="18" charset="0"/>
                <a:cs typeface="Times New Roman" panose="02020603050405020304" pitchFamily="18" charset="0"/>
              </a:rPr>
              <a:t>unfamiliar</a:t>
            </a:r>
            <a:r>
              <a:rPr lang="pl-PL" dirty="0" smtClean="0">
                <a:solidFill>
                  <a:schemeClr val="tx1"/>
                </a:solidFill>
                <a:latin typeface="Times New Roman" panose="02020603050405020304" pitchFamily="18" charset="0"/>
                <a:cs typeface="Times New Roman" panose="02020603050405020304" pitchFamily="18" charset="0"/>
              </a:rPr>
              <a:t> term / </a:t>
            </a:r>
            <a:r>
              <a:rPr lang="pl-PL" dirty="0" err="1" smtClean="0">
                <a:solidFill>
                  <a:schemeClr val="tx1"/>
                </a:solidFill>
                <a:latin typeface="Times New Roman" panose="02020603050405020304" pitchFamily="18" charset="0"/>
                <a:cs typeface="Times New Roman" panose="02020603050405020304" pitchFamily="18" charset="0"/>
              </a:rPr>
              <a:t>culture-spectific</a:t>
            </a:r>
            <a:r>
              <a:rPr lang="pl-PL" dirty="0" smtClean="0">
                <a:solidFill>
                  <a:schemeClr val="tx1"/>
                </a:solidFill>
                <a:latin typeface="Times New Roman" panose="02020603050405020304" pitchFamily="18" charset="0"/>
                <a:cs typeface="Times New Roman" panose="02020603050405020304" pitchFamily="18" charset="0"/>
              </a:rPr>
              <a:t> form/</a:t>
            </a:r>
            <a:r>
              <a:rPr lang="pl-PL" dirty="0" err="1" smtClean="0">
                <a:solidFill>
                  <a:schemeClr val="tx1"/>
                </a:solidFill>
                <a:latin typeface="Times New Roman" panose="02020603050405020304" pitchFamily="18" charset="0"/>
                <a:cs typeface="Times New Roman" panose="02020603050405020304" pitchFamily="18" charset="0"/>
              </a:rPr>
              <a:t>complex</a:t>
            </a:r>
            <a:r>
              <a:rPr lang="pl-PL" dirty="0" smtClean="0">
                <a:solidFill>
                  <a:schemeClr val="tx1"/>
                </a:solidFill>
                <a:latin typeface="Times New Roman" panose="02020603050405020304" pitchFamily="18" charset="0"/>
                <a:cs typeface="Times New Roman" panose="02020603050405020304" pitchFamily="18" charset="0"/>
              </a:rPr>
              <a:t> </a:t>
            </a:r>
            <a:r>
              <a:rPr lang="pl-PL" dirty="0" err="1" smtClean="0">
                <a:solidFill>
                  <a:schemeClr val="tx1"/>
                </a:solidFill>
                <a:latin typeface="Times New Roman" panose="02020603050405020304" pitchFamily="18" charset="0"/>
                <a:cs typeface="Times New Roman" panose="02020603050405020304" pitchFamily="18" charset="0"/>
              </a:rPr>
              <a:t>syntax</a:t>
            </a:r>
            <a:r>
              <a:rPr lang="pl-PL" dirty="0" smtClean="0">
                <a:solidFill>
                  <a:srgbClr val="FF0000"/>
                </a:solidFill>
                <a:latin typeface="Times New Roman" panose="02020603050405020304" pitchFamily="18" charset="0"/>
                <a:cs typeface="Times New Roman" panose="02020603050405020304" pitchFamily="18" charset="0"/>
              </a:rPr>
              <a:t>   </a:t>
            </a:r>
          </a:p>
          <a:p>
            <a:r>
              <a:rPr lang="pl-PL" b="1" dirty="0" smtClean="0">
                <a:solidFill>
                  <a:schemeClr val="tx1"/>
                </a:solidFill>
                <a:latin typeface="Times New Roman" panose="02020603050405020304" pitchFamily="18" charset="0"/>
                <a:cs typeface="Times New Roman" panose="02020603050405020304" pitchFamily="18" charset="0"/>
              </a:rPr>
              <a:t>[</a:t>
            </a:r>
            <a:r>
              <a:rPr lang="pl-PL" b="1" u="sng" dirty="0" err="1" smtClean="0">
                <a:solidFill>
                  <a:schemeClr val="tx1"/>
                </a:solidFill>
                <a:latin typeface="Times New Roman" panose="02020603050405020304" pitchFamily="18" charset="0"/>
                <a:cs typeface="Times New Roman" panose="02020603050405020304" pitchFamily="18" charset="0"/>
              </a:rPr>
              <a:t>interrogative</a:t>
            </a:r>
            <a:r>
              <a:rPr lang="pl-PL" b="1" u="sng" dirty="0" smtClean="0">
                <a:solidFill>
                  <a:schemeClr val="tx1"/>
                </a:solidFill>
                <a:latin typeface="Times New Roman" panose="02020603050405020304" pitchFamily="18" charset="0"/>
                <a:cs typeface="Times New Roman" panose="02020603050405020304" pitchFamily="18" charset="0"/>
              </a:rPr>
              <a:t> </a:t>
            </a:r>
            <a:r>
              <a:rPr lang="pl-PL" b="1" u="sng" dirty="0" err="1" smtClean="0">
                <a:solidFill>
                  <a:schemeClr val="tx1"/>
                </a:solidFill>
                <a:latin typeface="Times New Roman" panose="02020603050405020304" pitchFamily="18" charset="0"/>
                <a:cs typeface="Times New Roman" panose="02020603050405020304" pitchFamily="18" charset="0"/>
              </a:rPr>
              <a:t>feedback</a:t>
            </a:r>
            <a:r>
              <a:rPr lang="pl-PL" b="1" u="sng" dirty="0" smtClean="0">
                <a:solidFill>
                  <a:schemeClr val="tx1"/>
                </a:solidFill>
                <a:latin typeface="Times New Roman" panose="02020603050405020304" pitchFamily="18" charset="0"/>
                <a:cs typeface="Times New Roman" panose="02020603050405020304" pitchFamily="18" charset="0"/>
              </a:rPr>
              <a:t>] </a:t>
            </a:r>
            <a:r>
              <a:rPr lang="pl-PL" b="1" u="sng" dirty="0" err="1" smtClean="0">
                <a:solidFill>
                  <a:schemeClr val="tx1"/>
                </a:solidFill>
                <a:latin typeface="Times New Roman" panose="02020603050405020304" pitchFamily="18" charset="0"/>
                <a:cs typeface="Times New Roman" panose="02020603050405020304" pitchFamily="18" charset="0"/>
              </a:rPr>
              <a:t>can</a:t>
            </a:r>
            <a:r>
              <a:rPr lang="pl-PL" b="1" u="sng" dirty="0" smtClean="0">
                <a:solidFill>
                  <a:schemeClr val="tx1"/>
                </a:solidFill>
                <a:latin typeface="Times New Roman" panose="02020603050405020304" pitchFamily="18" charset="0"/>
                <a:cs typeface="Times New Roman" panose="02020603050405020304" pitchFamily="18" charset="0"/>
              </a:rPr>
              <a:t> </a:t>
            </a:r>
            <a:r>
              <a:rPr lang="pl-PL" b="1" u="sng" dirty="0" err="1" smtClean="0">
                <a:solidFill>
                  <a:schemeClr val="tx1"/>
                </a:solidFill>
                <a:latin typeface="Times New Roman" panose="02020603050405020304" pitchFamily="18" charset="0"/>
                <a:cs typeface="Times New Roman" panose="02020603050405020304" pitchFamily="18" charset="0"/>
              </a:rPr>
              <a:t>lead</a:t>
            </a:r>
            <a:r>
              <a:rPr lang="pl-PL" b="1" u="sng" dirty="0" smtClean="0">
                <a:solidFill>
                  <a:schemeClr val="tx1"/>
                </a:solidFill>
                <a:latin typeface="Times New Roman" panose="02020603050405020304" pitchFamily="18" charset="0"/>
                <a:cs typeface="Times New Roman" panose="02020603050405020304" pitchFamily="18" charset="0"/>
              </a:rPr>
              <a:t> to [</a:t>
            </a:r>
            <a:r>
              <a:rPr lang="pl-PL" b="1" u="sng" dirty="0" err="1" smtClean="0">
                <a:solidFill>
                  <a:schemeClr val="tx1"/>
                </a:solidFill>
                <a:latin typeface="Times New Roman" panose="02020603050405020304" pitchFamily="18" charset="0"/>
                <a:cs typeface="Times New Roman" panose="02020603050405020304" pitchFamily="18" charset="0"/>
              </a:rPr>
              <a:t>corrective</a:t>
            </a:r>
            <a:r>
              <a:rPr lang="pl-PL" b="1" u="sng" dirty="0" smtClean="0">
                <a:solidFill>
                  <a:schemeClr val="tx1"/>
                </a:solidFill>
                <a:latin typeface="Times New Roman" panose="02020603050405020304" pitchFamily="18" charset="0"/>
                <a:cs typeface="Times New Roman" panose="02020603050405020304" pitchFamily="18" charset="0"/>
              </a:rPr>
              <a:t> </a:t>
            </a:r>
            <a:r>
              <a:rPr lang="pl-PL" b="1" u="sng" dirty="0" err="1" smtClean="0">
                <a:solidFill>
                  <a:schemeClr val="tx1"/>
                </a:solidFill>
                <a:latin typeface="Times New Roman" panose="02020603050405020304" pitchFamily="18" charset="0"/>
                <a:cs typeface="Times New Roman" panose="02020603050405020304" pitchFamily="18" charset="0"/>
              </a:rPr>
              <a:t>feedback</a:t>
            </a:r>
            <a:r>
              <a:rPr lang="pl-PL" b="1" u="sng" dirty="0" smtClean="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44192807"/>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lstStyle/>
          <a:p>
            <a:endParaRPr lang="pl-PL" dirty="0" smtClean="0"/>
          </a:p>
          <a:p>
            <a:endParaRPr lang="pl-PL" dirty="0"/>
          </a:p>
          <a:p>
            <a:pPr marL="0" indent="0" algn="ctr">
              <a:buNone/>
            </a:pPr>
            <a:r>
              <a:rPr lang="pl-PL" sz="4800" b="1" dirty="0" smtClean="0">
                <a:solidFill>
                  <a:srgbClr val="0070C0"/>
                </a:solidFill>
                <a:latin typeface="Times New Roman" panose="02020603050405020304" pitchFamily="18" charset="0"/>
                <a:cs typeface="Times New Roman" panose="02020603050405020304" pitchFamily="18" charset="0"/>
              </a:rPr>
              <a:t>*</a:t>
            </a:r>
            <a:r>
              <a:rPr lang="pl-PL" sz="4800" b="1" dirty="0" smtClean="0">
                <a:latin typeface="Times New Roman" panose="02020603050405020304" pitchFamily="18" charset="0"/>
                <a:cs typeface="Times New Roman" panose="02020603050405020304" pitchFamily="18" charset="0"/>
              </a:rPr>
              <a:t>Language/</a:t>
            </a:r>
            <a:r>
              <a:rPr lang="pl-PL" sz="4800" b="1" dirty="0" err="1" smtClean="0">
                <a:latin typeface="Times New Roman" panose="02020603050405020304" pitchFamily="18" charset="0"/>
                <a:cs typeface="Times New Roman" panose="02020603050405020304" pitchFamily="18" charset="0"/>
              </a:rPr>
              <a:t>terminology</a:t>
            </a:r>
            <a:r>
              <a:rPr lang="pl-PL" sz="4800" b="1" dirty="0" smtClean="0">
                <a:latin typeface="Times New Roman" panose="02020603050405020304" pitchFamily="18" charset="0"/>
                <a:cs typeface="Times New Roman" panose="02020603050405020304" pitchFamily="18" charset="0"/>
              </a:rPr>
              <a:t> </a:t>
            </a:r>
            <a:r>
              <a:rPr lang="pl-PL" sz="4800" b="1" dirty="0" err="1" smtClean="0">
                <a:latin typeface="Times New Roman" panose="02020603050405020304" pitchFamily="18" charset="0"/>
                <a:cs typeface="Times New Roman" panose="02020603050405020304" pitchFamily="18" charset="0"/>
              </a:rPr>
              <a:t>corrective</a:t>
            </a:r>
            <a:r>
              <a:rPr lang="pl-PL" sz="4800" b="1" dirty="0" smtClean="0">
                <a:latin typeface="Times New Roman" panose="02020603050405020304" pitchFamily="18" charset="0"/>
                <a:cs typeface="Times New Roman" panose="02020603050405020304" pitchFamily="18" charset="0"/>
              </a:rPr>
              <a:t> feedback</a:t>
            </a:r>
            <a:endParaRPr lang="pl-PL"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8522308"/>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Law-</a:t>
            </a:r>
            <a:r>
              <a:rPr lang="pl-PL" dirty="0" err="1" smtClean="0"/>
              <a:t>related</a:t>
            </a:r>
            <a:r>
              <a:rPr lang="pl-PL" dirty="0" smtClean="0"/>
              <a:t> </a:t>
            </a:r>
            <a:r>
              <a:rPr lang="pl-PL" dirty="0" err="1" smtClean="0"/>
              <a:t>terms</a:t>
            </a:r>
            <a:r>
              <a:rPr lang="pl-PL" dirty="0" smtClean="0"/>
              <a:t/>
            </a:r>
            <a:br>
              <a:rPr lang="pl-PL" dirty="0" smtClean="0"/>
            </a:br>
            <a:r>
              <a:rPr lang="pl-PL" dirty="0" smtClean="0"/>
              <a:t>QUESTIONS: NNS </a:t>
            </a:r>
            <a:r>
              <a:rPr lang="pl-PL" dirty="0" smtClean="0"/>
              <a:t>&gt; NS</a:t>
            </a:r>
            <a:endParaRPr lang="pl-PL" dirty="0"/>
          </a:p>
        </p:txBody>
      </p:sp>
      <p:sp>
        <p:nvSpPr>
          <p:cNvPr id="3" name="Symbol zastępczy tekstu 2"/>
          <p:cNvSpPr>
            <a:spLocks noGrp="1"/>
          </p:cNvSpPr>
          <p:nvPr>
            <p:ph type="body" idx="1"/>
          </p:nvPr>
        </p:nvSpPr>
        <p:spPr/>
        <p:txBody>
          <a:bodyPr/>
          <a:lstStyle/>
          <a:p>
            <a:endParaRPr lang="pl-PL" dirty="0"/>
          </a:p>
          <a:p>
            <a:r>
              <a:rPr lang="en-US" dirty="0"/>
              <a:t>5) when you write "</a:t>
            </a:r>
            <a:r>
              <a:rPr lang="en-US" b="1" dirty="0">
                <a:solidFill>
                  <a:srgbClr val="0070C0"/>
                </a:solidFill>
              </a:rPr>
              <a:t>legislation</a:t>
            </a:r>
            <a:r>
              <a:rPr lang="en-US" dirty="0"/>
              <a:t> [...] need to approve the transfer" </a:t>
            </a:r>
            <a:r>
              <a:rPr lang="en-US" dirty="0">
                <a:solidFill>
                  <a:srgbClr val="FF0000"/>
                </a:solidFill>
              </a:rPr>
              <a:t>you mean that</a:t>
            </a:r>
            <a:r>
              <a:rPr lang="en-US" dirty="0"/>
              <a:t> there should be some new regulations introduced in the Dakota, Minnesota and </a:t>
            </a:r>
            <a:r>
              <a:rPr lang="en-US" dirty="0" smtClean="0"/>
              <a:t>Can</a:t>
            </a:r>
            <a:r>
              <a:rPr lang="pl-PL" dirty="0" smtClean="0"/>
              <a:t>a</a:t>
            </a:r>
            <a:r>
              <a:rPr lang="en-US" dirty="0" err="1" smtClean="0"/>
              <a:t>da's</a:t>
            </a:r>
            <a:r>
              <a:rPr lang="en-US" dirty="0" smtClean="0"/>
              <a:t> </a:t>
            </a:r>
            <a:r>
              <a:rPr lang="en-US" dirty="0"/>
              <a:t>legislation </a:t>
            </a:r>
            <a:r>
              <a:rPr lang="en-US" dirty="0">
                <a:solidFill>
                  <a:srgbClr val="FF0000"/>
                </a:solidFill>
              </a:rPr>
              <a:t>or that those</a:t>
            </a:r>
            <a:r>
              <a:rPr lang="en-US" dirty="0"/>
              <a:t> two states and Canada should sign a kind of </a:t>
            </a:r>
            <a:r>
              <a:rPr lang="en-US" dirty="0" err="1"/>
              <a:t>tripatriate</a:t>
            </a:r>
            <a:r>
              <a:rPr lang="en-US" dirty="0"/>
              <a:t> agreement or pact?</a:t>
            </a:r>
            <a:endParaRPr lang="pl-PL" dirty="0"/>
          </a:p>
          <a:p>
            <a:endParaRPr lang="pl-PL" dirty="0"/>
          </a:p>
        </p:txBody>
      </p:sp>
    </p:spTree>
    <p:extLst>
      <p:ext uri="{BB962C8B-B14F-4D97-AF65-F5344CB8AC3E}">
        <p14:creationId xmlns:p14="http://schemas.microsoft.com/office/powerpoint/2010/main" val="66743898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lstStyle/>
          <a:p>
            <a:endParaRPr lang="pl-PL" b="1" dirty="0" smtClean="0">
              <a:solidFill>
                <a:srgbClr val="6666FF"/>
              </a:solidFill>
            </a:endParaRPr>
          </a:p>
          <a:p>
            <a:r>
              <a:rPr lang="en-US" b="1" dirty="0" smtClean="0">
                <a:solidFill>
                  <a:srgbClr val="6666FF"/>
                </a:solidFill>
              </a:rPr>
              <a:t>6</a:t>
            </a:r>
            <a:r>
              <a:rPr lang="en-US" b="1" dirty="0">
                <a:solidFill>
                  <a:srgbClr val="6666FF"/>
                </a:solidFill>
              </a:rPr>
              <a:t>. By "legislature"</a:t>
            </a:r>
            <a:r>
              <a:rPr lang="en-US" dirty="0">
                <a:solidFill>
                  <a:srgbClr val="6666FF"/>
                </a:solidFill>
              </a:rPr>
              <a:t> (p. 4. l. 13) that operates on a </a:t>
            </a:r>
            <a:r>
              <a:rPr lang="en-US" dirty="0" err="1" smtClean="0">
                <a:solidFill>
                  <a:srgbClr val="6666FF"/>
                </a:solidFill>
              </a:rPr>
              <a:t>biennum</a:t>
            </a:r>
            <a:r>
              <a:rPr lang="pl-PL" dirty="0" smtClean="0">
                <a:solidFill>
                  <a:srgbClr val="6666FF"/>
                </a:solidFill>
              </a:rPr>
              <a:t> </a:t>
            </a:r>
            <a:r>
              <a:rPr lang="pl-PL" dirty="0" smtClean="0">
                <a:solidFill>
                  <a:srgbClr val="FF0000"/>
                </a:solidFill>
              </a:rPr>
              <a:t>[biennium]</a:t>
            </a:r>
            <a:r>
              <a:rPr lang="en-US" dirty="0" smtClean="0">
                <a:solidFill>
                  <a:srgbClr val="6666FF"/>
                </a:solidFill>
              </a:rPr>
              <a:t> </a:t>
            </a:r>
            <a:r>
              <a:rPr lang="en-US" dirty="0">
                <a:solidFill>
                  <a:srgbClr val="6666FF"/>
                </a:solidFill>
              </a:rPr>
              <a:t>you mean the group of people that decide about rules and regulations, am I right? That they're elected every two years</a:t>
            </a:r>
            <a:r>
              <a:rPr lang="en-US" dirty="0" smtClean="0">
                <a:solidFill>
                  <a:srgbClr val="6666FF"/>
                </a:solidFill>
              </a:rPr>
              <a:t>?</a:t>
            </a:r>
            <a:endParaRPr lang="pl-PL" dirty="0" smtClean="0">
              <a:solidFill>
                <a:srgbClr val="6666FF"/>
              </a:solidFill>
            </a:endParaRPr>
          </a:p>
          <a:p>
            <a:endParaRPr lang="pl-PL" dirty="0"/>
          </a:p>
        </p:txBody>
      </p:sp>
    </p:spTree>
    <p:extLst>
      <p:ext uri="{BB962C8B-B14F-4D97-AF65-F5344CB8AC3E}">
        <p14:creationId xmlns:p14="http://schemas.microsoft.com/office/powerpoint/2010/main" val="116261985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QUESTIONS</a:t>
            </a:r>
            <a:endParaRPr lang="pl-PL" dirty="0"/>
          </a:p>
        </p:txBody>
      </p:sp>
      <p:sp>
        <p:nvSpPr>
          <p:cNvPr id="3" name="Prostokąt 2"/>
          <p:cNvSpPr/>
          <p:nvPr/>
        </p:nvSpPr>
        <p:spPr>
          <a:xfrm>
            <a:off x="1126116" y="1890116"/>
            <a:ext cx="7910380" cy="4401205"/>
          </a:xfrm>
          <a:prstGeom prst="rect">
            <a:avLst/>
          </a:prstGeom>
        </p:spPr>
        <p:txBody>
          <a:bodyPr wrap="square">
            <a:spAutoFit/>
          </a:bodyPr>
          <a:lstStyle/>
          <a:p>
            <a:r>
              <a:rPr lang="en-US" sz="2800" dirty="0"/>
              <a:t>Just a few questions more:</a:t>
            </a:r>
            <a:endParaRPr lang="pl-PL" sz="2800" dirty="0"/>
          </a:p>
          <a:p>
            <a:r>
              <a:rPr lang="en-US" sz="2800" dirty="0"/>
              <a:t>1) sustainable source (p. 1, l. 7) - </a:t>
            </a:r>
            <a:r>
              <a:rPr lang="en-US" sz="2800" dirty="0">
                <a:solidFill>
                  <a:srgbClr val="FF0000"/>
                </a:solidFill>
              </a:rPr>
              <a:t>do you mean that this source is stable/balanced/</a:t>
            </a:r>
            <a:r>
              <a:rPr lang="en-US" sz="2800" dirty="0" err="1">
                <a:solidFill>
                  <a:srgbClr val="FF0000"/>
                </a:solidFill>
              </a:rPr>
              <a:t>rel</a:t>
            </a:r>
            <a:r>
              <a:rPr lang="pl-PL" sz="2800" dirty="0" err="1">
                <a:solidFill>
                  <a:srgbClr val="FF0000"/>
                </a:solidFill>
              </a:rPr>
              <a:t>ia</a:t>
            </a:r>
            <a:r>
              <a:rPr lang="en-US" sz="2800" dirty="0" err="1">
                <a:solidFill>
                  <a:srgbClr val="FF0000"/>
                </a:solidFill>
              </a:rPr>
              <a:t>ble</a:t>
            </a:r>
            <a:r>
              <a:rPr lang="en-US" sz="2800" dirty="0">
                <a:solidFill>
                  <a:srgbClr val="FF0000"/>
                </a:solidFill>
              </a:rPr>
              <a:t> or rather renewable?</a:t>
            </a:r>
            <a:endParaRPr lang="pl-PL" sz="2800" dirty="0">
              <a:solidFill>
                <a:srgbClr val="FF0000"/>
              </a:solidFill>
            </a:endParaRPr>
          </a:p>
          <a:p>
            <a:r>
              <a:rPr lang="pl-PL" sz="2800" dirty="0"/>
              <a:t>2</a:t>
            </a:r>
            <a:r>
              <a:rPr lang="en-US" sz="2800" dirty="0"/>
              <a:t>) About the appropriation issue - </a:t>
            </a:r>
            <a:r>
              <a:rPr lang="en-US" sz="2800" dirty="0">
                <a:solidFill>
                  <a:srgbClr val="FF0000"/>
                </a:solidFill>
              </a:rPr>
              <a:t>I understand that appropriation is giving permission to use the water, but does it involve constructing a new installation, I mean like some pipes to supply water from the main/municipal pipeline to the building/allotment?</a:t>
            </a:r>
            <a:endParaRPr lang="pl-PL" sz="2800" dirty="0">
              <a:solidFill>
                <a:srgbClr val="FF0000"/>
              </a:solidFill>
            </a:endParaRPr>
          </a:p>
          <a:p>
            <a:r>
              <a:rPr lang="en-US" sz="2800" dirty="0"/>
              <a:t>2) </a:t>
            </a:r>
            <a:r>
              <a:rPr lang="pl-PL" sz="2800" dirty="0"/>
              <a:t> </a:t>
            </a:r>
            <a:r>
              <a:rPr lang="pl-PL" sz="2800" dirty="0">
                <a:solidFill>
                  <a:srgbClr val="FF0000"/>
                </a:solidFill>
              </a:rPr>
              <a:t>senior </a:t>
            </a:r>
            <a:r>
              <a:rPr lang="pl-PL" sz="2800" dirty="0" err="1">
                <a:solidFill>
                  <a:srgbClr val="FF0000"/>
                </a:solidFill>
              </a:rPr>
              <a:t>users</a:t>
            </a:r>
            <a:r>
              <a:rPr lang="pl-PL" sz="2800" dirty="0">
                <a:solidFill>
                  <a:srgbClr val="FF0000"/>
                </a:solidFill>
              </a:rPr>
              <a:t> – </a:t>
            </a:r>
            <a:r>
              <a:rPr lang="pl-PL" sz="2800" dirty="0" err="1">
                <a:solidFill>
                  <a:srgbClr val="FF0000"/>
                </a:solidFill>
              </a:rPr>
              <a:t>are</a:t>
            </a:r>
            <a:r>
              <a:rPr lang="pl-PL" sz="2800" dirty="0">
                <a:solidFill>
                  <a:srgbClr val="FF0000"/>
                </a:solidFill>
              </a:rPr>
              <a:t> </a:t>
            </a:r>
            <a:r>
              <a:rPr lang="pl-PL" sz="2800" dirty="0" err="1">
                <a:solidFill>
                  <a:srgbClr val="FF0000"/>
                </a:solidFill>
              </a:rPr>
              <a:t>they</a:t>
            </a:r>
            <a:r>
              <a:rPr lang="pl-PL" sz="2800" dirty="0">
                <a:solidFill>
                  <a:srgbClr val="FF0000"/>
                </a:solidFill>
              </a:rPr>
              <a:t> </a:t>
            </a:r>
            <a:r>
              <a:rPr lang="pl-PL" sz="2800" dirty="0" err="1">
                <a:solidFill>
                  <a:srgbClr val="FF0000"/>
                </a:solidFill>
              </a:rPr>
              <a:t>old</a:t>
            </a:r>
            <a:r>
              <a:rPr lang="pl-PL" sz="2800" dirty="0">
                <a:solidFill>
                  <a:srgbClr val="FF0000"/>
                </a:solidFill>
              </a:rPr>
              <a:t> </a:t>
            </a:r>
            <a:r>
              <a:rPr lang="pl-PL" sz="2800" dirty="0" err="1">
                <a:solidFill>
                  <a:srgbClr val="FF0000"/>
                </a:solidFill>
              </a:rPr>
              <a:t>users</a:t>
            </a:r>
            <a:r>
              <a:rPr lang="pl-PL" sz="2800" dirty="0"/>
              <a:t>?</a:t>
            </a:r>
            <a:endParaRPr lang="pl-PL" sz="2800" dirty="0">
              <a:solidFill>
                <a:srgbClr val="FF0000"/>
              </a:solidFill>
            </a:endParaRPr>
          </a:p>
        </p:txBody>
      </p:sp>
    </p:spTree>
    <p:extLst>
      <p:ext uri="{BB962C8B-B14F-4D97-AF65-F5344CB8AC3E}">
        <p14:creationId xmlns:p14="http://schemas.microsoft.com/office/powerpoint/2010/main" val="272888337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NS ANSWERS</a:t>
            </a:r>
            <a:endParaRPr lang="pl-PL" dirty="0"/>
          </a:p>
        </p:txBody>
      </p:sp>
      <p:sp>
        <p:nvSpPr>
          <p:cNvPr id="3" name="Symbol zastępczy tekstu 2"/>
          <p:cNvSpPr>
            <a:spLocks noGrp="1"/>
          </p:cNvSpPr>
          <p:nvPr>
            <p:ph type="body" idx="1"/>
          </p:nvPr>
        </p:nvSpPr>
        <p:spPr/>
        <p:txBody>
          <a:bodyPr>
            <a:normAutofit fontScale="85000" lnSpcReduction="10000"/>
          </a:bodyPr>
          <a:lstStyle/>
          <a:p>
            <a:r>
              <a:rPr lang="en-US" dirty="0"/>
              <a:t>1) I'm </a:t>
            </a:r>
            <a:r>
              <a:rPr lang="en-US" b="1" dirty="0"/>
              <a:t>referring to </a:t>
            </a:r>
            <a:r>
              <a:rPr lang="en-US" b="1" dirty="0">
                <a:solidFill>
                  <a:srgbClr val="FF0000"/>
                </a:solidFill>
              </a:rPr>
              <a:t>the natural source</a:t>
            </a:r>
            <a:r>
              <a:rPr lang="en-US" dirty="0"/>
              <a:t> (the Red River). </a:t>
            </a:r>
            <a:r>
              <a:rPr lang="en-US" dirty="0">
                <a:solidFill>
                  <a:schemeClr val="tx1"/>
                </a:solidFill>
              </a:rPr>
              <a:t>That sentence </a:t>
            </a:r>
            <a:r>
              <a:rPr lang="pl-PL" dirty="0" err="1">
                <a:solidFill>
                  <a:schemeClr val="tx1"/>
                </a:solidFill>
              </a:rPr>
              <a:t>wasn’t</a:t>
            </a:r>
            <a:r>
              <a:rPr lang="en-US" dirty="0">
                <a:solidFill>
                  <a:schemeClr val="tx1"/>
                </a:solidFill>
              </a:rPr>
              <a:t> very clear. Sorry.</a:t>
            </a:r>
            <a:endParaRPr lang="pl-PL" dirty="0">
              <a:solidFill>
                <a:schemeClr val="tx1"/>
              </a:solidFill>
            </a:endParaRPr>
          </a:p>
          <a:p>
            <a:r>
              <a:rPr lang="en-US" dirty="0"/>
              <a:t>2) </a:t>
            </a:r>
            <a:r>
              <a:rPr lang="en-US" b="1" u="sng" dirty="0">
                <a:solidFill>
                  <a:srgbClr val="FF0000"/>
                </a:solidFill>
              </a:rPr>
              <a:t>Appropriation</a:t>
            </a:r>
            <a:r>
              <a:rPr lang="en-US" dirty="0"/>
              <a:t> </a:t>
            </a:r>
            <a:r>
              <a:rPr lang="en-US" dirty="0">
                <a:solidFill>
                  <a:schemeClr val="tx1"/>
                </a:solidFill>
              </a:rPr>
              <a:t>means the state government is granting permission to use natural resou</a:t>
            </a:r>
            <a:r>
              <a:rPr lang="en-US" dirty="0"/>
              <a:t>rces.</a:t>
            </a:r>
            <a:endParaRPr lang="pl-PL" dirty="0"/>
          </a:p>
          <a:p>
            <a:r>
              <a:rPr lang="en-US" dirty="0"/>
              <a:t>3) </a:t>
            </a:r>
            <a:r>
              <a:rPr lang="en-US" b="1" dirty="0">
                <a:solidFill>
                  <a:srgbClr val="FF0000"/>
                </a:solidFill>
              </a:rPr>
              <a:t>Senior users</a:t>
            </a:r>
            <a:r>
              <a:rPr lang="en-US" dirty="0">
                <a:solidFill>
                  <a:schemeClr val="tx1"/>
                </a:solidFill>
              </a:rPr>
              <a:t> are communities and individuals </a:t>
            </a:r>
            <a:r>
              <a:rPr lang="en-US" dirty="0">
                <a:solidFill>
                  <a:srgbClr val="FF0000"/>
                </a:solidFill>
              </a:rPr>
              <a:t>who have been taking water from a source for the longest time</a:t>
            </a:r>
            <a:r>
              <a:rPr lang="en-US" dirty="0">
                <a:solidFill>
                  <a:schemeClr val="tx1"/>
                </a:solidFill>
              </a:rPr>
              <a:t>. This is an important factor because it determines how fairly we can divide the water resources. When you can regulate how much upstream users are going to use, you know how much water is left over for communities downstream. Our system at the moment is just "first come, first serve", regardless of the impact to others.</a:t>
            </a:r>
            <a:r>
              <a:rPr lang="pl-PL" dirty="0">
                <a:solidFill>
                  <a:schemeClr val="tx1"/>
                </a:solidFill>
              </a:rPr>
              <a:t> </a:t>
            </a:r>
          </a:p>
          <a:p>
            <a:endParaRPr lang="pl-PL" dirty="0"/>
          </a:p>
        </p:txBody>
      </p:sp>
    </p:spTree>
    <p:extLst>
      <p:ext uri="{BB962C8B-B14F-4D97-AF65-F5344CB8AC3E}">
        <p14:creationId xmlns:p14="http://schemas.microsoft.com/office/powerpoint/2010/main" val="2403418847"/>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Monitor </a:t>
            </a:r>
            <a:r>
              <a:rPr lang="pl-PL" dirty="0" err="1" smtClean="0"/>
              <a:t>corpus</a:t>
            </a:r>
            <a:endParaRPr lang="pl-PL" dirty="0"/>
          </a:p>
        </p:txBody>
      </p:sp>
      <p:sp>
        <p:nvSpPr>
          <p:cNvPr id="3" name="Symbol zastępczy tekstu 2"/>
          <p:cNvSpPr>
            <a:spLocks noGrp="1"/>
          </p:cNvSpPr>
          <p:nvPr>
            <p:ph type="body" idx="1"/>
          </p:nvPr>
        </p:nvSpPr>
        <p:spPr/>
        <p:txBody>
          <a:bodyPr/>
          <a:lstStyle/>
          <a:p>
            <a:endParaRPr lang="pl-PL" dirty="0"/>
          </a:p>
        </p:txBody>
      </p:sp>
      <p:graphicFrame>
        <p:nvGraphicFramePr>
          <p:cNvPr id="8" name="Tabela 7"/>
          <p:cNvGraphicFramePr>
            <a:graphicFrameLocks noGrp="1"/>
          </p:cNvGraphicFramePr>
          <p:nvPr>
            <p:extLst>
              <p:ext uri="{D42A27DB-BD31-4B8C-83A1-F6EECF244321}">
                <p14:modId xmlns:p14="http://schemas.microsoft.com/office/powerpoint/2010/main" val="2718143684"/>
              </p:ext>
            </p:extLst>
          </p:nvPr>
        </p:nvGraphicFramePr>
        <p:xfrm>
          <a:off x="323531" y="1268760"/>
          <a:ext cx="8511973" cy="5257800"/>
        </p:xfrm>
        <a:graphic>
          <a:graphicData uri="http://schemas.openxmlformats.org/drawingml/2006/table">
            <a:tbl>
              <a:tblPr/>
              <a:tblGrid>
                <a:gridCol w="25400"/>
                <a:gridCol w="2638893"/>
                <a:gridCol w="990600"/>
                <a:gridCol w="2336800"/>
                <a:gridCol w="1656184"/>
                <a:gridCol w="864096"/>
              </a:tblGrid>
              <a:tr h="5257800">
                <a:tc>
                  <a:txBody>
                    <a:bodyPr/>
                    <a:lstStyle/>
                    <a:p>
                      <a:r>
                        <a:rPr lang="pl-PL" sz="600" dirty="0"/>
                        <a:t>5</a:t>
                      </a:r>
                    </a:p>
                  </a:txBody>
                  <a:tcPr marL="0" marR="0" marT="0" marB="0" anchor="ctr">
                    <a:lnL>
                      <a:noFill/>
                    </a:lnL>
                    <a:lnR>
                      <a:noFill/>
                    </a:lnR>
                    <a:lnT>
                      <a:noFill/>
                    </a:lnT>
                    <a:lnB>
                      <a:noFill/>
                    </a:lnB>
                  </a:tcPr>
                </a:tc>
                <a:tc>
                  <a:txBody>
                    <a:bodyPr/>
                    <a:lstStyle/>
                    <a:p>
                      <a:r>
                        <a:rPr lang="en-US" sz="1800" dirty="0"/>
                        <a:t>The House and Senate </a:t>
                      </a:r>
                      <a:r>
                        <a:rPr lang="en-US" sz="1800" dirty="0">
                          <a:solidFill>
                            <a:srgbClr val="FF0000"/>
                          </a:solidFill>
                        </a:rPr>
                        <a:t>appropriations </a:t>
                      </a:r>
                      <a:r>
                        <a:rPr lang="en-US" sz="1800" dirty="0"/>
                        <a:t>committees heard proposals Wednesday , Jan . 4 , for a new legislative forecast for the coming </a:t>
                      </a:r>
                      <a:r>
                        <a:rPr lang="en-US" sz="1800" dirty="0">
                          <a:solidFill>
                            <a:srgbClr val="FF0000"/>
                          </a:solidFill>
                        </a:rPr>
                        <a:t>two-year budget cycle</a:t>
                      </a:r>
                      <a:r>
                        <a:rPr lang="en-US" sz="1800" dirty="0"/>
                        <a:t> that includes nearly $ 1.9 billion less in general fund revenues than what 's projected for the 2015-17</a:t>
                      </a:r>
                    </a:p>
                  </a:txBody>
                  <a:tcPr marL="0" marR="0" marT="0" marB="0" anchor="ctr">
                    <a:lnL>
                      <a:noFill/>
                    </a:lnL>
                    <a:lnR>
                      <a:noFill/>
                    </a:lnR>
                    <a:lnT>
                      <a:noFill/>
                    </a:lnT>
                    <a:lnB>
                      <a:noFill/>
                    </a:lnB>
                  </a:tcPr>
                </a:tc>
                <a:tc>
                  <a:txBody>
                    <a:bodyPr/>
                    <a:lstStyle/>
                    <a:p>
                      <a:r>
                        <a:rPr lang="pl-PL" sz="1800" dirty="0">
                          <a:effectLst/>
                        </a:rPr>
                        <a:t>biennium</a:t>
                      </a:r>
                    </a:p>
                  </a:txBody>
                  <a:tcPr marL="0" marR="0" marT="0" marB="0" anchor="ctr">
                    <a:lnL>
                      <a:noFill/>
                    </a:lnL>
                    <a:lnR>
                      <a:noFill/>
                    </a:lnR>
                    <a:lnT>
                      <a:noFill/>
                    </a:lnT>
                    <a:lnB>
                      <a:noFill/>
                    </a:lnB>
                  </a:tcPr>
                </a:tc>
                <a:tc>
                  <a:txBody>
                    <a:bodyPr/>
                    <a:lstStyle/>
                    <a:p>
                      <a:r>
                        <a:rPr lang="pl-PL" sz="1800" dirty="0"/>
                        <a:t>, </a:t>
                      </a:r>
                      <a:r>
                        <a:rPr lang="pl-PL" sz="1800" dirty="0" err="1"/>
                        <a:t>which</a:t>
                      </a:r>
                      <a:r>
                        <a:rPr lang="pl-PL" sz="1800" dirty="0"/>
                        <a:t> </a:t>
                      </a:r>
                      <a:r>
                        <a:rPr lang="pl-PL" sz="1800" dirty="0" err="1"/>
                        <a:t>ends</a:t>
                      </a:r>
                      <a:r>
                        <a:rPr lang="pl-PL" sz="1800" dirty="0"/>
                        <a:t> </a:t>
                      </a:r>
                      <a:r>
                        <a:rPr lang="pl-PL" sz="1800" dirty="0" err="1"/>
                        <a:t>June</a:t>
                      </a:r>
                      <a:r>
                        <a:rPr lang="pl-PL" sz="1800" dirty="0"/>
                        <a:t> 30 .</a:t>
                      </a:r>
                    </a:p>
                  </a:txBody>
                  <a:tcPr marL="0" marR="0" marT="0" marB="0" anchor="ctr">
                    <a:lnL>
                      <a:noFill/>
                    </a:lnL>
                    <a:lnR>
                      <a:noFill/>
                    </a:lnR>
                    <a:lnT>
                      <a:noFill/>
                    </a:lnT>
                    <a:lnB>
                      <a:noFill/>
                    </a:lnB>
                  </a:tcPr>
                </a:tc>
                <a:tc>
                  <a:txBody>
                    <a:bodyPr/>
                    <a:lstStyle/>
                    <a:p>
                      <a:r>
                        <a:rPr lang="pl-PL" sz="1800" dirty="0">
                          <a:hlinkClick r:id="rId3"/>
                        </a:rPr>
                        <a:t>westfargopioneer.com</a:t>
                      </a:r>
                      <a:endParaRPr lang="pl-PL" sz="1800" dirty="0"/>
                    </a:p>
                  </a:txBody>
                  <a:tcPr marL="0" marR="0" marT="0" marB="0" anchor="ctr">
                    <a:lnL>
                      <a:noFill/>
                    </a:lnL>
                    <a:lnR>
                      <a:noFill/>
                    </a:lnR>
                    <a:lnT>
                      <a:noFill/>
                    </a:lnT>
                    <a:lnB>
                      <a:noFill/>
                    </a:lnB>
                  </a:tcPr>
                </a:tc>
                <a:tc>
                  <a:txBody>
                    <a:bodyPr/>
                    <a:lstStyle/>
                    <a:p>
                      <a:r>
                        <a:rPr lang="pl-PL" sz="1800" dirty="0"/>
                        <a:t>4/1/2017</a:t>
                      </a: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3461777710"/>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dirty="0"/>
          </a:p>
        </p:txBody>
      </p:sp>
      <p:sp>
        <p:nvSpPr>
          <p:cNvPr id="3" name="Symbol zastępczy tekstu 2"/>
          <p:cNvSpPr>
            <a:spLocks noGrp="1"/>
          </p:cNvSpPr>
          <p:nvPr>
            <p:ph type="body" idx="1"/>
          </p:nvPr>
        </p:nvSpPr>
        <p:spPr/>
        <p:txBody>
          <a:bodyPr/>
          <a:lstStyle/>
          <a:p>
            <a:endParaRPr lang="pl-PL"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144462"/>
            <a:ext cx="8946552" cy="671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690230"/>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US" b="1" i="1" dirty="0"/>
              <a:t>legislation/</a:t>
            </a:r>
            <a:r>
              <a:rPr lang="en-US" b="1" i="1" dirty="0" err="1"/>
              <a:t>prawodawstwo</a:t>
            </a:r>
            <a:r>
              <a:rPr lang="pl-PL" dirty="0"/>
              <a:t/>
            </a:r>
            <a:br>
              <a:rPr lang="pl-PL" dirty="0"/>
            </a:br>
            <a:endParaRPr lang="pl-PL" dirty="0"/>
          </a:p>
        </p:txBody>
      </p:sp>
      <p:sp>
        <p:nvSpPr>
          <p:cNvPr id="3" name="Symbol zastępczy tekstu 2"/>
          <p:cNvSpPr>
            <a:spLocks noGrp="1"/>
          </p:cNvSpPr>
          <p:nvPr>
            <p:ph type="body" idx="1"/>
          </p:nvPr>
        </p:nvSpPr>
        <p:spPr/>
        <p:txBody>
          <a:bodyPr/>
          <a:lstStyle/>
          <a:p>
            <a:pPr marL="0" indent="0">
              <a:buNone/>
            </a:pPr>
            <a:r>
              <a:rPr lang="pl-PL" dirty="0" err="1" smtClean="0"/>
              <a:t>Parallel</a:t>
            </a:r>
            <a:r>
              <a:rPr lang="pl-PL" dirty="0" smtClean="0"/>
              <a:t> </a:t>
            </a:r>
            <a:r>
              <a:rPr lang="pl-PL" dirty="0" err="1" smtClean="0"/>
              <a:t>corpora</a:t>
            </a:r>
            <a:endParaRPr lang="pl-PL" dirty="0" smtClean="0"/>
          </a:p>
          <a:p>
            <a:r>
              <a:rPr lang="en-US" dirty="0"/>
              <a:t>Sources: Acquis </a:t>
            </a:r>
            <a:r>
              <a:rPr lang="en-US" dirty="0" err="1"/>
              <a:t>communautaire</a:t>
            </a:r>
            <a:r>
              <a:rPr lang="en-US" dirty="0"/>
              <a:t>, Community Research and Development Information Service, </a:t>
            </a:r>
            <a:r>
              <a:rPr lang="en-US" dirty="0" err="1"/>
              <a:t>Cordis</a:t>
            </a:r>
            <a:r>
              <a:rPr lang="en-US" dirty="0"/>
              <a:t> Focus Newsletter, The European Union budget at a glance, </a:t>
            </a:r>
            <a:r>
              <a:rPr lang="en-US" dirty="0" err="1"/>
              <a:t>Inforegio</a:t>
            </a:r>
            <a:r>
              <a:rPr lang="en-US" dirty="0"/>
              <a:t> news</a:t>
            </a:r>
            <a:endParaRPr lang="pl-PL" dirty="0"/>
          </a:p>
          <a:p>
            <a:endParaRPr lang="pl-PL" dirty="0"/>
          </a:p>
        </p:txBody>
      </p:sp>
    </p:spTree>
    <p:extLst>
      <p:ext uri="{BB962C8B-B14F-4D97-AF65-F5344CB8AC3E}">
        <p14:creationId xmlns:p14="http://schemas.microsoft.com/office/powerpoint/2010/main" val="61485754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Eng</a:t>
            </a:r>
            <a:r>
              <a:rPr lang="pl-PL" dirty="0" smtClean="0"/>
              <a:t>&gt;Pol </a:t>
            </a:r>
            <a:r>
              <a:rPr lang="pl-PL" dirty="0" err="1" smtClean="0"/>
              <a:t>clustering</a:t>
            </a:r>
            <a:r>
              <a:rPr lang="pl-PL" dirty="0" smtClean="0"/>
              <a:t> </a:t>
            </a:r>
            <a:r>
              <a:rPr lang="pl-PL" i="1" dirty="0" err="1" smtClean="0"/>
              <a:t>legislation</a:t>
            </a:r>
            <a:endParaRPr lang="pl-PL" dirty="0"/>
          </a:p>
        </p:txBody>
      </p:sp>
      <p:sp>
        <p:nvSpPr>
          <p:cNvPr id="3" name="Symbol zastępczy tekstu 2"/>
          <p:cNvSpPr>
            <a:spLocks noGrp="1"/>
          </p:cNvSpPr>
          <p:nvPr>
            <p:ph type="body" idx="1"/>
          </p:nvPr>
        </p:nvSpPr>
        <p:spPr/>
        <p:txBody>
          <a:bodyPr/>
          <a:lstStyle/>
          <a:p>
            <a:r>
              <a:rPr lang="pl-PL" dirty="0" err="1"/>
              <a:t>Legislation</a:t>
            </a:r>
            <a:r>
              <a:rPr lang="pl-PL" dirty="0"/>
              <a:t> (1187 </a:t>
            </a:r>
            <a:r>
              <a:rPr lang="pl-PL" dirty="0" err="1"/>
              <a:t>segments</a:t>
            </a:r>
            <a:r>
              <a:rPr lang="pl-PL" dirty="0"/>
              <a:t>)</a:t>
            </a:r>
          </a:p>
          <a:p>
            <a:r>
              <a:rPr lang="pl-PL" i="1" dirty="0"/>
              <a:t>	prawodawstwo</a:t>
            </a:r>
            <a:endParaRPr lang="pl-PL" dirty="0"/>
          </a:p>
          <a:p>
            <a:r>
              <a:rPr lang="pl-PL" i="1" dirty="0"/>
              <a:t>przepisy</a:t>
            </a:r>
            <a:endParaRPr lang="pl-PL" dirty="0"/>
          </a:p>
          <a:p>
            <a:r>
              <a:rPr lang="pl-PL" i="1" dirty="0"/>
              <a:t>prawo/a</a:t>
            </a:r>
            <a:endParaRPr lang="pl-PL" dirty="0"/>
          </a:p>
          <a:p>
            <a:r>
              <a:rPr lang="pl-PL" i="1" dirty="0"/>
              <a:t>produkty (prawne) </a:t>
            </a:r>
            <a:endParaRPr lang="pl-PL" dirty="0"/>
          </a:p>
          <a:p>
            <a:r>
              <a:rPr lang="pl-PL" i="1" dirty="0"/>
              <a:t>siła wnioskodawcza</a:t>
            </a:r>
            <a:endParaRPr lang="pl-PL" dirty="0"/>
          </a:p>
          <a:p>
            <a:r>
              <a:rPr lang="pl-PL" i="1" dirty="0"/>
              <a:t>legislacja</a:t>
            </a:r>
            <a:endParaRPr lang="pl-PL" dirty="0"/>
          </a:p>
          <a:p>
            <a:r>
              <a:rPr lang="pl-PL" i="1" dirty="0" smtClean="0"/>
              <a:t>ustawodawstwo/a</a:t>
            </a:r>
            <a:r>
              <a:rPr lang="pl-PL" i="1" dirty="0"/>
              <a:t> </a:t>
            </a:r>
            <a:endParaRPr lang="pl-PL" dirty="0"/>
          </a:p>
          <a:p>
            <a:endParaRPr lang="pl-PL" dirty="0"/>
          </a:p>
        </p:txBody>
      </p:sp>
    </p:spTree>
    <p:extLst>
      <p:ext uri="{BB962C8B-B14F-4D97-AF65-F5344CB8AC3E}">
        <p14:creationId xmlns:p14="http://schemas.microsoft.com/office/powerpoint/2010/main" val="1879011049"/>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Parallel</a:t>
            </a:r>
            <a:r>
              <a:rPr lang="pl-PL" dirty="0" smtClean="0"/>
              <a:t> </a:t>
            </a:r>
            <a:r>
              <a:rPr lang="pl-PL" dirty="0" err="1" smtClean="0"/>
              <a:t>corpus</a:t>
            </a:r>
            <a:r>
              <a:rPr lang="pl-PL" dirty="0" smtClean="0"/>
              <a:t> </a:t>
            </a:r>
            <a:r>
              <a:rPr lang="pl-PL" dirty="0" err="1" smtClean="0"/>
              <a:t>concordances</a:t>
            </a:r>
            <a:endParaRPr lang="pl-PL" dirty="0"/>
          </a:p>
        </p:txBody>
      </p:sp>
      <p:sp>
        <p:nvSpPr>
          <p:cNvPr id="3" name="Symbol zastępczy tekstu 2"/>
          <p:cNvSpPr>
            <a:spLocks noGrp="1"/>
          </p:cNvSpPr>
          <p:nvPr>
            <p:ph type="body" idx="1"/>
          </p:nvPr>
        </p:nvSpPr>
        <p:spPr/>
        <p:txBody>
          <a:bodyPr>
            <a:normAutofit fontScale="85000" lnSpcReduction="20000"/>
          </a:bodyPr>
          <a:lstStyle/>
          <a:p>
            <a:r>
              <a:rPr lang="pl-PL" dirty="0" smtClean="0"/>
              <a:t>(</a:t>
            </a:r>
            <a:r>
              <a:rPr lang="pl-PL" dirty="0" err="1" smtClean="0"/>
              <a:t>Eng</a:t>
            </a:r>
            <a:r>
              <a:rPr lang="pl-PL" dirty="0" smtClean="0"/>
              <a:t>) The </a:t>
            </a:r>
            <a:r>
              <a:rPr lang="pl-PL" dirty="0" err="1"/>
              <a:t>current</a:t>
            </a:r>
            <a:r>
              <a:rPr lang="pl-PL" dirty="0"/>
              <a:t> </a:t>
            </a:r>
            <a:r>
              <a:rPr lang="pl-PL" b="1" i="1" dirty="0" err="1">
                <a:solidFill>
                  <a:srgbClr val="0070C0"/>
                </a:solidFill>
              </a:rPr>
              <a:t>legislation</a:t>
            </a:r>
            <a:r>
              <a:rPr lang="pl-PL" dirty="0"/>
              <a:t> on FP6  </a:t>
            </a:r>
          </a:p>
          <a:p>
            <a:r>
              <a:rPr lang="pl-PL" dirty="0" smtClean="0"/>
              <a:t>(Pol) </a:t>
            </a:r>
            <a:r>
              <a:rPr lang="pl-PL" dirty="0"/>
              <a:t>Obecne </a:t>
            </a:r>
            <a:r>
              <a:rPr lang="pl-PL" b="1" i="1" dirty="0">
                <a:solidFill>
                  <a:srgbClr val="0070C0"/>
                </a:solidFill>
              </a:rPr>
              <a:t>prawodawstwo</a:t>
            </a:r>
            <a:r>
              <a:rPr lang="pl-PL" dirty="0"/>
              <a:t> dotyczące 6. Programu </a:t>
            </a:r>
            <a:r>
              <a:rPr lang="pl-PL" dirty="0" smtClean="0"/>
              <a:t>Ramowego</a:t>
            </a:r>
            <a:r>
              <a:rPr lang="pl-PL" dirty="0"/>
              <a:t> </a:t>
            </a:r>
          </a:p>
          <a:p>
            <a:endParaRPr lang="pl-PL" dirty="0" smtClean="0"/>
          </a:p>
          <a:p>
            <a:r>
              <a:rPr lang="en-US" dirty="0" smtClean="0">
                <a:solidFill>
                  <a:srgbClr val="FF0000"/>
                </a:solidFill>
              </a:rPr>
              <a:t>In </a:t>
            </a:r>
            <a:r>
              <a:rPr lang="en-US" dirty="0">
                <a:solidFill>
                  <a:srgbClr val="FF0000"/>
                </a:solidFill>
              </a:rPr>
              <a:t>both languages the corresponding forms </a:t>
            </a:r>
            <a:r>
              <a:rPr lang="en-US" i="1" dirty="0">
                <a:solidFill>
                  <a:srgbClr val="FF0000"/>
                </a:solidFill>
              </a:rPr>
              <a:t>legislation/</a:t>
            </a:r>
            <a:r>
              <a:rPr lang="en-US" i="1" dirty="0" err="1">
                <a:solidFill>
                  <a:srgbClr val="FF0000"/>
                </a:solidFill>
              </a:rPr>
              <a:t>prawodawstwo</a:t>
            </a:r>
            <a:r>
              <a:rPr lang="en-US" i="1" dirty="0">
                <a:solidFill>
                  <a:srgbClr val="FF0000"/>
                </a:solidFill>
              </a:rPr>
              <a:t> </a:t>
            </a:r>
            <a:r>
              <a:rPr lang="en-US" dirty="0">
                <a:solidFill>
                  <a:srgbClr val="FF0000"/>
                </a:solidFill>
              </a:rPr>
              <a:t>can be used as plural </a:t>
            </a:r>
            <a:r>
              <a:rPr lang="en-US" dirty="0" smtClean="0">
                <a:solidFill>
                  <a:srgbClr val="FF0000"/>
                </a:solidFill>
              </a:rPr>
              <a:t>nouns, </a:t>
            </a:r>
            <a:r>
              <a:rPr lang="en-US" dirty="0">
                <a:solidFill>
                  <a:srgbClr val="FF0000"/>
                </a:solidFill>
              </a:rPr>
              <a:t>although in English the relevant term corresponds to a number of (more clearly countable) plural nouns (e.g., </a:t>
            </a:r>
            <a:r>
              <a:rPr lang="en-US" i="1" dirty="0">
                <a:solidFill>
                  <a:srgbClr val="FF0000"/>
                </a:solidFill>
              </a:rPr>
              <a:t>laws </a:t>
            </a:r>
            <a:r>
              <a:rPr lang="en-US" dirty="0" smtClean="0">
                <a:solidFill>
                  <a:srgbClr val="FF0000"/>
                </a:solidFill>
              </a:rPr>
              <a:t>in </a:t>
            </a:r>
            <a:r>
              <a:rPr lang="en-US" dirty="0">
                <a:solidFill>
                  <a:srgbClr val="FF0000"/>
                </a:solidFill>
              </a:rPr>
              <a:t>such cases:</a:t>
            </a:r>
            <a:r>
              <a:rPr lang="en-US" i="1" dirty="0">
                <a:solidFill>
                  <a:srgbClr val="FF0000"/>
                </a:solidFill>
              </a:rPr>
              <a:t> </a:t>
            </a:r>
            <a:endParaRPr lang="pl-PL" dirty="0">
              <a:solidFill>
                <a:srgbClr val="FF0000"/>
              </a:solidFill>
            </a:endParaRPr>
          </a:p>
          <a:p>
            <a:pPr marL="0" indent="0">
              <a:buNone/>
            </a:pPr>
            <a:endParaRPr lang="pl-PL" dirty="0"/>
          </a:p>
          <a:p>
            <a:r>
              <a:rPr lang="pl-PL" dirty="0"/>
              <a:t>(</a:t>
            </a:r>
            <a:r>
              <a:rPr lang="en-US" dirty="0" err="1" smtClean="0"/>
              <a:t>Eng</a:t>
            </a:r>
            <a:r>
              <a:rPr lang="pl-PL" dirty="0"/>
              <a:t>)</a:t>
            </a:r>
            <a:r>
              <a:rPr lang="en-US" dirty="0" smtClean="0"/>
              <a:t> </a:t>
            </a:r>
            <a:r>
              <a:rPr lang="en-US" dirty="0"/>
              <a:t>Approximation of the </a:t>
            </a:r>
            <a:r>
              <a:rPr lang="en-US" b="1" i="1" dirty="0">
                <a:solidFill>
                  <a:srgbClr val="0070C0"/>
                </a:solidFill>
              </a:rPr>
              <a:t>laws</a:t>
            </a:r>
            <a:r>
              <a:rPr lang="en-US" dirty="0"/>
              <a:t> of Member States  Pol. </a:t>
            </a:r>
            <a:r>
              <a:rPr lang="pl-PL" dirty="0" smtClean="0"/>
              <a:t>(Pol) </a:t>
            </a:r>
            <a:r>
              <a:rPr lang="en-US" dirty="0" err="1" smtClean="0"/>
              <a:t>Zbliżenie</a:t>
            </a:r>
            <a:r>
              <a:rPr lang="en-US" dirty="0" smtClean="0"/>
              <a:t> </a:t>
            </a:r>
            <a:r>
              <a:rPr lang="en-US" b="1" i="1" dirty="0" err="1">
                <a:solidFill>
                  <a:srgbClr val="0070C0"/>
                </a:solidFill>
              </a:rPr>
              <a:t>ustawodawstw</a:t>
            </a:r>
            <a:r>
              <a:rPr lang="en-US" b="1" dirty="0">
                <a:solidFill>
                  <a:srgbClr val="0070C0"/>
                </a:solidFill>
              </a:rPr>
              <a:t> </a:t>
            </a:r>
            <a:r>
              <a:rPr lang="en-US" dirty="0" err="1"/>
              <a:t>Państw</a:t>
            </a:r>
            <a:r>
              <a:rPr lang="en-US" dirty="0"/>
              <a:t> </a:t>
            </a:r>
            <a:r>
              <a:rPr lang="en-US" dirty="0" err="1"/>
              <a:t>Członkowskich</a:t>
            </a:r>
            <a:endParaRPr lang="pl-PL" dirty="0"/>
          </a:p>
          <a:p>
            <a:r>
              <a:rPr lang="pl-PL" dirty="0"/>
              <a:t> </a:t>
            </a:r>
          </a:p>
          <a:p>
            <a:endParaRPr lang="pl-PL" dirty="0"/>
          </a:p>
        </p:txBody>
      </p:sp>
    </p:spTree>
    <p:extLst>
      <p:ext uri="{BB962C8B-B14F-4D97-AF65-F5344CB8AC3E}">
        <p14:creationId xmlns:p14="http://schemas.microsoft.com/office/powerpoint/2010/main" val="2545540731"/>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legislation</a:t>
            </a:r>
            <a:r>
              <a:rPr lang="pl-PL" dirty="0" smtClean="0"/>
              <a:t>/przepisy </a:t>
            </a:r>
            <a:r>
              <a:rPr lang="pl-PL" dirty="0" err="1" smtClean="0"/>
              <a:t>clusters</a:t>
            </a:r>
            <a:endParaRPr lang="pl-PL" dirty="0"/>
          </a:p>
        </p:txBody>
      </p:sp>
      <p:sp>
        <p:nvSpPr>
          <p:cNvPr id="3" name="Symbol zastępczy tekstu 2"/>
          <p:cNvSpPr>
            <a:spLocks noGrp="1"/>
          </p:cNvSpPr>
          <p:nvPr>
            <p:ph type="body" idx="1"/>
          </p:nvPr>
        </p:nvSpPr>
        <p:spPr/>
        <p:txBody>
          <a:bodyPr>
            <a:normAutofit fontScale="92500" lnSpcReduction="20000"/>
          </a:bodyPr>
          <a:lstStyle/>
          <a:p>
            <a:r>
              <a:rPr lang="pl-PL" dirty="0" smtClean="0"/>
              <a:t>(</a:t>
            </a:r>
            <a:r>
              <a:rPr lang="pl-PL" dirty="0" err="1" smtClean="0"/>
              <a:t>Eng</a:t>
            </a:r>
            <a:r>
              <a:rPr lang="pl-PL" dirty="0" smtClean="0"/>
              <a:t>) </a:t>
            </a:r>
            <a:r>
              <a:rPr lang="en-US" dirty="0" smtClean="0"/>
              <a:t>Communication </a:t>
            </a:r>
            <a:r>
              <a:rPr lang="en-US" dirty="0"/>
              <a:t>from the Commission concerning the fraud-proofing of </a:t>
            </a:r>
            <a:r>
              <a:rPr lang="en-US" b="1" i="1" dirty="0">
                <a:solidFill>
                  <a:srgbClr val="0070C0"/>
                </a:solidFill>
              </a:rPr>
              <a:t>legislation</a:t>
            </a:r>
            <a:r>
              <a:rPr lang="en-US" i="1" dirty="0"/>
              <a:t> </a:t>
            </a:r>
            <a:r>
              <a:rPr lang="en-US" dirty="0"/>
              <a:t>and contract management</a:t>
            </a:r>
            <a:endParaRPr lang="pl-PL" dirty="0"/>
          </a:p>
          <a:p>
            <a:r>
              <a:rPr lang="pl-PL" dirty="0" smtClean="0"/>
              <a:t>(Pol) </a:t>
            </a:r>
            <a:r>
              <a:rPr lang="pl-PL" dirty="0"/>
              <a:t>Komunikat Komisji odnośnie odporności na oszustwa </a:t>
            </a:r>
            <a:r>
              <a:rPr lang="pl-PL" b="1" i="1" dirty="0" smtClean="0">
                <a:solidFill>
                  <a:srgbClr val="0070C0"/>
                </a:solidFill>
              </a:rPr>
              <a:t>przepisów [</a:t>
            </a:r>
            <a:r>
              <a:rPr lang="pl-PL" b="1" i="1" dirty="0" err="1" smtClean="0">
                <a:solidFill>
                  <a:srgbClr val="0070C0"/>
                </a:solidFill>
              </a:rPr>
              <a:t>regulations</a:t>
            </a:r>
            <a:r>
              <a:rPr lang="pl-PL" b="1" i="1" dirty="0" smtClean="0">
                <a:solidFill>
                  <a:srgbClr val="0070C0"/>
                </a:solidFill>
              </a:rPr>
              <a:t>]</a:t>
            </a:r>
            <a:r>
              <a:rPr lang="pl-PL" dirty="0" smtClean="0"/>
              <a:t> </a:t>
            </a:r>
            <a:r>
              <a:rPr lang="pl-PL" dirty="0"/>
              <a:t>oraz zarządzania umowami</a:t>
            </a:r>
          </a:p>
          <a:p>
            <a:pPr marL="0" indent="0">
              <a:buNone/>
            </a:pPr>
            <a:r>
              <a:rPr lang="pl-PL" dirty="0"/>
              <a:t> </a:t>
            </a:r>
          </a:p>
          <a:p>
            <a:r>
              <a:rPr lang="pl-PL" dirty="0" smtClean="0"/>
              <a:t>(</a:t>
            </a:r>
            <a:r>
              <a:rPr lang="pl-PL" dirty="0" err="1" smtClean="0"/>
              <a:t>Eng</a:t>
            </a:r>
            <a:r>
              <a:rPr lang="en-US" dirty="0" smtClean="0"/>
              <a:t>) </a:t>
            </a:r>
            <a:r>
              <a:rPr lang="en-US" dirty="0"/>
              <a:t>the decision to withdraw from the joint declaration would not affect national </a:t>
            </a:r>
            <a:r>
              <a:rPr lang="en-US" b="1" i="1" dirty="0">
                <a:solidFill>
                  <a:srgbClr val="0070C0"/>
                </a:solidFill>
              </a:rPr>
              <a:t>legislation</a:t>
            </a:r>
            <a:endParaRPr lang="pl-PL" b="1" dirty="0">
              <a:solidFill>
                <a:srgbClr val="0070C0"/>
              </a:solidFill>
            </a:endParaRPr>
          </a:p>
          <a:p>
            <a:r>
              <a:rPr lang="pl-PL" dirty="0" smtClean="0"/>
              <a:t>(Pol) </a:t>
            </a:r>
            <a:r>
              <a:rPr lang="pl-PL" dirty="0"/>
              <a:t>decyzja o wycofaniu się ze wspólnej deklaracji nie będzie miała wpływu na </a:t>
            </a:r>
            <a:r>
              <a:rPr lang="pl-PL" b="1" i="1" dirty="0">
                <a:solidFill>
                  <a:srgbClr val="0070C0"/>
                </a:solidFill>
              </a:rPr>
              <a:t>prawo</a:t>
            </a:r>
            <a:r>
              <a:rPr lang="pl-PL" b="1" dirty="0">
                <a:solidFill>
                  <a:srgbClr val="0070C0"/>
                </a:solidFill>
              </a:rPr>
              <a:t> </a:t>
            </a:r>
            <a:r>
              <a:rPr lang="pl-PL" b="1" dirty="0" smtClean="0">
                <a:solidFill>
                  <a:srgbClr val="0070C0"/>
                </a:solidFill>
              </a:rPr>
              <a:t> [law] </a:t>
            </a:r>
            <a:r>
              <a:rPr lang="pl-PL" dirty="0" smtClean="0"/>
              <a:t>krajowe</a:t>
            </a:r>
            <a:endParaRPr lang="pl-PL" dirty="0"/>
          </a:p>
          <a:p>
            <a:endParaRPr lang="pl-PL" dirty="0"/>
          </a:p>
          <a:p>
            <a:endParaRPr lang="pl-PL" dirty="0"/>
          </a:p>
        </p:txBody>
      </p:sp>
    </p:spTree>
    <p:extLst>
      <p:ext uri="{BB962C8B-B14F-4D97-AF65-F5344CB8AC3E}">
        <p14:creationId xmlns:p14="http://schemas.microsoft.com/office/powerpoint/2010/main" val="131341117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Adjectival</a:t>
            </a:r>
            <a:r>
              <a:rPr lang="pl-PL" dirty="0" smtClean="0"/>
              <a:t> </a:t>
            </a:r>
            <a:r>
              <a:rPr lang="pl-PL" dirty="0" err="1" smtClean="0"/>
              <a:t>collocates</a:t>
            </a:r>
            <a:r>
              <a:rPr lang="pl-PL" dirty="0" smtClean="0"/>
              <a:t> of </a:t>
            </a:r>
            <a:r>
              <a:rPr lang="pl-PL" dirty="0" err="1" smtClean="0"/>
              <a:t>Eng</a:t>
            </a:r>
            <a:r>
              <a:rPr lang="pl-PL" dirty="0" smtClean="0"/>
              <a:t>. </a:t>
            </a:r>
            <a:r>
              <a:rPr lang="pl-PL" i="1" dirty="0" smtClean="0"/>
              <a:t>law</a:t>
            </a:r>
            <a:endParaRPr lang="pl-PL" dirty="0"/>
          </a:p>
        </p:txBody>
      </p:sp>
      <p:sp>
        <p:nvSpPr>
          <p:cNvPr id="3" name="Symbol zastępczy tekstu 2"/>
          <p:cNvSpPr>
            <a:spLocks noGrp="1"/>
          </p:cNvSpPr>
          <p:nvPr>
            <p:ph type="body" idx="1"/>
          </p:nvPr>
        </p:nvSpPr>
        <p:spPr/>
        <p:txBody>
          <a:bodyPr/>
          <a:lstStyle/>
          <a:p>
            <a:endParaRPr lang="pl-PL" dirty="0"/>
          </a:p>
        </p:txBody>
      </p:sp>
      <p:graphicFrame>
        <p:nvGraphicFramePr>
          <p:cNvPr id="4" name="Tabela 3"/>
          <p:cNvGraphicFramePr>
            <a:graphicFrameLocks noGrp="1"/>
          </p:cNvGraphicFramePr>
          <p:nvPr>
            <p:extLst>
              <p:ext uri="{D42A27DB-BD31-4B8C-83A1-F6EECF244321}">
                <p14:modId xmlns:p14="http://schemas.microsoft.com/office/powerpoint/2010/main" val="2846534945"/>
              </p:ext>
            </p:extLst>
          </p:nvPr>
        </p:nvGraphicFramePr>
        <p:xfrm>
          <a:off x="323526" y="1268758"/>
          <a:ext cx="7390665" cy="5222244"/>
        </p:xfrm>
        <a:graphic>
          <a:graphicData uri="http://schemas.openxmlformats.org/drawingml/2006/table">
            <a:tbl>
              <a:tblPr/>
              <a:tblGrid>
                <a:gridCol w="189865"/>
                <a:gridCol w="1610337"/>
                <a:gridCol w="1269983"/>
                <a:gridCol w="1440160"/>
                <a:gridCol w="1440160"/>
                <a:gridCol w="1440160"/>
              </a:tblGrid>
              <a:tr h="243056">
                <a:tc>
                  <a:txBody>
                    <a:bodyPr/>
                    <a:lstStyle/>
                    <a:p>
                      <a:pPr algn="l" fontAlgn="b"/>
                      <a:r>
                        <a:rPr lang="pl-PL" sz="1000" b="0" i="0" u="none" strike="noStrike" dirty="0">
                          <a:effectLst/>
                          <a:latin typeface="Arial"/>
                        </a:rPr>
                        <a:t>#</a:t>
                      </a:r>
                    </a:p>
                  </a:txBody>
                  <a:tcPr marL="7620" marR="7620" marT="7620" marB="0" anchor="b">
                    <a:lnL>
                      <a:noFill/>
                    </a:lnL>
                    <a:lnR>
                      <a:noFill/>
                    </a:lnR>
                    <a:lnT>
                      <a:noFill/>
                    </a:lnT>
                    <a:lnB>
                      <a:noFill/>
                    </a:lnB>
                  </a:tcPr>
                </a:tc>
                <a:tc>
                  <a:txBody>
                    <a:bodyPr/>
                    <a:lstStyle/>
                    <a:p>
                      <a:pPr algn="l" fontAlgn="b"/>
                      <a:r>
                        <a:rPr lang="pl-PL" sz="1900" b="0" i="0" u="none" strike="noStrike" dirty="0" err="1">
                          <a:effectLst/>
                          <a:latin typeface="Arial"/>
                        </a:rPr>
                        <a:t>Collocate</a:t>
                      </a:r>
                      <a:endParaRPr lang="pl-PL" sz="19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POS</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A</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TTEST</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MI3</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1</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common</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1143.0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30.36307</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23.61193</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2</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criminal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659.0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24.58117</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23.28624</a:t>
                      </a:r>
                    </a:p>
                  </a:txBody>
                  <a:tcPr marL="7620" marR="7620" marT="7620" marB="0" anchor="b">
                    <a:lnL>
                      <a:noFill/>
                    </a:lnL>
                    <a:lnR>
                      <a:noFill/>
                    </a:lnR>
                    <a:lnT>
                      <a:noFill/>
                    </a:lnT>
                    <a:lnB>
                      <a:noFill/>
                    </a:lnB>
                  </a:tcPr>
                </a:tc>
              </a:tr>
              <a:tr h="452968">
                <a:tc>
                  <a:txBody>
                    <a:bodyPr/>
                    <a:lstStyle/>
                    <a:p>
                      <a:pPr algn="l" fontAlgn="b"/>
                      <a:r>
                        <a:rPr lang="pl-PL" sz="1000" b="0" i="0" u="none" strike="noStrike" dirty="0">
                          <a:effectLst/>
                          <a:latin typeface="Arial"/>
                        </a:rPr>
                        <a:t>3</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international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467.0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15.03855</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19.45194</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4</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english</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381.0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14.64369</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19.14856</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5</a:t>
                      </a:r>
                    </a:p>
                  </a:txBody>
                  <a:tcPr marL="7620" marR="7620" marT="7620" marB="0" anchor="b">
                    <a:lnL>
                      <a:noFill/>
                    </a:lnL>
                    <a:lnR>
                      <a:noFill/>
                    </a:lnR>
                    <a:lnT>
                      <a:noFill/>
                    </a:lnT>
                    <a:lnB>
                      <a:noFill/>
                    </a:lnB>
                  </a:tcPr>
                </a:tc>
                <a:tc>
                  <a:txBody>
                    <a:bodyPr/>
                    <a:lstStyle/>
                    <a:p>
                      <a:pPr algn="l" fontAlgn="b"/>
                      <a:r>
                        <a:rPr lang="pl-PL" sz="1900" b="0" i="0" u="none" strike="noStrike" dirty="0" err="1">
                          <a:effectLst/>
                          <a:latin typeface="Arial"/>
                        </a:rPr>
                        <a:t>poor</a:t>
                      </a:r>
                      <a:endParaRPr lang="pl-PL" sz="19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360.0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14.02053</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18.92129</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6</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martial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197.0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13.80898</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21.19636</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7</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civil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198.0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10.18147</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17.1137</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8</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electoral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119.0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9.6397</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16.89334</a:t>
                      </a:r>
                    </a:p>
                  </a:txBody>
                  <a:tcPr marL="7620" marR="7620" marT="7620" marB="0" anchor="b">
                    <a:lnL>
                      <a:noFill/>
                    </a:lnL>
                    <a:lnR>
                      <a:noFill/>
                    </a:lnR>
                    <a:lnT>
                      <a:noFill/>
                    </a:lnT>
                    <a:lnB>
                      <a:noFill/>
                    </a:lnB>
                  </a:tcPr>
                </a:tc>
              </a:tr>
              <a:tr h="243056">
                <a:tc>
                  <a:txBody>
                    <a:bodyPr/>
                    <a:lstStyle/>
                    <a:p>
                      <a:pPr algn="l" fontAlgn="b"/>
                      <a:r>
                        <a:rPr lang="pl-PL" sz="1000" b="0" i="0" u="none" strike="noStrike" dirty="0">
                          <a:effectLst/>
                          <a:latin typeface="Arial"/>
                        </a:rPr>
                        <a:t>9</a:t>
                      </a:r>
                    </a:p>
                  </a:txBody>
                  <a:tcPr marL="7620" marR="7620" marT="7620" marB="0" anchor="b">
                    <a:lnL>
                      <a:noFill/>
                    </a:lnL>
                    <a:lnR>
                      <a:noFill/>
                    </a:lnR>
                    <a:lnT>
                      <a:noFill/>
                    </a:lnT>
                    <a:lnB>
                      <a:noFill/>
                    </a:lnB>
                  </a:tcPr>
                </a:tc>
                <a:tc>
                  <a:txBody>
                    <a:bodyPr/>
                    <a:lstStyle/>
                    <a:p>
                      <a:pPr algn="l" fontAlgn="b"/>
                      <a:r>
                        <a:rPr lang="pl-PL" sz="1900" b="0" i="0" u="none" strike="noStrike" dirty="0" err="1">
                          <a:solidFill>
                            <a:srgbClr val="00B050"/>
                          </a:solidFill>
                          <a:effectLst/>
                          <a:latin typeface="Arial"/>
                        </a:rPr>
                        <a:t>bonar</a:t>
                      </a:r>
                      <a:endParaRPr lang="pl-PL" sz="1900" b="0" i="0" u="none" strike="noStrike" dirty="0">
                        <a:solidFill>
                          <a:srgbClr val="00B050"/>
                        </a:solidFill>
                        <a:effectLst/>
                        <a:latin typeface="Arial"/>
                      </a:endParaRP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86.0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9.21099</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20.06259</a:t>
                      </a:r>
                    </a:p>
                  </a:txBody>
                  <a:tcPr marL="7620" marR="7620" marT="7620" marB="0" anchor="b">
                    <a:lnL>
                      <a:noFill/>
                    </a:lnL>
                    <a:lnR>
                      <a:noFill/>
                    </a:lnR>
                    <a:lnT>
                      <a:noFill/>
                    </a:lnT>
                    <a:lnB>
                      <a:noFill/>
                    </a:lnB>
                  </a:tcPr>
                </a:tc>
              </a:tr>
              <a:tr h="452968">
                <a:tc>
                  <a:txBody>
                    <a:bodyPr/>
                    <a:lstStyle/>
                    <a:p>
                      <a:pPr algn="l" fontAlgn="b"/>
                      <a:r>
                        <a:rPr lang="pl-PL" sz="1000" b="0" i="0" u="none" strike="noStrike">
                          <a:effectLst/>
                          <a:latin typeface="Arial"/>
                        </a:rPr>
                        <a:t>10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constitutional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85.0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7.14333</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14.96952</a:t>
                      </a:r>
                    </a:p>
                  </a:txBody>
                  <a:tcPr marL="7620" marR="7620" marT="7620" marB="0" anchor="b">
                    <a:lnL>
                      <a:noFill/>
                    </a:lnL>
                    <a:lnR>
                      <a:noFill/>
                    </a:lnR>
                    <a:lnT>
                      <a:noFill/>
                    </a:lnT>
                    <a:lnB>
                      <a:noFill/>
                    </a:lnB>
                  </a:tcPr>
                </a:tc>
              </a:tr>
              <a:tr h="243056">
                <a:tc>
                  <a:txBody>
                    <a:bodyPr/>
                    <a:lstStyle/>
                    <a:p>
                      <a:pPr algn="l" fontAlgn="b"/>
                      <a:r>
                        <a:rPr lang="pl-PL" sz="1000" b="0" i="0" u="none" strike="noStrike">
                          <a:effectLst/>
                          <a:latin typeface="Arial"/>
                        </a:rPr>
                        <a:t>11</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roman</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96.0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6.94653</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14.95072</a:t>
                      </a:r>
                    </a:p>
                  </a:txBody>
                  <a:tcPr marL="7620" marR="7620" marT="7620" marB="0" anchor="b">
                    <a:lnL>
                      <a:noFill/>
                    </a:lnL>
                    <a:lnR>
                      <a:noFill/>
                    </a:lnR>
                    <a:lnT>
                      <a:noFill/>
                    </a:lnT>
                    <a:lnB>
                      <a:noFill/>
                    </a:lnB>
                  </a:tcPr>
                </a:tc>
              </a:tr>
              <a:tr h="243056">
                <a:tc>
                  <a:txBody>
                    <a:bodyPr/>
                    <a:lstStyle/>
                    <a:p>
                      <a:pPr algn="l" fontAlgn="b"/>
                      <a:r>
                        <a:rPr lang="pl-PL" sz="1000" b="0" i="0" u="none" strike="noStrike">
                          <a:effectLst/>
                          <a:latin typeface="Arial"/>
                        </a:rPr>
                        <a:t>12</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public</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296.0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6.62115</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17.11989</a:t>
                      </a:r>
                    </a:p>
                  </a:txBody>
                  <a:tcPr marL="7620" marR="7620" marT="7620" marB="0" anchor="b">
                    <a:lnL>
                      <a:noFill/>
                    </a:lnL>
                    <a:lnR>
                      <a:noFill/>
                    </a:lnR>
                    <a:lnT>
                      <a:noFill/>
                    </a:lnT>
                    <a:lnB>
                      <a:noFill/>
                    </a:lnB>
                  </a:tcPr>
                </a:tc>
              </a:tr>
              <a:tr h="452968">
                <a:tc>
                  <a:txBody>
                    <a:bodyPr/>
                    <a:lstStyle/>
                    <a:p>
                      <a:pPr algn="l" fontAlgn="b"/>
                      <a:r>
                        <a:rPr lang="pl-PL" sz="1000" b="0" i="0" u="none" strike="noStrike">
                          <a:effectLst/>
                          <a:latin typeface="Arial"/>
                        </a:rPr>
                        <a:t>13</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administrative</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83.0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6.62045</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14.62146</a:t>
                      </a:r>
                    </a:p>
                  </a:txBody>
                  <a:tcPr marL="7620" marR="7620" marT="7620" marB="0" anchor="b">
                    <a:lnL>
                      <a:noFill/>
                    </a:lnL>
                    <a:lnR>
                      <a:noFill/>
                    </a:lnR>
                    <a:lnT>
                      <a:noFill/>
                    </a:lnT>
                    <a:lnB>
                      <a:noFill/>
                    </a:lnB>
                  </a:tcPr>
                </a:tc>
              </a:tr>
              <a:tr h="243056">
                <a:tc>
                  <a:txBody>
                    <a:bodyPr/>
                    <a:lstStyle/>
                    <a:p>
                      <a:pPr algn="l" fontAlgn="b"/>
                      <a:r>
                        <a:rPr lang="pl-PL" sz="1000" b="0" i="0" u="none" strike="noStrike">
                          <a:effectLst/>
                          <a:latin typeface="Arial"/>
                        </a:rPr>
                        <a:t>14</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islamic</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54.0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6.21466</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14.20604</a:t>
                      </a:r>
                    </a:p>
                  </a:txBody>
                  <a:tcPr marL="7620" marR="7620" marT="7620" marB="0" anchor="b">
                    <a:lnL>
                      <a:noFill/>
                    </a:lnL>
                    <a:lnR>
                      <a:noFill/>
                    </a:lnR>
                    <a:lnT>
                      <a:noFill/>
                    </a:lnT>
                    <a:lnB>
                      <a:noFill/>
                    </a:lnB>
                  </a:tcPr>
                </a:tc>
              </a:tr>
              <a:tr h="243056">
                <a:tc>
                  <a:txBody>
                    <a:bodyPr/>
                    <a:lstStyle/>
                    <a:p>
                      <a:pPr algn="l" fontAlgn="b"/>
                      <a:r>
                        <a:rPr lang="pl-PL" sz="1000" b="0" i="0" u="none" strike="noStrike">
                          <a:effectLst/>
                          <a:latin typeface="Arial"/>
                        </a:rPr>
                        <a:t>15</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natural</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AJ%</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164.0</a:t>
                      </a:r>
                    </a:p>
                  </a:txBody>
                  <a:tcPr marL="7620" marR="7620" marT="7620" marB="0" anchor="b">
                    <a:lnL>
                      <a:noFill/>
                    </a:lnL>
                    <a:lnR>
                      <a:noFill/>
                    </a:lnR>
                    <a:lnT>
                      <a:noFill/>
                    </a:lnT>
                    <a:lnB>
                      <a:noFill/>
                    </a:lnB>
                  </a:tcPr>
                </a:tc>
                <a:tc>
                  <a:txBody>
                    <a:bodyPr/>
                    <a:lstStyle/>
                    <a:p>
                      <a:pPr algn="l" fontAlgn="b"/>
                      <a:r>
                        <a:rPr lang="pl-PL" sz="1900" b="0" i="0" u="none" strike="noStrike">
                          <a:effectLst/>
                          <a:latin typeface="Arial"/>
                        </a:rPr>
                        <a:t>5.76453</a:t>
                      </a:r>
                    </a:p>
                  </a:txBody>
                  <a:tcPr marL="7620" marR="7620" marT="7620" marB="0" anchor="b">
                    <a:lnL>
                      <a:noFill/>
                    </a:lnL>
                    <a:lnR>
                      <a:noFill/>
                    </a:lnR>
                    <a:lnT>
                      <a:noFill/>
                    </a:lnT>
                    <a:lnB>
                      <a:noFill/>
                    </a:lnB>
                  </a:tcPr>
                </a:tc>
                <a:tc>
                  <a:txBody>
                    <a:bodyPr/>
                    <a:lstStyle/>
                    <a:p>
                      <a:pPr algn="l" fontAlgn="b"/>
                      <a:r>
                        <a:rPr lang="pl-PL" sz="1900" b="0" i="0" u="none" strike="noStrike" dirty="0">
                          <a:effectLst/>
                          <a:latin typeface="Arial"/>
                        </a:rPr>
                        <a:t>15.57795</a:t>
                      </a:r>
                    </a:p>
                  </a:txBody>
                  <a:tcPr marL="7620" marR="7620" marT="7620" marB="0" anchor="b">
                    <a:lnL>
                      <a:noFill/>
                    </a:lnL>
                    <a:lnR>
                      <a:noFill/>
                    </a:lnR>
                    <a:lnT>
                      <a:noFill/>
                    </a:lnT>
                    <a:lnB>
                      <a:noFill/>
                    </a:lnB>
                  </a:tcPr>
                </a:tc>
              </a:tr>
            </a:tbl>
          </a:graphicData>
        </a:graphic>
      </p:graphicFrame>
    </p:spTree>
    <p:extLst>
      <p:ext uri="{BB962C8B-B14F-4D97-AF65-F5344CB8AC3E}">
        <p14:creationId xmlns:p14="http://schemas.microsoft.com/office/powerpoint/2010/main" val="4264680027"/>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Verbal</a:t>
            </a:r>
            <a:r>
              <a:rPr lang="pl-PL" dirty="0" smtClean="0"/>
              <a:t> </a:t>
            </a:r>
            <a:r>
              <a:rPr lang="pl-PL" dirty="0" err="1" smtClean="0"/>
              <a:t>collocates</a:t>
            </a:r>
            <a:r>
              <a:rPr lang="pl-PL" dirty="0" smtClean="0"/>
              <a:t> of </a:t>
            </a:r>
            <a:r>
              <a:rPr lang="pl-PL" dirty="0" err="1" smtClean="0"/>
              <a:t>Eng</a:t>
            </a:r>
            <a:r>
              <a:rPr lang="pl-PL" dirty="0" smtClean="0"/>
              <a:t>. </a:t>
            </a:r>
            <a:r>
              <a:rPr lang="pl-PL" i="1" dirty="0" smtClean="0"/>
              <a:t>law</a:t>
            </a:r>
            <a:endParaRPr lang="pl-PL" dirty="0"/>
          </a:p>
        </p:txBody>
      </p:sp>
      <p:sp>
        <p:nvSpPr>
          <p:cNvPr id="3" name="Symbol zastępczy tekstu 2"/>
          <p:cNvSpPr>
            <a:spLocks noGrp="1"/>
          </p:cNvSpPr>
          <p:nvPr>
            <p:ph type="body" idx="1"/>
          </p:nvPr>
        </p:nvSpPr>
        <p:spPr/>
        <p:txBody>
          <a:bodyPr/>
          <a:lstStyle/>
          <a:p>
            <a:endParaRPr lang="pl-PL" dirty="0"/>
          </a:p>
        </p:txBody>
      </p:sp>
      <p:graphicFrame>
        <p:nvGraphicFramePr>
          <p:cNvPr id="4" name="Tabela 3"/>
          <p:cNvGraphicFramePr>
            <a:graphicFrameLocks noGrp="1"/>
          </p:cNvGraphicFramePr>
          <p:nvPr>
            <p:extLst>
              <p:ext uri="{D42A27DB-BD31-4B8C-83A1-F6EECF244321}">
                <p14:modId xmlns:p14="http://schemas.microsoft.com/office/powerpoint/2010/main" val="964485459"/>
              </p:ext>
            </p:extLst>
          </p:nvPr>
        </p:nvGraphicFramePr>
        <p:xfrm>
          <a:off x="179514" y="1124754"/>
          <a:ext cx="7510675" cy="5616618"/>
        </p:xfrm>
        <a:graphic>
          <a:graphicData uri="http://schemas.openxmlformats.org/drawingml/2006/table">
            <a:tbl>
              <a:tblPr/>
              <a:tblGrid>
                <a:gridCol w="189865"/>
                <a:gridCol w="1464162"/>
                <a:gridCol w="1464162"/>
                <a:gridCol w="1464162"/>
                <a:gridCol w="1464162"/>
                <a:gridCol w="1464162"/>
              </a:tblGrid>
              <a:tr h="267458">
                <a:tc>
                  <a:txBody>
                    <a:bodyPr/>
                    <a:lstStyle/>
                    <a:p>
                      <a:pPr algn="l" fontAlgn="b"/>
                      <a:r>
                        <a:rPr lang="pl-PL" sz="1000" b="0" i="0" u="none" strike="noStrike">
                          <a:effectLst/>
                          <a:latin typeface="Arial"/>
                        </a:rPr>
                        <a:t>#</a:t>
                      </a:r>
                    </a:p>
                  </a:txBody>
                  <a:tcPr marL="7620" marR="7620" marT="7620" marB="0" anchor="b">
                    <a:lnL>
                      <a:noFill/>
                    </a:lnL>
                    <a:lnR>
                      <a:noFill/>
                    </a:lnR>
                    <a:lnT>
                      <a:noFill/>
                    </a:lnT>
                    <a:lnB>
                      <a:noFill/>
                    </a:lnB>
                  </a:tcPr>
                </a:tc>
                <a:tc>
                  <a:txBody>
                    <a:bodyPr/>
                    <a:lstStyle/>
                    <a:p>
                      <a:pPr algn="l" fontAlgn="b"/>
                      <a:r>
                        <a:rPr lang="pl-PL" sz="1700" b="0" i="0" u="none" strike="noStrike" dirty="0" err="1">
                          <a:effectLst/>
                          <a:latin typeface="Arial"/>
                        </a:rPr>
                        <a:t>Collocate</a:t>
                      </a:r>
                      <a:endParaRPr lang="pl-PL" sz="1700" b="0" i="0" u="none" strike="noStrike" dirty="0">
                        <a:effectLst/>
                        <a:latin typeface="Arial"/>
                      </a:endParaRP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POS</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A</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TTEST</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MI3</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break</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332.0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15.72048</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19.61545</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2</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pass</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221.0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11.56351</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17.74617</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3</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enforce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141.0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11.44224</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19.05944</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4</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require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244.0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11.06555</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17.63941</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5</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relate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169.0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10.43464</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17.14304</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6</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govern</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108.0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9.79405</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17.62839</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7</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obey</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92.0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9.25005</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17.85848</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8</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apply</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147.0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8.12541</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15.99956</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9</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change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171.0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7.96004</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16.18943</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impose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86.0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7.57482</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15.30115</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11</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protect</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90.0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7.21933</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15.04853</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12</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prohibit</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55.0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7.06636</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15.96862</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13</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violate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47.0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6.61134</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15.91966</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14</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forbid</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46.0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6.30183</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14.86629</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15</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err</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37.0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5.97852</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16.28558</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16</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allow</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156.0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5.70783</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15.45176</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17</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state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75.0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5.69909</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14.00588</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18</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regulate</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40.0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5.63951</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13.85055</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19</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flout</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31.0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5.47293</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15.78399</a:t>
                      </a:r>
                    </a:p>
                  </a:txBody>
                  <a:tcPr marL="7620" marR="7620" marT="7620" marB="0" anchor="b">
                    <a:lnL>
                      <a:noFill/>
                    </a:lnL>
                    <a:lnR>
                      <a:noFill/>
                    </a:lnR>
                    <a:lnT>
                      <a:noFill/>
                    </a:lnT>
                    <a:lnB>
                      <a:noFill/>
                    </a:lnB>
                  </a:tcPr>
                </a:tc>
              </a:tr>
              <a:tr h="267458">
                <a:tc>
                  <a:txBody>
                    <a:bodyPr/>
                    <a:lstStyle/>
                    <a:p>
                      <a:pPr algn="l" fontAlgn="b"/>
                      <a:r>
                        <a:rPr lang="pl-PL" sz="1000" b="0" i="0" u="none" strike="noStrike">
                          <a:effectLst/>
                          <a:latin typeface="Arial"/>
                        </a:rPr>
                        <a:t>20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enact</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V%</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33.0</a:t>
                      </a:r>
                    </a:p>
                  </a:txBody>
                  <a:tcPr marL="7620" marR="7620" marT="7620" marB="0" anchor="b">
                    <a:lnL>
                      <a:noFill/>
                    </a:lnL>
                    <a:lnR>
                      <a:noFill/>
                    </a:lnR>
                    <a:lnT>
                      <a:noFill/>
                    </a:lnT>
                    <a:lnB>
                      <a:noFill/>
                    </a:lnB>
                  </a:tcPr>
                </a:tc>
                <a:tc>
                  <a:txBody>
                    <a:bodyPr/>
                    <a:lstStyle/>
                    <a:p>
                      <a:pPr algn="l" fontAlgn="b"/>
                      <a:r>
                        <a:rPr lang="pl-PL" sz="1700" b="0" i="0" u="none" strike="noStrike">
                          <a:effectLst/>
                          <a:latin typeface="Arial"/>
                        </a:rPr>
                        <a:t>5.41605</a:t>
                      </a:r>
                    </a:p>
                  </a:txBody>
                  <a:tcPr marL="7620" marR="7620" marT="7620" marB="0" anchor="b">
                    <a:lnL>
                      <a:noFill/>
                    </a:lnL>
                    <a:lnR>
                      <a:noFill/>
                    </a:lnR>
                    <a:lnT>
                      <a:noFill/>
                    </a:lnT>
                    <a:lnB>
                      <a:noFill/>
                    </a:lnB>
                  </a:tcPr>
                </a:tc>
                <a:tc>
                  <a:txBody>
                    <a:bodyPr/>
                    <a:lstStyle/>
                    <a:p>
                      <a:pPr algn="l" fontAlgn="b"/>
                      <a:r>
                        <a:rPr lang="pl-PL" sz="1700" b="0" i="0" u="none" strike="noStrike" dirty="0">
                          <a:effectLst/>
                          <a:latin typeface="Arial"/>
                        </a:rPr>
                        <a:t>14.21698</a:t>
                      </a:r>
                    </a:p>
                  </a:txBody>
                  <a:tcPr marL="7620" marR="7620" marT="7620" marB="0" anchor="b">
                    <a:lnL>
                      <a:noFill/>
                    </a:lnL>
                    <a:lnR>
                      <a:noFill/>
                    </a:lnR>
                    <a:lnT>
                      <a:noFill/>
                    </a:lnT>
                    <a:lnB>
                      <a:noFill/>
                    </a:lnB>
                  </a:tcPr>
                </a:tc>
              </a:tr>
            </a:tbl>
          </a:graphicData>
        </a:graphic>
      </p:graphicFrame>
    </p:spTree>
    <p:extLst>
      <p:ext uri="{BB962C8B-B14F-4D97-AF65-F5344CB8AC3E}">
        <p14:creationId xmlns:p14="http://schemas.microsoft.com/office/powerpoint/2010/main" val="3093568531"/>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dirty="0"/>
          </a:p>
        </p:txBody>
      </p:sp>
      <p:sp>
        <p:nvSpPr>
          <p:cNvPr id="3" name="Symbol zastępczy tekstu 2"/>
          <p:cNvSpPr>
            <a:spLocks noGrp="1"/>
          </p:cNvSpPr>
          <p:nvPr>
            <p:ph type="body" idx="1"/>
          </p:nvPr>
        </p:nvSpPr>
        <p:spPr/>
        <p:txBody>
          <a:bodyPr/>
          <a:lstStyle/>
          <a:p>
            <a:endParaRPr lang="pl-PL"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06" y="306000"/>
            <a:ext cx="9277556" cy="6003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ole tekstowe 4"/>
          <p:cNvSpPr txBox="1"/>
          <p:nvPr/>
        </p:nvSpPr>
        <p:spPr>
          <a:xfrm>
            <a:off x="1187624" y="5949280"/>
            <a:ext cx="1800200" cy="72937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pl-PL"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6" name="pole tekstowe 5"/>
          <p:cNvSpPr txBox="1"/>
          <p:nvPr/>
        </p:nvSpPr>
        <p:spPr>
          <a:xfrm>
            <a:off x="1187624" y="5949280"/>
            <a:ext cx="201074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pl-PL" sz="2000" b="1" i="0" u="none" strike="noStrike" cap="none" spc="0" normalizeH="0" baseline="0" dirty="0" err="1" smtClean="0">
                <a:ln>
                  <a:noFill/>
                </a:ln>
                <a:solidFill>
                  <a:srgbClr val="000000"/>
                </a:solidFill>
                <a:effectLst/>
                <a:uFillTx/>
                <a:latin typeface="Calibri"/>
                <a:ea typeface="Calibri"/>
                <a:cs typeface="Calibri"/>
                <a:sym typeface="Calibri"/>
              </a:rPr>
              <a:t>Noun</a:t>
            </a:r>
            <a:r>
              <a:rPr kumimoji="0" lang="pl-PL" sz="2000" b="1" i="0" u="none" strike="noStrike" cap="none" spc="0" normalizeH="0" baseline="0" dirty="0" smtClean="0">
                <a:ln>
                  <a:noFill/>
                </a:ln>
                <a:solidFill>
                  <a:srgbClr val="000000"/>
                </a:solidFill>
                <a:effectLst/>
                <a:uFillTx/>
                <a:latin typeface="Calibri"/>
                <a:ea typeface="Calibri"/>
                <a:cs typeface="Calibri"/>
                <a:sym typeface="Calibri"/>
              </a:rPr>
              <a:t> </a:t>
            </a:r>
            <a:r>
              <a:rPr kumimoji="0" lang="pl-PL" sz="2000" b="1" i="0" u="none" strike="noStrike" cap="none" spc="0" normalizeH="0" baseline="0" dirty="0" err="1" smtClean="0">
                <a:ln>
                  <a:noFill/>
                </a:ln>
                <a:solidFill>
                  <a:srgbClr val="000000"/>
                </a:solidFill>
                <a:effectLst/>
                <a:uFillTx/>
                <a:latin typeface="Calibri"/>
                <a:ea typeface="Calibri"/>
                <a:cs typeface="Calibri"/>
                <a:sym typeface="Calibri"/>
              </a:rPr>
              <a:t>collocates</a:t>
            </a:r>
            <a:endParaRPr kumimoji="0" lang="pl-PL" sz="2000" b="1" i="0" u="none" strike="noStrike" cap="none" spc="0" normalizeH="0" baseline="0" dirty="0">
              <a:ln>
                <a:noFill/>
              </a:ln>
              <a:solidFill>
                <a:srgbClr val="000000"/>
              </a:solidFill>
              <a:effectLst/>
              <a:uFillTx/>
              <a:latin typeface="Calibri"/>
              <a:ea typeface="Calibri"/>
              <a:cs typeface="Calibri"/>
              <a:sym typeface="Calibri"/>
            </a:endParaRPr>
          </a:p>
        </p:txBody>
      </p:sp>
    </p:spTree>
    <p:extLst>
      <p:ext uri="{BB962C8B-B14F-4D97-AF65-F5344CB8AC3E}">
        <p14:creationId xmlns:p14="http://schemas.microsoft.com/office/powerpoint/2010/main" val="3747079415"/>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err="1" smtClean="0">
                <a:solidFill>
                  <a:srgbClr val="0070C0"/>
                </a:solidFill>
              </a:rPr>
              <a:t>Consult</a:t>
            </a:r>
            <a:r>
              <a:rPr lang="pl-PL" dirty="0" smtClean="0">
                <a:solidFill>
                  <a:srgbClr val="0070C0"/>
                </a:solidFill>
              </a:rPr>
              <a:t> </a:t>
            </a:r>
            <a:r>
              <a:rPr lang="pl-PL" dirty="0" err="1" smtClean="0">
                <a:solidFill>
                  <a:srgbClr val="0070C0"/>
                </a:solidFill>
              </a:rPr>
              <a:t>terminological</a:t>
            </a:r>
            <a:r>
              <a:rPr lang="pl-PL" dirty="0" smtClean="0">
                <a:solidFill>
                  <a:srgbClr val="0070C0"/>
                </a:solidFill>
              </a:rPr>
              <a:t> thesaurus</a:t>
            </a:r>
            <a:r>
              <a:rPr lang="pl-PL" dirty="0" smtClean="0"/>
              <a:t>:</a:t>
            </a:r>
            <a:br>
              <a:rPr lang="pl-PL" dirty="0" smtClean="0"/>
            </a:br>
            <a:r>
              <a:rPr lang="pl-PL" dirty="0" smtClean="0">
                <a:solidFill>
                  <a:srgbClr val="FF0000"/>
                </a:solidFill>
              </a:rPr>
              <a:t>Sus law </a:t>
            </a:r>
            <a:r>
              <a:rPr lang="pl-PL" dirty="0" smtClean="0"/>
              <a:t>(16th on the </a:t>
            </a:r>
            <a:r>
              <a:rPr lang="pl-PL" dirty="0" err="1" smtClean="0"/>
              <a:t>collocate</a:t>
            </a:r>
            <a:r>
              <a:rPr lang="pl-PL" dirty="0" smtClean="0"/>
              <a:t> list)</a:t>
            </a:r>
            <a:endParaRPr lang="pl-PL" dirty="0"/>
          </a:p>
        </p:txBody>
      </p:sp>
      <p:sp>
        <p:nvSpPr>
          <p:cNvPr id="3" name="Symbol zastępczy tekstu 2"/>
          <p:cNvSpPr>
            <a:spLocks noGrp="1"/>
          </p:cNvSpPr>
          <p:nvPr>
            <p:ph type="body" idx="1"/>
          </p:nvPr>
        </p:nvSpPr>
        <p:spPr/>
        <p:txBody>
          <a:bodyPr>
            <a:normAutofit/>
          </a:bodyPr>
          <a:lstStyle/>
          <a:p>
            <a:r>
              <a:rPr lang="en-US" dirty="0"/>
              <a:t>In England and Wales, the </a:t>
            </a:r>
            <a:r>
              <a:rPr lang="en-US" b="1" dirty="0" err="1">
                <a:solidFill>
                  <a:srgbClr val="FF0000"/>
                </a:solidFill>
              </a:rPr>
              <a:t>sus</a:t>
            </a:r>
            <a:r>
              <a:rPr lang="en-US" b="1" dirty="0">
                <a:solidFill>
                  <a:srgbClr val="FF0000"/>
                </a:solidFill>
              </a:rPr>
              <a:t> law</a:t>
            </a:r>
            <a:r>
              <a:rPr lang="en-US" dirty="0">
                <a:solidFill>
                  <a:srgbClr val="FF0000"/>
                </a:solidFill>
              </a:rPr>
              <a:t> (from "suspected person</a:t>
            </a:r>
            <a:r>
              <a:rPr lang="en-US" dirty="0" smtClean="0">
                <a:solidFill>
                  <a:srgbClr val="FF0000"/>
                </a:solidFill>
              </a:rPr>
              <a:t>")</a:t>
            </a:r>
            <a:r>
              <a:rPr lang="en-US" dirty="0" smtClean="0"/>
              <a:t> </a:t>
            </a:r>
            <a:r>
              <a:rPr lang="en-US" dirty="0"/>
              <a:t>was the informal name for a stop and search </a:t>
            </a:r>
            <a:r>
              <a:rPr lang="en-US" b="1" dirty="0"/>
              <a:t>law</a:t>
            </a:r>
            <a:r>
              <a:rPr lang="en-US" dirty="0"/>
              <a:t> that permitted a police officer to stop, search and potentially arrest people on suspicion of them being in breach of section 4 of the </a:t>
            </a:r>
            <a:r>
              <a:rPr lang="en-US" dirty="0">
                <a:solidFill>
                  <a:srgbClr val="FF0000"/>
                </a:solidFill>
              </a:rPr>
              <a:t>Vagrancy </a:t>
            </a:r>
            <a:r>
              <a:rPr lang="en-US" b="1" dirty="0">
                <a:solidFill>
                  <a:srgbClr val="FF0000"/>
                </a:solidFill>
              </a:rPr>
              <a:t>Act</a:t>
            </a:r>
            <a:r>
              <a:rPr lang="en-US" dirty="0"/>
              <a:t> 1824</a:t>
            </a:r>
            <a:r>
              <a:rPr lang="en-US" dirty="0" smtClean="0"/>
              <a:t>.</a:t>
            </a:r>
            <a:r>
              <a:rPr lang="en-US" dirty="0"/>
              <a:t> </a:t>
            </a:r>
            <a:endParaRPr lang="pl-PL" dirty="0"/>
          </a:p>
          <a:p>
            <a:r>
              <a:rPr lang="en-US" dirty="0"/>
              <a:t>The </a:t>
            </a:r>
            <a:r>
              <a:rPr lang="en-US" i="1" dirty="0">
                <a:solidFill>
                  <a:srgbClr val="FF0000"/>
                </a:solidFill>
              </a:rPr>
              <a:t>Vagrancy Act</a:t>
            </a:r>
            <a:r>
              <a:rPr lang="en-US" dirty="0"/>
              <a:t> 1824 (5 Geo. 4. c. 83) is an Act of Parliament of the United Kingdom that makes it an offence to sleep rough or beg.</a:t>
            </a:r>
            <a:endParaRPr lang="pl-PL" dirty="0"/>
          </a:p>
          <a:p>
            <a:endParaRPr lang="pl-PL" dirty="0"/>
          </a:p>
        </p:txBody>
      </p:sp>
    </p:spTree>
    <p:extLst>
      <p:ext uri="{BB962C8B-B14F-4D97-AF65-F5344CB8AC3E}">
        <p14:creationId xmlns:p14="http://schemas.microsoft.com/office/powerpoint/2010/main" val="1641096485"/>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Cluster </a:t>
            </a:r>
            <a:r>
              <a:rPr lang="pl-PL" b="1" dirty="0" err="1" smtClean="0">
                <a:latin typeface="Times New Roman" panose="02020603050405020304" pitchFamily="18" charset="0"/>
                <a:cs typeface="Times New Roman" panose="02020603050405020304" pitchFamily="18" charset="0"/>
              </a:rPr>
              <a:t>equivalence</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a:xfrm>
            <a:off x="457200" y="1627584"/>
            <a:ext cx="8229600" cy="5257800"/>
          </a:xfrm>
        </p:spPr>
        <p:txBody>
          <a:bodyPr>
            <a:normAutofit lnSpcReduction="10000"/>
          </a:bodyPr>
          <a:lstStyle/>
          <a:p>
            <a:r>
              <a:rPr lang="pl-PL" dirty="0" smtClean="0">
                <a:solidFill>
                  <a:srgbClr val="C00000"/>
                </a:solidFill>
              </a:rPr>
              <a:t>Pol. </a:t>
            </a:r>
            <a:r>
              <a:rPr lang="pl-PL" i="1" dirty="0" smtClean="0">
                <a:solidFill>
                  <a:srgbClr val="C00000"/>
                </a:solidFill>
              </a:rPr>
              <a:t>motor</a:t>
            </a:r>
            <a:endParaRPr lang="pl-PL" dirty="0" smtClean="0">
              <a:solidFill>
                <a:srgbClr val="C00000"/>
              </a:solidFill>
            </a:endParaRPr>
          </a:p>
          <a:p>
            <a:r>
              <a:rPr lang="pl-PL" dirty="0" err="1" smtClean="0">
                <a:solidFill>
                  <a:srgbClr val="C00000"/>
                </a:solidFill>
              </a:rPr>
              <a:t>Conventional</a:t>
            </a:r>
            <a:r>
              <a:rPr lang="pl-PL" dirty="0" smtClean="0">
                <a:solidFill>
                  <a:srgbClr val="C00000"/>
                </a:solidFill>
              </a:rPr>
              <a:t>: </a:t>
            </a:r>
            <a:r>
              <a:rPr lang="en-US" dirty="0" smtClean="0"/>
              <a:t>Pol</a:t>
            </a:r>
            <a:r>
              <a:rPr lang="en-US" dirty="0"/>
              <a:t>. </a:t>
            </a:r>
            <a:r>
              <a:rPr lang="en-US" i="1" dirty="0"/>
              <a:t>motor/</a:t>
            </a:r>
            <a:r>
              <a:rPr lang="en-US" i="1" dirty="0" err="1"/>
              <a:t>motocykl</a:t>
            </a:r>
            <a:r>
              <a:rPr lang="en-US" dirty="0"/>
              <a:t> – Eng. </a:t>
            </a:r>
            <a:r>
              <a:rPr lang="en-US" i="1" dirty="0"/>
              <a:t>motor</a:t>
            </a:r>
            <a:r>
              <a:rPr lang="en-US" dirty="0"/>
              <a:t>/</a:t>
            </a:r>
            <a:r>
              <a:rPr lang="en-US" i="1" dirty="0" err="1"/>
              <a:t>motocycle</a:t>
            </a:r>
            <a:r>
              <a:rPr lang="en-US" dirty="0" smtClean="0"/>
              <a:t>)</a:t>
            </a:r>
            <a:r>
              <a:rPr lang="pl-PL" dirty="0" smtClean="0"/>
              <a:t> </a:t>
            </a:r>
            <a:r>
              <a:rPr lang="en-US" dirty="0" smtClean="0"/>
              <a:t> </a:t>
            </a:r>
            <a:endParaRPr lang="pl-PL" dirty="0"/>
          </a:p>
          <a:p>
            <a:r>
              <a:rPr lang="pl-PL" dirty="0" smtClean="0">
                <a:solidFill>
                  <a:srgbClr val="C00000"/>
                </a:solidFill>
              </a:rPr>
              <a:t>E</a:t>
            </a:r>
            <a:r>
              <a:rPr lang="en-US" dirty="0" err="1" smtClean="0">
                <a:solidFill>
                  <a:srgbClr val="C00000"/>
                </a:solidFill>
              </a:rPr>
              <a:t>xtended</a:t>
            </a:r>
            <a:r>
              <a:rPr lang="pl-PL" dirty="0" smtClean="0"/>
              <a:t>  - </a:t>
            </a:r>
            <a:r>
              <a:rPr lang="en-US" dirty="0" smtClean="0"/>
              <a:t>units </a:t>
            </a:r>
            <a:r>
              <a:rPr lang="en-US" dirty="0"/>
              <a:t>of the closely related </a:t>
            </a:r>
            <a:r>
              <a:rPr lang="en-US" dirty="0" err="1"/>
              <a:t>neighbouring</a:t>
            </a:r>
            <a:r>
              <a:rPr lang="en-US" dirty="0"/>
              <a:t> clusters </a:t>
            </a:r>
            <a:r>
              <a:rPr lang="en-US" dirty="0" smtClean="0"/>
              <a:t>Pol</a:t>
            </a:r>
            <a:r>
              <a:rPr lang="en-US" dirty="0"/>
              <a:t>. </a:t>
            </a:r>
            <a:r>
              <a:rPr lang="en-US" i="1" dirty="0"/>
              <a:t>motor</a:t>
            </a:r>
            <a:r>
              <a:rPr lang="en-US" dirty="0"/>
              <a:t> – Eng. </a:t>
            </a:r>
            <a:r>
              <a:rPr lang="en-US" i="1" dirty="0" smtClean="0"/>
              <a:t>bicycle/moped</a:t>
            </a:r>
            <a:r>
              <a:rPr lang="pl-PL" dirty="0" smtClean="0"/>
              <a:t> </a:t>
            </a:r>
          </a:p>
          <a:p>
            <a:r>
              <a:rPr lang="pl-PL" dirty="0">
                <a:solidFill>
                  <a:srgbClr val="C00000"/>
                </a:solidFill>
              </a:rPr>
              <a:t>E</a:t>
            </a:r>
            <a:r>
              <a:rPr lang="en-US" dirty="0" err="1" smtClean="0">
                <a:solidFill>
                  <a:srgbClr val="C00000"/>
                </a:solidFill>
              </a:rPr>
              <a:t>mergent</a:t>
            </a:r>
            <a:r>
              <a:rPr lang="pl-PL" dirty="0" smtClean="0"/>
              <a:t> - </a:t>
            </a:r>
            <a:r>
              <a:rPr lang="en-US" dirty="0" smtClean="0"/>
              <a:t>novel</a:t>
            </a:r>
            <a:r>
              <a:rPr lang="en-US" dirty="0"/>
              <a:t>, creative, often figurative, </a:t>
            </a:r>
            <a:r>
              <a:rPr lang="en-US" dirty="0" smtClean="0"/>
              <a:t>of </a:t>
            </a:r>
            <a:r>
              <a:rPr lang="en-US" dirty="0"/>
              <a:t>a lower frequency and incidence</a:t>
            </a:r>
            <a:r>
              <a:rPr lang="en-US" dirty="0" smtClean="0"/>
              <a:t>.</a:t>
            </a:r>
            <a:r>
              <a:rPr lang="pl-PL" dirty="0" smtClean="0"/>
              <a:t> </a:t>
            </a:r>
            <a:r>
              <a:rPr lang="pl-PL" dirty="0" err="1" smtClean="0"/>
              <a:t>Eng</a:t>
            </a:r>
            <a:r>
              <a:rPr lang="pl-PL" dirty="0" smtClean="0"/>
              <a:t>. </a:t>
            </a:r>
            <a:r>
              <a:rPr lang="pl-PL" i="1" dirty="0" smtClean="0">
                <a:solidFill>
                  <a:srgbClr val="C00000"/>
                </a:solidFill>
              </a:rPr>
              <a:t>fast </a:t>
            </a:r>
            <a:r>
              <a:rPr lang="pl-PL" i="1" dirty="0" err="1" smtClean="0">
                <a:solidFill>
                  <a:srgbClr val="C00000"/>
                </a:solidFill>
              </a:rPr>
              <a:t>flying</a:t>
            </a:r>
            <a:r>
              <a:rPr lang="pl-PL" i="1" dirty="0" smtClean="0">
                <a:solidFill>
                  <a:srgbClr val="C00000"/>
                </a:solidFill>
              </a:rPr>
              <a:t> </a:t>
            </a:r>
            <a:r>
              <a:rPr lang="pl-PL" i="1" dirty="0" err="1" smtClean="0">
                <a:solidFill>
                  <a:srgbClr val="C00000"/>
                </a:solidFill>
              </a:rPr>
              <a:t>raptor</a:t>
            </a:r>
            <a:r>
              <a:rPr lang="pl-PL" dirty="0" smtClean="0"/>
              <a:t> - </a:t>
            </a:r>
            <a:r>
              <a:rPr lang="pl-PL" i="1" dirty="0" err="1" smtClean="0"/>
              <a:t>raptor</a:t>
            </a:r>
            <a:r>
              <a:rPr lang="pl-PL" dirty="0" smtClean="0"/>
              <a:t>  (</a:t>
            </a:r>
            <a:r>
              <a:rPr lang="pl-PL" dirty="0" err="1" smtClean="0"/>
              <a:t>orig</a:t>
            </a:r>
            <a:r>
              <a:rPr lang="pl-PL" dirty="0" smtClean="0"/>
              <a:t>. </a:t>
            </a:r>
            <a:r>
              <a:rPr lang="pl-PL" dirty="0" err="1"/>
              <a:t>a</a:t>
            </a:r>
            <a:r>
              <a:rPr lang="pl-PL" dirty="0" err="1" smtClean="0"/>
              <a:t>nimal</a:t>
            </a:r>
            <a:r>
              <a:rPr lang="pl-PL" dirty="0" smtClean="0"/>
              <a:t> </a:t>
            </a:r>
            <a:r>
              <a:rPr lang="pl-PL" i="1" dirty="0" err="1" smtClean="0"/>
              <a:t>dromeosaurus</a:t>
            </a:r>
            <a:r>
              <a:rPr lang="pl-PL" dirty="0" smtClean="0"/>
              <a:t>) </a:t>
            </a:r>
            <a:r>
              <a:rPr lang="pl-PL" dirty="0"/>
              <a:t>– </a:t>
            </a:r>
            <a:r>
              <a:rPr lang="pl-PL" dirty="0" smtClean="0"/>
              <a:t>  </a:t>
            </a:r>
            <a:r>
              <a:rPr lang="pl-PL" dirty="0"/>
              <a:t>Lockheed F-22 </a:t>
            </a:r>
            <a:r>
              <a:rPr lang="pl-PL" i="1" dirty="0" err="1"/>
              <a:t>Raptor</a:t>
            </a:r>
            <a:r>
              <a:rPr lang="pl-PL" dirty="0"/>
              <a:t> – </a:t>
            </a:r>
            <a:r>
              <a:rPr lang="pl-PL" dirty="0" smtClean="0"/>
              <a:t> </a:t>
            </a:r>
            <a:r>
              <a:rPr lang="pl-PL" i="1" dirty="0" err="1" smtClean="0"/>
              <a:t>Raptor</a:t>
            </a:r>
            <a:r>
              <a:rPr lang="pl-PL" dirty="0" smtClean="0"/>
              <a:t> </a:t>
            </a:r>
            <a:r>
              <a:rPr lang="pl-PL" dirty="0"/>
              <a:t>– </a:t>
            </a:r>
            <a:r>
              <a:rPr lang="pl-PL" dirty="0" smtClean="0"/>
              <a:t> </a:t>
            </a:r>
            <a:r>
              <a:rPr lang="pl-PL" dirty="0" err="1" smtClean="0"/>
              <a:t>rocket</a:t>
            </a:r>
            <a:r>
              <a:rPr lang="pl-PL" dirty="0" smtClean="0"/>
              <a:t> </a:t>
            </a:r>
            <a:r>
              <a:rPr lang="pl-PL" dirty="0" err="1" smtClean="0"/>
              <a:t>engine</a:t>
            </a:r>
            <a:r>
              <a:rPr lang="pl-PL" dirty="0" smtClean="0"/>
              <a:t>)</a:t>
            </a:r>
            <a:endParaRPr lang="pl-PL" dirty="0"/>
          </a:p>
        </p:txBody>
      </p:sp>
    </p:spTree>
    <p:extLst>
      <p:ext uri="{BB962C8B-B14F-4D97-AF65-F5344CB8AC3E}">
        <p14:creationId xmlns:p14="http://schemas.microsoft.com/office/powerpoint/2010/main" val="43176868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latin typeface="Times New Roman" panose="02020603050405020304" pitchFamily="18" charset="0"/>
                <a:cs typeface="Times New Roman" panose="02020603050405020304" pitchFamily="18" charset="0"/>
              </a:rPr>
              <a:t>Preliminary </a:t>
            </a:r>
            <a:r>
              <a:rPr lang="pl-PL" b="1" dirty="0" err="1" smtClean="0">
                <a:latin typeface="Times New Roman" panose="02020603050405020304" pitchFamily="18" charset="0"/>
                <a:cs typeface="Times New Roman" panose="02020603050405020304" pitchFamily="18" charset="0"/>
              </a:rPr>
              <a:t>results</a:t>
            </a:r>
            <a:r>
              <a:rPr lang="pl-PL" b="1" dirty="0" smtClean="0">
                <a:latin typeface="Times New Roman" panose="02020603050405020304" pitchFamily="18" charset="0"/>
                <a:cs typeface="Times New Roman" panose="02020603050405020304" pitchFamily="18" charset="0"/>
              </a:rPr>
              <a:t>:</a:t>
            </a:r>
            <a:br>
              <a:rPr lang="pl-PL" b="1" dirty="0" smtClean="0">
                <a:latin typeface="Times New Roman" panose="02020603050405020304" pitchFamily="18" charset="0"/>
                <a:cs typeface="Times New Roman" panose="02020603050405020304" pitchFamily="18" charset="0"/>
              </a:rPr>
            </a:br>
            <a:r>
              <a:rPr lang="pl-PL" b="1" dirty="0" err="1" smtClean="0">
                <a:latin typeface="Times New Roman" panose="02020603050405020304" pitchFamily="18" charset="0"/>
                <a:cs typeface="Times New Roman" panose="02020603050405020304" pitchFamily="18" charset="0"/>
              </a:rPr>
              <a:t>Problems</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Keywords</a:t>
            </a:r>
            <a:r>
              <a:rPr lang="pl-PL" b="1" dirty="0" smtClean="0">
                <a:latin typeface="Times New Roman" panose="02020603050405020304" pitchFamily="18" charset="0"/>
                <a:cs typeface="Times New Roman" panose="02020603050405020304" pitchFamily="18" charset="0"/>
              </a:rPr>
              <a:t> – </a:t>
            </a:r>
            <a:r>
              <a:rPr lang="pl-PL" b="1" dirty="0" err="1" smtClean="0">
                <a:latin typeface="Times New Roman" panose="02020603050405020304" pitchFamily="18" charset="0"/>
                <a:cs typeface="Times New Roman" panose="02020603050405020304" pitchFamily="18" charset="0"/>
              </a:rPr>
              <a:t>Thresholds</a:t>
            </a:r>
            <a:r>
              <a:rPr lang="pl-PL" b="1" dirty="0" smtClean="0">
                <a:latin typeface="Times New Roman" panose="02020603050405020304" pitchFamily="18" charset="0"/>
                <a:cs typeface="Times New Roman" panose="02020603050405020304" pitchFamily="18" charset="0"/>
              </a:rPr>
              <a:t> - </a:t>
            </a:r>
            <a:r>
              <a:rPr lang="pl-PL" b="1" dirty="0" err="1" smtClean="0">
                <a:latin typeface="Times New Roman" panose="02020603050405020304" pitchFamily="18" charset="0"/>
                <a:cs typeface="Times New Roman" panose="02020603050405020304" pitchFamily="18" charset="0"/>
              </a:rPr>
              <a:t>Terms</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fontScale="85000" lnSpcReduction="20000"/>
          </a:bodyPr>
          <a:lstStyle/>
          <a:p>
            <a:pPr marL="0" indent="0">
              <a:buNone/>
            </a:pPr>
            <a:r>
              <a:rPr lang="pl-PL" dirty="0" err="1" smtClean="0">
                <a:latin typeface="Times New Roman" panose="02020603050405020304" pitchFamily="18" charset="0"/>
                <a:cs typeface="Times New Roman" panose="02020603050405020304" pitchFamily="18" charset="0"/>
              </a:rPr>
              <a:t>e.g</a:t>
            </a:r>
            <a:r>
              <a:rPr lang="pl-PL" dirty="0" smtClean="0">
                <a:latin typeface="Times New Roman" panose="02020603050405020304" pitchFamily="18" charset="0"/>
                <a:cs typeface="Times New Roman" panose="02020603050405020304" pitchFamily="18" charset="0"/>
              </a:rPr>
              <a:t>. </a:t>
            </a:r>
            <a:r>
              <a:rPr lang="pl-PL" b="1" i="1" dirty="0" err="1" smtClean="0">
                <a:latin typeface="Times New Roman" panose="02020603050405020304" pitchFamily="18" charset="0"/>
                <a:cs typeface="Times New Roman" panose="02020603050405020304" pitchFamily="18" charset="0"/>
              </a:rPr>
              <a:t>energy</a:t>
            </a:r>
            <a:r>
              <a:rPr lang="pl-PL" b="1" i="1" dirty="0" smtClean="0">
                <a:latin typeface="Times New Roman" panose="02020603050405020304" pitchFamily="18" charset="0"/>
                <a:cs typeface="Times New Roman" panose="02020603050405020304" pitchFamily="18" charset="0"/>
              </a:rPr>
              <a:t>, </a:t>
            </a:r>
            <a:r>
              <a:rPr lang="pl-PL" b="1" i="1" dirty="0" err="1" smtClean="0">
                <a:latin typeface="Times New Roman" panose="02020603050405020304" pitchFamily="18" charset="0"/>
                <a:cs typeface="Times New Roman" panose="02020603050405020304" pitchFamily="18" charset="0"/>
              </a:rPr>
              <a:t>legislature</a:t>
            </a:r>
            <a:r>
              <a:rPr lang="pl-PL" b="1" i="1" dirty="0" smtClean="0">
                <a:latin typeface="Times New Roman" panose="02020603050405020304" pitchFamily="18" charset="0"/>
                <a:cs typeface="Times New Roman" panose="02020603050405020304" pitchFamily="18" charset="0"/>
              </a:rPr>
              <a:t> </a:t>
            </a:r>
          </a:p>
          <a:p>
            <a:r>
              <a:rPr lang="en-US" dirty="0" smtClean="0">
                <a:solidFill>
                  <a:srgbClr val="FF0000"/>
                </a:solidFill>
                <a:latin typeface="Times New Roman" panose="02020603050405020304" pitchFamily="18" charset="0"/>
                <a:cs typeface="Times New Roman" panose="02020603050405020304" pitchFamily="18" charset="0"/>
              </a:rPr>
              <a:t>A </a:t>
            </a:r>
            <a:r>
              <a:rPr lang="en-US" dirty="0">
                <a:solidFill>
                  <a:srgbClr val="FF0000"/>
                </a:solidFill>
                <a:latin typeface="Times New Roman" panose="02020603050405020304" pitchFamily="18" charset="0"/>
                <a:cs typeface="Times New Roman" panose="02020603050405020304" pitchFamily="18" charset="0"/>
              </a:rPr>
              <a:t>threshold concept</a:t>
            </a:r>
            <a:r>
              <a:rPr lang="en-US" dirty="0">
                <a:latin typeface="Times New Roman" panose="02020603050405020304" pitchFamily="18" charset="0"/>
                <a:cs typeface="Times New Roman" panose="02020603050405020304" pitchFamily="18" charset="0"/>
              </a:rPr>
              <a:t> is </a:t>
            </a:r>
            <a:r>
              <a:rPr lang="en-US" b="1" dirty="0">
                <a:latin typeface="Times New Roman" panose="02020603050405020304" pitchFamily="18" charset="0"/>
                <a:cs typeface="Times New Roman" panose="02020603050405020304" pitchFamily="18" charset="0"/>
              </a:rPr>
              <a:t>distinguished from</a:t>
            </a:r>
            <a:r>
              <a:rPr lang="en-US" dirty="0">
                <a:latin typeface="Times New Roman" panose="02020603050405020304" pitchFamily="18" charset="0"/>
                <a:cs typeface="Times New Roman" panose="02020603050405020304" pitchFamily="18" charset="0"/>
              </a:rPr>
              <a:t> what might be termed a ‘key’ or ‘core’</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concept as it is more than just a building block towards understanding within a discipline.</a:t>
            </a:r>
            <a:r>
              <a:rPr lang="pl-PL" dirty="0">
                <a:latin typeface="Times New Roman" panose="02020603050405020304" pitchFamily="18" charset="0"/>
                <a:cs typeface="Times New Roman" panose="02020603050405020304" pitchFamily="18" charset="0"/>
              </a:rPr>
              <a:t> </a:t>
            </a:r>
            <a:endParaRPr lang="pl-PL"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Meyer </a:t>
            </a:r>
            <a:r>
              <a:rPr lang="en-US" dirty="0">
                <a:latin typeface="Times New Roman" panose="02020603050405020304" pitchFamily="18" charset="0"/>
                <a:cs typeface="Times New Roman" panose="02020603050405020304" pitchFamily="18" charset="0"/>
              </a:rPr>
              <a:t>and Land (2006b, p. 3) describe </a:t>
            </a:r>
            <a:r>
              <a:rPr lang="pl-PL" dirty="0" smtClean="0">
                <a:latin typeface="Times New Roman" panose="02020603050405020304" pitchFamily="18" charset="0"/>
                <a:cs typeface="Times New Roman" panose="02020603050405020304" pitchFamily="18" charset="0"/>
              </a:rPr>
              <a:t>the </a:t>
            </a:r>
            <a:r>
              <a:rPr lang="pl-PL" dirty="0" err="1" smtClean="0">
                <a:latin typeface="Times New Roman" panose="02020603050405020304" pitchFamily="18" charset="0"/>
                <a:cs typeface="Times New Roman" panose="02020603050405020304" pitchFamily="18" charset="0"/>
              </a:rPr>
              <a:t>threshold</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concept</a:t>
            </a:r>
            <a:r>
              <a:rPr lang="en-US" dirty="0" smtClean="0">
                <a:latin typeface="Times New Roman" panose="02020603050405020304" pitchFamily="18" charset="0"/>
                <a:cs typeface="Times New Roman" panose="02020603050405020304" pitchFamily="18" charset="0"/>
              </a:rPr>
              <a:t> as</a:t>
            </a:r>
            <a:endParaRPr lang="pl-PL" dirty="0" smtClean="0">
              <a:latin typeface="Times New Roman" panose="02020603050405020304" pitchFamily="18" charset="0"/>
              <a:cs typeface="Times New Roman" panose="02020603050405020304" pitchFamily="18" charset="0"/>
            </a:endParaRPr>
          </a:p>
          <a:p>
            <a:pPr marL="0" indent="0">
              <a:buNone/>
            </a:pPr>
            <a:r>
              <a:rPr lang="pl-PL"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akin </a:t>
            </a:r>
            <a:r>
              <a:rPr lang="en-US" dirty="0">
                <a:latin typeface="Times New Roman" panose="02020603050405020304" pitchFamily="18" charset="0"/>
                <a:cs typeface="Times New Roman" panose="02020603050405020304" pitchFamily="18" charset="0"/>
              </a:rPr>
              <a:t>to a portal, opening up a new and previously inaccessible way of thinking about something. It represents a transformed way of understanding, or interpreting, or viewing something</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without which the learner cannot </a:t>
            </a:r>
            <a:r>
              <a:rPr lang="en-US" dirty="0" smtClean="0">
                <a:latin typeface="Times New Roman" panose="02020603050405020304" pitchFamily="18" charset="0"/>
                <a:cs typeface="Times New Roman" panose="02020603050405020304" pitchFamily="18" charset="0"/>
              </a:rPr>
              <a:t>progress</a:t>
            </a:r>
            <a:r>
              <a:rPr lang="pl-PL"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endParaRPr lang="pl-PL" b="1" dirty="0" smtClean="0">
              <a:latin typeface="Times New Roman" panose="02020603050405020304" pitchFamily="18" charset="0"/>
              <a:cs typeface="Times New Roman" panose="02020603050405020304" pitchFamily="18" charset="0"/>
            </a:endParaRPr>
          </a:p>
          <a:p>
            <a:pPr marL="0" indent="0">
              <a:buNone/>
            </a:pPr>
            <a:r>
              <a:rPr lang="pl-PL" b="1" dirty="0" err="1" smtClean="0">
                <a:latin typeface="Times New Roman" panose="02020603050405020304" pitchFamily="18" charset="0"/>
                <a:cs typeface="Times New Roman" panose="02020603050405020304" pitchFamily="18" charset="0"/>
              </a:rPr>
              <a:t>Terminological</a:t>
            </a:r>
            <a:r>
              <a:rPr lang="pl-PL" b="1" dirty="0" smtClean="0">
                <a:latin typeface="Times New Roman" panose="02020603050405020304" pitchFamily="18" charset="0"/>
                <a:cs typeface="Times New Roman" panose="02020603050405020304" pitchFamily="18" charset="0"/>
              </a:rPr>
              <a:t> problem </a:t>
            </a:r>
            <a:r>
              <a:rPr lang="pl-PL" b="1" dirty="0" err="1" smtClean="0">
                <a:latin typeface="Times New Roman" panose="02020603050405020304" pitchFamily="18" charset="0"/>
                <a:cs typeface="Times New Roman" panose="02020603050405020304" pitchFamily="18" charset="0"/>
              </a:rPr>
              <a:t>areas</a:t>
            </a:r>
            <a:r>
              <a:rPr lang="pl-PL" b="1"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6331317"/>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normAutofit fontScale="92500" lnSpcReduction="20000"/>
          </a:bodyPr>
          <a:lstStyle/>
          <a:p>
            <a:r>
              <a:rPr lang="pl-PL" sz="4100" dirty="0" err="1" smtClean="0">
                <a:solidFill>
                  <a:srgbClr val="FF0000"/>
                </a:solidFill>
                <a:latin typeface="Times New Roman" panose="02020603050405020304" pitchFamily="18" charset="0"/>
                <a:cs typeface="Times New Roman" panose="02020603050405020304" pitchFamily="18" charset="0"/>
              </a:rPr>
              <a:t>Threshold</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err="1" smtClean="0">
                <a:solidFill>
                  <a:srgbClr val="FF0000"/>
                </a:solidFill>
                <a:latin typeface="Times New Roman" panose="02020603050405020304" pitchFamily="18" charset="0"/>
                <a:cs typeface="Times New Roman" panose="02020603050405020304" pitchFamily="18" charset="0"/>
              </a:rPr>
              <a:t>concepts</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err="1" smtClean="0">
                <a:solidFill>
                  <a:srgbClr val="FF0000"/>
                </a:solidFill>
                <a:latin typeface="Times New Roman" panose="02020603050405020304" pitchFamily="18" charset="0"/>
                <a:cs typeface="Times New Roman" panose="02020603050405020304" pitchFamily="18" charset="0"/>
              </a:rPr>
              <a:t>are</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err="1" smtClean="0">
                <a:solidFill>
                  <a:srgbClr val="FF0000"/>
                </a:solidFill>
                <a:latin typeface="Times New Roman" panose="02020603050405020304" pitchFamily="18" charset="0"/>
                <a:cs typeface="Times New Roman" panose="02020603050405020304" pitchFamily="18" charset="0"/>
              </a:rPr>
              <a:t>often</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err="1">
                <a:solidFill>
                  <a:srgbClr val="FF0000"/>
                </a:solidFill>
                <a:latin typeface="Times New Roman" panose="02020603050405020304" pitchFamily="18" charset="0"/>
                <a:cs typeface="Times New Roman" panose="02020603050405020304" pitchFamily="18" charset="0"/>
              </a:rPr>
              <a:t>selected</a:t>
            </a:r>
            <a:r>
              <a:rPr lang="pl-PL" sz="4100" dirty="0">
                <a:solidFill>
                  <a:srgbClr val="FF0000"/>
                </a:solidFill>
                <a:latin typeface="Times New Roman" panose="02020603050405020304" pitchFamily="18" charset="0"/>
                <a:cs typeface="Times New Roman" panose="02020603050405020304" pitchFamily="18" charset="0"/>
              </a:rPr>
              <a:t> </a:t>
            </a:r>
            <a:r>
              <a:rPr lang="pl-PL" sz="4100" dirty="0" err="1">
                <a:solidFill>
                  <a:srgbClr val="FF0000"/>
                </a:solidFill>
                <a:latin typeface="Times New Roman" panose="02020603050405020304" pitchFamily="18" charset="0"/>
                <a:cs typeface="Times New Roman" panose="02020603050405020304" pitchFamily="18" charset="0"/>
              </a:rPr>
              <a:t>accidently</a:t>
            </a:r>
            <a:r>
              <a:rPr lang="pl-PL" sz="4100" dirty="0">
                <a:solidFill>
                  <a:srgbClr val="FF0000"/>
                </a:solidFill>
                <a:latin typeface="Times New Roman" panose="02020603050405020304" pitchFamily="18" charset="0"/>
                <a:cs typeface="Times New Roman" panose="02020603050405020304" pitchFamily="18" charset="0"/>
              </a:rPr>
              <a:t>, </a:t>
            </a:r>
            <a:r>
              <a:rPr lang="pl-PL" sz="4100" dirty="0" smtClean="0">
                <a:solidFill>
                  <a:srgbClr val="FF0000"/>
                </a:solidFill>
                <a:latin typeface="Times New Roman" panose="02020603050405020304" pitchFamily="18" charset="0"/>
                <a:cs typeface="Times New Roman" panose="02020603050405020304" pitchFamily="18" charset="0"/>
              </a:rPr>
              <a:t>as </a:t>
            </a:r>
            <a:r>
              <a:rPr lang="pl-PL" sz="4100" dirty="0" err="1" smtClean="0">
                <a:solidFill>
                  <a:srgbClr val="FF0000"/>
                </a:solidFill>
                <a:latin typeface="Times New Roman" panose="02020603050405020304" pitchFamily="18" charset="0"/>
                <a:cs typeface="Times New Roman" panose="02020603050405020304" pitchFamily="18" charset="0"/>
              </a:rPr>
              <a:t>they</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err="1" smtClean="0">
                <a:solidFill>
                  <a:srgbClr val="FF0000"/>
                </a:solidFill>
                <a:latin typeface="Times New Roman" panose="02020603050405020304" pitchFamily="18" charset="0"/>
                <a:cs typeface="Times New Roman" panose="02020603050405020304" pitchFamily="18" charset="0"/>
              </a:rPr>
              <a:t>are</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err="1" smtClean="0">
                <a:solidFill>
                  <a:srgbClr val="FF0000"/>
                </a:solidFill>
                <a:latin typeface="Times New Roman" panose="02020603050405020304" pitchFamily="18" charset="0"/>
                <a:cs typeface="Times New Roman" panose="02020603050405020304" pitchFamily="18" charset="0"/>
              </a:rPr>
              <a:t>connected</a:t>
            </a:r>
            <a:r>
              <a:rPr lang="pl-PL" sz="4100" dirty="0" smtClean="0">
                <a:solidFill>
                  <a:srgbClr val="FF0000"/>
                </a:solidFill>
                <a:latin typeface="Times New Roman" panose="02020603050405020304" pitchFamily="18" charset="0"/>
                <a:cs typeface="Times New Roman" panose="02020603050405020304" pitchFamily="18" charset="0"/>
              </a:rPr>
              <a:t> </a:t>
            </a:r>
            <a:r>
              <a:rPr lang="pl-PL" sz="4100" dirty="0">
                <a:solidFill>
                  <a:srgbClr val="FF0000"/>
                </a:solidFill>
                <a:latin typeface="Times New Roman" panose="02020603050405020304" pitchFamily="18" charset="0"/>
                <a:cs typeface="Times New Roman" panose="02020603050405020304" pitchFamily="18" charset="0"/>
              </a:rPr>
              <a:t>with </a:t>
            </a:r>
            <a:r>
              <a:rPr lang="pl-PL" sz="4100" dirty="0" err="1">
                <a:solidFill>
                  <a:srgbClr val="FF0000"/>
                </a:solidFill>
                <a:latin typeface="Times New Roman" panose="02020603050405020304" pitchFamily="18" charset="0"/>
                <a:cs typeface="Times New Roman" panose="02020603050405020304" pitchFamily="18" charset="0"/>
              </a:rPr>
              <a:t>keywords</a:t>
            </a:r>
            <a:r>
              <a:rPr lang="pl-PL" sz="4100" dirty="0">
                <a:solidFill>
                  <a:srgbClr val="FF0000"/>
                </a:solidFill>
                <a:latin typeface="Times New Roman" panose="02020603050405020304" pitchFamily="18" charset="0"/>
                <a:cs typeface="Times New Roman" panose="02020603050405020304" pitchFamily="18" charset="0"/>
              </a:rPr>
              <a:t> of </a:t>
            </a:r>
            <a:r>
              <a:rPr lang="pl-PL" sz="4100" dirty="0" err="1">
                <a:solidFill>
                  <a:srgbClr val="FF0000"/>
                </a:solidFill>
                <a:latin typeface="Times New Roman" panose="02020603050405020304" pitchFamily="18" charset="0"/>
                <a:cs typeface="Times New Roman" panose="02020603050405020304" pitchFamily="18" charset="0"/>
              </a:rPr>
              <a:t>some</a:t>
            </a:r>
            <a:r>
              <a:rPr lang="pl-PL" sz="4100" dirty="0">
                <a:solidFill>
                  <a:srgbClr val="FF0000"/>
                </a:solidFill>
                <a:latin typeface="Times New Roman" panose="02020603050405020304" pitchFamily="18" charset="0"/>
                <a:cs typeface="Times New Roman" panose="02020603050405020304" pitchFamily="18" charset="0"/>
              </a:rPr>
              <a:t> </a:t>
            </a:r>
            <a:r>
              <a:rPr lang="pl-PL" sz="4100" dirty="0" err="1">
                <a:solidFill>
                  <a:srgbClr val="FF0000"/>
                </a:solidFill>
                <a:latin typeface="Times New Roman" panose="02020603050405020304" pitchFamily="18" charset="0"/>
                <a:cs typeface="Times New Roman" panose="02020603050405020304" pitchFamily="18" charset="0"/>
              </a:rPr>
              <a:t>teaching</a:t>
            </a:r>
            <a:r>
              <a:rPr lang="pl-PL" sz="4100" dirty="0">
                <a:solidFill>
                  <a:srgbClr val="FF0000"/>
                </a:solidFill>
                <a:latin typeface="Times New Roman" panose="02020603050405020304" pitchFamily="18" charset="0"/>
                <a:cs typeface="Times New Roman" panose="02020603050405020304" pitchFamily="18" charset="0"/>
              </a:rPr>
              <a:t> </a:t>
            </a:r>
            <a:r>
              <a:rPr lang="pl-PL" sz="4100" dirty="0" err="1">
                <a:solidFill>
                  <a:srgbClr val="FF0000"/>
                </a:solidFill>
                <a:latin typeface="Times New Roman" panose="02020603050405020304" pitchFamily="18" charset="0"/>
                <a:cs typeface="Times New Roman" panose="02020603050405020304" pitchFamily="18" charset="0"/>
              </a:rPr>
              <a:t>matters</a:t>
            </a:r>
            <a:endParaRPr lang="pl-PL" sz="4100" dirty="0" smtClean="0">
              <a:latin typeface="Times New Roman" panose="02020603050405020304" pitchFamily="18" charset="0"/>
              <a:cs typeface="Times New Roman" panose="02020603050405020304" pitchFamily="18" charset="0"/>
            </a:endParaRPr>
          </a:p>
          <a:p>
            <a:endParaRPr lang="pl-PL" dirty="0" smtClean="0">
              <a:latin typeface="Times New Roman" panose="02020603050405020304" pitchFamily="18" charset="0"/>
              <a:cs typeface="Times New Roman" panose="02020603050405020304" pitchFamily="18" charset="0"/>
            </a:endParaRPr>
          </a:p>
          <a:p>
            <a:r>
              <a:rPr lang="pl-PL" sz="3400" dirty="0" err="1" smtClean="0">
                <a:latin typeface="Times New Roman" panose="02020603050405020304" pitchFamily="18" charset="0"/>
                <a:cs typeface="Times New Roman" panose="02020603050405020304" pitchFamily="18" charset="0"/>
              </a:rPr>
              <a:t>Specialist</a:t>
            </a:r>
            <a:r>
              <a:rPr lang="pl-PL" sz="3400" dirty="0" smtClean="0">
                <a:latin typeface="Times New Roman" panose="02020603050405020304" pitchFamily="18" charset="0"/>
                <a:cs typeface="Times New Roman" panose="02020603050405020304" pitchFamily="18" charset="0"/>
              </a:rPr>
              <a:t> </a:t>
            </a:r>
            <a:r>
              <a:rPr lang="pl-PL" sz="3400" dirty="0" err="1" smtClean="0">
                <a:latin typeface="Times New Roman" panose="02020603050405020304" pitchFamily="18" charset="0"/>
                <a:cs typeface="Times New Roman" panose="02020603050405020304" pitchFamily="18" charset="0"/>
              </a:rPr>
              <a:t>authors</a:t>
            </a:r>
            <a:r>
              <a:rPr lang="en-US" sz="3400" dirty="0" smtClean="0">
                <a:latin typeface="Times New Roman" panose="02020603050405020304" pitchFamily="18" charset="0"/>
                <a:cs typeface="Times New Roman" panose="02020603050405020304" pitchFamily="18" charset="0"/>
              </a:rPr>
              <a:t> test a </a:t>
            </a:r>
            <a:r>
              <a:rPr lang="en-US" sz="3400" dirty="0">
                <a:latin typeface="Times New Roman" panose="02020603050405020304" pitchFamily="18" charset="0"/>
                <a:cs typeface="Times New Roman" panose="02020603050405020304" pitchFamily="18" charset="0"/>
              </a:rPr>
              <a:t>method of disciplinary inquiry, </a:t>
            </a:r>
            <a:endParaRPr lang="pl-PL" sz="3400" dirty="0" smtClean="0">
              <a:latin typeface="Times New Roman" panose="02020603050405020304" pitchFamily="18" charset="0"/>
              <a:cs typeface="Times New Roman" panose="02020603050405020304" pitchFamily="18" charset="0"/>
            </a:endParaRPr>
          </a:p>
          <a:p>
            <a:pPr lvl="1"/>
            <a:r>
              <a:rPr lang="en-US" sz="3400" dirty="0" smtClean="0">
                <a:latin typeface="Times New Roman" panose="02020603050405020304" pitchFamily="18" charset="0"/>
                <a:cs typeface="Times New Roman" panose="02020603050405020304" pitchFamily="18" charset="0"/>
              </a:rPr>
              <a:t>using</a:t>
            </a:r>
            <a:r>
              <a:rPr lang="pl-PL" sz="3400" dirty="0" smtClean="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analysis </a:t>
            </a:r>
            <a:r>
              <a:rPr lang="en-US" sz="3400" dirty="0">
                <a:latin typeface="Times New Roman" panose="02020603050405020304" pitchFamily="18" charset="0"/>
                <a:cs typeface="Times New Roman" panose="02020603050405020304" pitchFamily="18" charset="0"/>
              </a:rPr>
              <a:t>of given circumstances, </a:t>
            </a:r>
            <a:endParaRPr lang="pl-PL" sz="3400" dirty="0" smtClean="0">
              <a:latin typeface="Times New Roman" panose="02020603050405020304" pitchFamily="18" charset="0"/>
              <a:cs typeface="Times New Roman" panose="02020603050405020304" pitchFamily="18" charset="0"/>
            </a:endParaRPr>
          </a:p>
          <a:p>
            <a:pPr lvl="1"/>
            <a:r>
              <a:rPr lang="en-US" sz="3400" dirty="0" smtClean="0">
                <a:latin typeface="Times New Roman" panose="02020603050405020304" pitchFamily="18" charset="0"/>
                <a:cs typeface="Times New Roman" panose="02020603050405020304" pitchFamily="18" charset="0"/>
              </a:rPr>
              <a:t>collecting </a:t>
            </a:r>
            <a:r>
              <a:rPr lang="en-US" sz="3400" dirty="0">
                <a:latin typeface="Times New Roman" panose="02020603050405020304" pitchFamily="18" charset="0"/>
                <a:cs typeface="Times New Roman" panose="02020603050405020304" pitchFamily="18" charset="0"/>
              </a:rPr>
              <a:t>data through multiple methods, </a:t>
            </a:r>
            <a:endParaRPr lang="pl-PL" sz="3400" dirty="0" smtClean="0">
              <a:latin typeface="Times New Roman" panose="02020603050405020304" pitchFamily="18" charset="0"/>
              <a:cs typeface="Times New Roman" panose="02020603050405020304" pitchFamily="18" charset="0"/>
            </a:endParaRPr>
          </a:p>
          <a:p>
            <a:pPr lvl="1"/>
            <a:r>
              <a:rPr lang="en-US" sz="3400" dirty="0" smtClean="0">
                <a:latin typeface="Times New Roman" panose="02020603050405020304" pitchFamily="18" charset="0"/>
                <a:cs typeface="Times New Roman" panose="02020603050405020304" pitchFamily="18" charset="0"/>
              </a:rPr>
              <a:t>and </a:t>
            </a:r>
            <a:r>
              <a:rPr lang="en-US" sz="3400" dirty="0">
                <a:latin typeface="Times New Roman" panose="02020603050405020304" pitchFamily="18" charset="0"/>
                <a:cs typeface="Times New Roman" panose="02020603050405020304" pitchFamily="18" charset="0"/>
              </a:rPr>
              <a:t>analyzing results in </a:t>
            </a:r>
            <a:r>
              <a:rPr lang="en-US" sz="3400" dirty="0" smtClean="0">
                <a:latin typeface="Times New Roman" panose="02020603050405020304" pitchFamily="18" charset="0"/>
                <a:cs typeface="Times New Roman" panose="02020603050405020304" pitchFamily="18" charset="0"/>
              </a:rPr>
              <a:t>a</a:t>
            </a:r>
            <a:r>
              <a:rPr lang="pl-PL" sz="3400" dirty="0" smtClean="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systematic approach</a:t>
            </a:r>
            <a:r>
              <a:rPr lang="pl-PL" sz="3400" dirty="0" smtClean="0">
                <a:latin typeface="Times New Roman" panose="02020603050405020304" pitchFamily="18" charset="0"/>
                <a:cs typeface="Times New Roman" panose="02020603050405020304" pitchFamily="18" charset="0"/>
              </a:rPr>
              <a:t>, </a:t>
            </a:r>
            <a:r>
              <a:rPr lang="pl-PL" sz="3400" dirty="0" err="1" smtClean="0">
                <a:latin typeface="Times New Roman" panose="02020603050405020304" pitchFamily="18" charset="0"/>
                <a:cs typeface="Times New Roman" panose="02020603050405020304" pitchFamily="18" charset="0"/>
              </a:rPr>
              <a:t>which</a:t>
            </a:r>
            <a:r>
              <a:rPr lang="pl-PL" sz="3400" dirty="0" smtClean="0">
                <a:latin typeface="Times New Roman" panose="02020603050405020304" pitchFamily="18" charset="0"/>
                <a:cs typeface="Times New Roman" panose="02020603050405020304" pitchFamily="18" charset="0"/>
              </a:rPr>
              <a:t> </a:t>
            </a:r>
            <a:r>
              <a:rPr lang="pl-PL" sz="3400" dirty="0" err="1" smtClean="0">
                <a:latin typeface="Times New Roman" panose="02020603050405020304" pitchFamily="18" charset="0"/>
                <a:cs typeface="Times New Roman" panose="02020603050405020304" pitchFamily="18" charset="0"/>
              </a:rPr>
              <a:t>includes</a:t>
            </a:r>
            <a:r>
              <a:rPr lang="pl-PL" sz="3400" dirty="0" smtClean="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interviews</a:t>
            </a:r>
            <a:r>
              <a:rPr lang="en-US" sz="3400" dirty="0">
                <a:latin typeface="Times New Roman" panose="02020603050405020304" pitchFamily="18" charset="0"/>
                <a:cs typeface="Times New Roman" panose="02020603050405020304" pitchFamily="18" charset="0"/>
              </a:rPr>
              <a:t>, case </a:t>
            </a:r>
            <a:r>
              <a:rPr lang="en-US" sz="3400" dirty="0" err="1" smtClean="0">
                <a:latin typeface="Times New Roman" panose="02020603050405020304" pitchFamily="18" charset="0"/>
                <a:cs typeface="Times New Roman" panose="02020603050405020304" pitchFamily="18" charset="0"/>
              </a:rPr>
              <a:t>studie</a:t>
            </a:r>
            <a:r>
              <a:rPr lang="pl-PL" sz="3400" dirty="0" smtClean="0">
                <a:latin typeface="Times New Roman" panose="02020603050405020304" pitchFamily="18" charset="0"/>
                <a:cs typeface="Times New Roman" panose="02020603050405020304" pitchFamily="18" charset="0"/>
              </a:rPr>
              <a:t>s </a:t>
            </a:r>
            <a:r>
              <a:rPr lang="en-US" sz="3400" dirty="0" smtClean="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a:t>
            </a:r>
            <a:r>
              <a:rPr lang="en-US" sz="3400" dirty="0" smtClean="0">
                <a:latin typeface="Times New Roman" panose="02020603050405020304" pitchFamily="18" charset="0"/>
                <a:cs typeface="Times New Roman" panose="02020603050405020304" pitchFamily="18" charset="0"/>
              </a:rPr>
              <a:t>Land,</a:t>
            </a:r>
            <a:r>
              <a:rPr lang="pl-PL" sz="3400" dirty="0" smtClean="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2006</a:t>
            </a:r>
            <a:r>
              <a:rPr lang="en-US" sz="3400" dirty="0">
                <a:latin typeface="Times New Roman" panose="02020603050405020304" pitchFamily="18" charset="0"/>
                <a:cs typeface="Times New Roman" panose="02020603050405020304" pitchFamily="18" charset="0"/>
              </a:rPr>
              <a:t>; Davies, 2005</a:t>
            </a:r>
            <a:r>
              <a:rPr lang="en-US" sz="3400" dirty="0" smtClean="0">
                <a:latin typeface="Times New Roman" panose="02020603050405020304" pitchFamily="18" charset="0"/>
                <a:cs typeface="Times New Roman" panose="02020603050405020304" pitchFamily="18" charset="0"/>
              </a:rPr>
              <a:t>)</a:t>
            </a:r>
            <a:endParaRPr lang="pl-PL" sz="3400" dirty="0" smtClean="0">
              <a:latin typeface="Times New Roman" panose="02020603050405020304" pitchFamily="18" charset="0"/>
              <a:cs typeface="Times New Roman" panose="02020603050405020304" pitchFamily="18" charset="0"/>
            </a:endParaRPr>
          </a:p>
          <a:p>
            <a:pPr marL="0" indent="0">
              <a:buNone/>
            </a:pPr>
            <a:endParaRPr lang="pl-PL" sz="34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4941508"/>
      </p:ext>
    </p:extLst>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normAutofit/>
          </a:bodyPr>
          <a:lstStyle/>
          <a:p>
            <a:r>
              <a:rPr lang="pl-PL"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notion of a threshold concept may act as </a:t>
            </a:r>
            <a:endParaRPr lang="pl-PL" dirty="0">
              <a:latin typeface="Times New Roman" panose="02020603050405020304" pitchFamily="18" charset="0"/>
              <a:cs typeface="Times New Roman" panose="02020603050405020304" pitchFamily="18" charset="0"/>
            </a:endParaRPr>
          </a:p>
          <a:p>
            <a:r>
              <a:rPr lang="pl-PL" b="1"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a</a:t>
            </a:r>
            <a:r>
              <a:rPr lang="pl-PL"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catalyst</a:t>
            </a:r>
            <a:r>
              <a:rPr lang="en-US" b="1" dirty="0">
                <a:latin typeface="Times New Roman" panose="02020603050405020304" pitchFamily="18" charset="0"/>
                <a:cs typeface="Times New Roman" panose="02020603050405020304" pitchFamily="18" charset="0"/>
              </a:rPr>
              <a:t>, drawing together a variety of fields of research in a productive </a:t>
            </a:r>
            <a:r>
              <a:rPr lang="en-US" b="1" dirty="0" smtClean="0">
                <a:latin typeface="Times New Roman" panose="02020603050405020304" pitchFamily="18" charset="0"/>
                <a:cs typeface="Times New Roman" panose="02020603050405020304" pitchFamily="18" charset="0"/>
              </a:rPr>
              <a:t>educative</a:t>
            </a:r>
            <a:r>
              <a:rPr lang="pl-PL"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framework</a:t>
            </a:r>
            <a:r>
              <a:rPr lang="pl-PL" b="1" dirty="0" smtClean="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endParaRPr lang="pl-PL" b="1" dirty="0" smtClean="0">
              <a:latin typeface="Times New Roman" panose="02020603050405020304" pitchFamily="18" charset="0"/>
              <a:cs typeface="Times New Roman" panose="02020603050405020304" pitchFamily="18" charset="0"/>
            </a:endParaRPr>
          </a:p>
          <a:p>
            <a:r>
              <a:rPr lang="pl-PL" b="1" dirty="0" err="1" smtClean="0">
                <a:latin typeface="Times New Roman" panose="02020603050405020304" pitchFamily="18" charset="0"/>
                <a:cs typeface="Times New Roman" panose="02020603050405020304" pitchFamily="18" charset="0"/>
              </a:rPr>
              <a:t>Collaborative</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research</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framework</a:t>
            </a:r>
            <a:endParaRPr lang="pl-PL" b="1"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productive re-viewing </a:t>
            </a:r>
            <a:r>
              <a:rPr lang="en-US" dirty="0" smtClean="0">
                <a:latin typeface="Times New Roman" panose="02020603050405020304" pitchFamily="18" charset="0"/>
                <a:cs typeface="Times New Roman" panose="02020603050405020304" pitchFamily="18" charset="0"/>
              </a:rPr>
              <a:t>of</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lecturers</a:t>
            </a:r>
            <a:r>
              <a:rPr lang="en-US" dirty="0">
                <a:latin typeface="Times New Roman" panose="02020603050405020304" pitchFamily="18" charset="0"/>
                <a:cs typeface="Times New Roman" panose="02020603050405020304" pitchFamily="18" charset="0"/>
              </a:rPr>
              <a:t>’ expectations</a:t>
            </a:r>
            <a:r>
              <a:rPr lang="en-US" dirty="0" smtClean="0">
                <a:latin typeface="Times New Roman" panose="02020603050405020304" pitchFamily="18" charset="0"/>
                <a:cs typeface="Times New Roman" panose="02020603050405020304" pitchFamily="18" charset="0"/>
              </a:rPr>
              <a:t>,</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use</a:t>
            </a:r>
            <a:r>
              <a:rPr lang="pl-PL" dirty="0" smtClean="0">
                <a:latin typeface="Times New Roman" panose="02020603050405020304" pitchFamily="18" charset="0"/>
                <a:cs typeface="Times New Roman" panose="02020603050405020304" pitchFamily="18" charset="0"/>
              </a:rPr>
              <a:t> of </a:t>
            </a:r>
            <a:r>
              <a:rPr lang="pl-PL" dirty="0" err="1" smtClean="0">
                <a:latin typeface="Times New Roman" panose="02020603050405020304" pitchFamily="18" charset="0"/>
                <a:cs typeface="Times New Roman" panose="02020603050405020304" pitchFamily="18" charset="0"/>
              </a:rPr>
              <a:t>terms</a:t>
            </a:r>
            <a:r>
              <a:rPr lang="pl-PL"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curriculum and textbooks </a:t>
            </a:r>
            <a:r>
              <a:rPr lang="en-US" dirty="0" smtClean="0">
                <a:latin typeface="Times New Roman" panose="02020603050405020304" pitchFamily="18" charset="0"/>
                <a:cs typeface="Times New Roman" panose="02020603050405020304" pitchFamily="18" charset="0"/>
              </a:rPr>
              <a:t>within</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disciplines</a:t>
            </a:r>
            <a:endParaRPr lang="pl-PL"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7334369"/>
      </p:ext>
    </p:extLst>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US </a:t>
            </a:r>
            <a:r>
              <a:rPr lang="pl-PL" b="1" dirty="0" err="1" smtClean="0">
                <a:latin typeface="Times New Roman" panose="02020603050405020304" pitchFamily="18" charset="0"/>
                <a:cs typeface="Times New Roman" panose="02020603050405020304" pitchFamily="18" charset="0"/>
              </a:rPr>
              <a:t>students</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opinion</a:t>
            </a:r>
            <a:r>
              <a:rPr lang="pl-PL" b="1" dirty="0" smtClean="0">
                <a:latin typeface="Times New Roman" panose="02020603050405020304" pitchFamily="18" charset="0"/>
                <a:cs typeface="Times New Roman" panose="02020603050405020304" pitchFamily="18" charset="0"/>
              </a:rPr>
              <a:t> on </a:t>
            </a:r>
            <a:r>
              <a:rPr lang="pl-PL" b="1" dirty="0" err="1" smtClean="0">
                <a:latin typeface="Times New Roman" panose="02020603050405020304" pitchFamily="18" charset="0"/>
                <a:cs typeface="Times New Roman" panose="02020603050405020304" pitchFamily="18" charset="0"/>
              </a:rPr>
              <a:t>Polish</a:t>
            </a:r>
            <a:r>
              <a:rPr lang="pl-PL" b="1" dirty="0" smtClean="0">
                <a:latin typeface="Times New Roman" panose="02020603050405020304" pitchFamily="18" charset="0"/>
                <a:cs typeface="Times New Roman" panose="02020603050405020304" pitchFamily="18" charset="0"/>
              </a:rPr>
              <a:t> feedback</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normAutofit/>
          </a:bodyPr>
          <a:lstStyle/>
          <a:p>
            <a:r>
              <a:rPr lang="en-US" dirty="0" smtClean="0">
                <a:latin typeface="Times New Roman" panose="02020603050405020304" pitchFamily="18" charset="0"/>
                <a:cs typeface="Times New Roman" panose="02020603050405020304" pitchFamily="18" charset="0"/>
              </a:rPr>
              <a:t>P</a:t>
            </a:r>
            <a:r>
              <a:rPr lang="pl-PL" dirty="0" smtClean="0">
                <a:latin typeface="Times New Roman" panose="02020603050405020304" pitchFamily="18" charset="0"/>
                <a:cs typeface="Times New Roman" panose="02020603050405020304" pitchFamily="18" charset="0"/>
              </a:rPr>
              <a:t>L </a:t>
            </a:r>
            <a:r>
              <a:rPr lang="pl-PL" dirty="0" err="1" smtClean="0">
                <a:latin typeface="Times New Roman" panose="02020603050405020304" pitchFamily="18" charset="0"/>
                <a:cs typeface="Times New Roman" panose="02020603050405020304" pitchFamily="18" charset="0"/>
              </a:rPr>
              <a:t>Ss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offered very good suggestions toward helping the US students to be more clear and articulate </a:t>
            </a:r>
            <a:r>
              <a:rPr lang="pl-PL" dirty="0" smtClean="0">
                <a:latin typeface="Times New Roman" panose="02020603050405020304" pitchFamily="18" charset="0"/>
                <a:cs typeface="Times New Roman" panose="02020603050405020304" pitchFamily="18" charset="0"/>
              </a:rPr>
              <a:t>in </a:t>
            </a:r>
            <a:r>
              <a:rPr lang="pl-PL" dirty="0" err="1" smtClean="0">
                <a:latin typeface="Times New Roman" panose="02020603050405020304" pitchFamily="18" charset="0"/>
                <a:cs typeface="Times New Roman" panose="02020603050405020304" pitchFamily="18" charset="0"/>
              </a:rPr>
              <a:t>their</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writing</a:t>
            </a:r>
            <a:r>
              <a:rPr lang="pl-PL" dirty="0" smtClean="0">
                <a:latin typeface="Times New Roman" panose="02020603050405020304" pitchFamily="18" charset="0"/>
                <a:cs typeface="Times New Roman" panose="02020603050405020304" pitchFamily="18" charset="0"/>
              </a:rPr>
              <a:t> </a:t>
            </a:r>
          </a:p>
          <a:p>
            <a:r>
              <a:rPr lang="pl-PL" dirty="0" smtClean="0">
                <a:latin typeface="Times New Roman" panose="02020603050405020304" pitchFamily="18" charset="0"/>
                <a:cs typeface="Times New Roman" panose="02020603050405020304" pitchFamily="18" charset="0"/>
              </a:rPr>
              <a:t>US </a:t>
            </a:r>
            <a:r>
              <a:rPr lang="pl-PL" dirty="0" err="1" smtClean="0">
                <a:latin typeface="Times New Roman" panose="02020603050405020304" pitchFamily="18" charset="0"/>
                <a:cs typeface="Times New Roman" panose="02020603050405020304" pitchFamily="18" charset="0"/>
              </a:rPr>
              <a:t>Ss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learn </a:t>
            </a:r>
            <a:r>
              <a:rPr lang="pl-P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that they need to </a:t>
            </a:r>
            <a:r>
              <a:rPr lang="en-US" dirty="0" smtClean="0">
                <a:latin typeface="Times New Roman" panose="02020603050405020304" pitchFamily="18" charset="0"/>
                <a:cs typeface="Times New Roman" panose="02020603050405020304" pitchFamily="18" charset="0"/>
              </a:rPr>
              <a:t>co</a:t>
            </a:r>
            <a:r>
              <a:rPr lang="pl-PL" dirty="0" err="1" smtClean="0">
                <a:latin typeface="Times New Roman" panose="02020603050405020304" pitchFamily="18" charset="0"/>
                <a:cs typeface="Times New Roman" panose="02020603050405020304" pitchFamily="18" charset="0"/>
              </a:rPr>
              <a:t>operate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with people rooted </a:t>
            </a:r>
            <a:r>
              <a:rPr lang="en-US" dirty="0" smtClean="0">
                <a:latin typeface="Times New Roman" panose="02020603050405020304" pitchFamily="18" charset="0"/>
                <a:cs typeface="Times New Roman" panose="02020603050405020304" pitchFamily="18" charset="0"/>
              </a:rPr>
              <a:t>in</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different</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cultures </a:t>
            </a:r>
            <a:r>
              <a:rPr lang="en-US" dirty="0">
                <a:latin typeface="Times New Roman" panose="02020603050405020304" pitchFamily="18" charset="0"/>
                <a:cs typeface="Times New Roman" panose="02020603050405020304" pitchFamily="18" charset="0"/>
              </a:rPr>
              <a:t>and linguistic systems. </a:t>
            </a:r>
            <a:endParaRPr lang="pl-PL" dirty="0" smtClean="0">
              <a:latin typeface="Times New Roman" panose="02020603050405020304" pitchFamily="18" charset="0"/>
              <a:cs typeface="Times New Roman" panose="02020603050405020304" pitchFamily="18" charset="0"/>
            </a:endParaRPr>
          </a:p>
          <a:p>
            <a:r>
              <a:rPr lang="pl-PL" dirty="0" err="1" smtClean="0">
                <a:latin typeface="Times New Roman" panose="02020603050405020304" pitchFamily="18" charset="0"/>
                <a:cs typeface="Times New Roman" panose="02020603050405020304" pitchFamily="18" charset="0"/>
              </a:rPr>
              <a:t>When</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writing</a:t>
            </a:r>
            <a:r>
              <a:rPr lang="pl-PL" dirty="0" smtClean="0">
                <a:latin typeface="Times New Roman" panose="02020603050405020304" pitchFamily="18" charset="0"/>
                <a:cs typeface="Times New Roman" panose="02020603050405020304" pitchFamily="18" charset="0"/>
              </a:rPr>
              <a:t>, US </a:t>
            </a:r>
            <a:r>
              <a:rPr lang="pl-PL" dirty="0" err="1" smtClean="0">
                <a:latin typeface="Times New Roman" panose="02020603050405020304" pitchFamily="18" charset="0"/>
                <a:cs typeface="Times New Roman" panose="02020603050405020304" pitchFamily="18" charset="0"/>
              </a:rPr>
              <a:t>Ss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learn</a:t>
            </a:r>
            <a:r>
              <a:rPr lang="pl-PL" dirty="0" smtClean="0">
                <a:latin typeface="Times New Roman" panose="02020603050405020304" pitchFamily="18" charset="0"/>
                <a:cs typeface="Times New Roman" panose="02020603050405020304" pitchFamily="18" charset="0"/>
              </a:rPr>
              <a:t> to </a:t>
            </a:r>
            <a:r>
              <a:rPr lang="pl-PL" dirty="0" err="1" smtClean="0">
                <a:latin typeface="Times New Roman" panose="02020603050405020304" pitchFamily="18" charset="0"/>
                <a:cs typeface="Times New Roman" panose="02020603050405020304" pitchFamily="18" charset="0"/>
              </a:rPr>
              <a:t>develop</a:t>
            </a:r>
            <a:r>
              <a:rPr lang="en-US" dirty="0" smtClean="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more</a:t>
            </a:r>
            <a:r>
              <a:rPr lang="pl-PL"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consideration</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towards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people</a:t>
            </a:r>
            <a:r>
              <a:rPr lang="pl-PL" dirty="0" smtClean="0">
                <a:latin typeface="Times New Roman" panose="02020603050405020304" pitchFamily="18" charset="0"/>
                <a:cs typeface="Times New Roman" panose="02020603050405020304" pitchFamily="18" charset="0"/>
              </a:rPr>
              <a:t> from </a:t>
            </a:r>
            <a:r>
              <a:rPr lang="pl-PL" dirty="0" err="1" smtClean="0">
                <a:latin typeface="Times New Roman" panose="02020603050405020304" pitchFamily="18" charset="0"/>
                <a:cs typeface="Times New Roman" panose="02020603050405020304" pitchFamily="18" charset="0"/>
              </a:rPr>
              <a:t>other</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cultures</a:t>
            </a:r>
            <a:r>
              <a:rPr lang="pl-PL" dirty="0" smtClean="0">
                <a:latin typeface="Times New Roman" panose="02020603050405020304" pitchFamily="18" charset="0"/>
                <a:cs typeface="Times New Roman" panose="02020603050405020304" pitchFamily="18" charset="0"/>
              </a:rPr>
              <a:t> and </a:t>
            </a:r>
            <a:r>
              <a:rPr lang="pl-PL" dirty="0" err="1" smtClean="0">
                <a:latin typeface="Times New Roman" panose="02020603050405020304" pitchFamily="18" charset="0"/>
                <a:cs typeface="Times New Roman" panose="02020603050405020304" pitchFamily="18" charset="0"/>
              </a:rPr>
              <a:t>their</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expectations</a:t>
            </a:r>
            <a:r>
              <a:rPr lang="pl-PL" dirty="0" smtClean="0">
                <a:latin typeface="Times New Roman" panose="02020603050405020304" pitchFamily="18" charset="0"/>
                <a:cs typeface="Times New Roman" panose="02020603050405020304" pitchFamily="18" charset="0"/>
              </a:rPr>
              <a:t>.</a:t>
            </a:r>
            <a:endParaRPr lang="pl-PL" dirty="0">
              <a:latin typeface="Times New Roman" panose="02020603050405020304" pitchFamily="18" charset="0"/>
              <a:cs typeface="Times New Roman" panose="02020603050405020304" pitchFamily="18" charset="0"/>
            </a:endParaRPr>
          </a:p>
          <a:p>
            <a:endParaRPr lang="pl-PL" dirty="0"/>
          </a:p>
          <a:p>
            <a:endParaRPr lang="pl-PL" dirty="0"/>
          </a:p>
        </p:txBody>
      </p:sp>
    </p:spTree>
    <p:extLst>
      <p:ext uri="{BB962C8B-B14F-4D97-AF65-F5344CB8AC3E}">
        <p14:creationId xmlns:p14="http://schemas.microsoft.com/office/powerpoint/2010/main" val="204235091"/>
      </p:ext>
    </p:extLst>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Times New Roman" panose="02020603050405020304" pitchFamily="18" charset="0"/>
                <a:cs typeface="Times New Roman" panose="02020603050405020304" pitchFamily="18" charset="0"/>
              </a:rPr>
              <a:t>PL </a:t>
            </a:r>
            <a:r>
              <a:rPr lang="pl-PL" b="1" dirty="0" err="1" smtClean="0">
                <a:latin typeface="Times New Roman" panose="02020603050405020304" pitchFamily="18" charset="0"/>
                <a:cs typeface="Times New Roman" panose="02020603050405020304" pitchFamily="18" charset="0"/>
              </a:rPr>
              <a:t>Ss</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opinion</a:t>
            </a:r>
            <a:r>
              <a:rPr lang="pl-PL" b="1" dirty="0" smtClean="0">
                <a:latin typeface="Times New Roman" panose="02020603050405020304" pitchFamily="18" charset="0"/>
                <a:cs typeface="Times New Roman" panose="02020603050405020304" pitchFamily="18" charset="0"/>
              </a:rPr>
              <a:t> on US feedback</a:t>
            </a:r>
            <a:endParaRPr lang="pl-PL" b="1" dirty="0">
              <a:latin typeface="Times New Roman" panose="02020603050405020304" pitchFamily="18" charset="0"/>
              <a:cs typeface="Times New Roman" panose="02020603050405020304" pitchFamily="18" charset="0"/>
            </a:endParaRPr>
          </a:p>
        </p:txBody>
      </p:sp>
      <p:sp>
        <p:nvSpPr>
          <p:cNvPr id="3" name="Symbol zastępczy tekstu 2"/>
          <p:cNvSpPr>
            <a:spLocks noGrp="1"/>
          </p:cNvSpPr>
          <p:nvPr>
            <p:ph type="body" idx="1"/>
          </p:nvPr>
        </p:nvSpPr>
        <p:spPr/>
        <p:txBody>
          <a:bodyPr/>
          <a:lstStyle/>
          <a:p>
            <a:r>
              <a:rPr lang="pl-PL" dirty="0" smtClean="0">
                <a:latin typeface="Times New Roman" panose="02020603050405020304" pitchFamily="18" charset="0"/>
                <a:cs typeface="Times New Roman" panose="02020603050405020304" pitchFamily="18" charset="0"/>
              </a:rPr>
              <a:t>The US </a:t>
            </a:r>
            <a:r>
              <a:rPr lang="pl-PL" dirty="0" err="1"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provided</a:t>
            </a:r>
            <a:r>
              <a:rPr lang="pl-PL"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wider</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exposure</a:t>
            </a:r>
            <a:r>
              <a:rPr lang="pl-PL" b="1" dirty="0" smtClean="0">
                <a:latin typeface="Times New Roman" panose="02020603050405020304" pitchFamily="18" charset="0"/>
                <a:cs typeface="Times New Roman" panose="02020603050405020304" pitchFamily="18" charset="0"/>
              </a:rPr>
              <a:t> to </a:t>
            </a:r>
            <a:r>
              <a:rPr lang="pl-PL" b="1" dirty="0" err="1" smtClean="0">
                <a:latin typeface="Times New Roman" panose="02020603050405020304" pitchFamily="18" charset="0"/>
                <a:cs typeface="Times New Roman" panose="02020603050405020304" pitchFamily="18" charset="0"/>
              </a:rPr>
              <a:t>more</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varied</a:t>
            </a:r>
            <a:r>
              <a:rPr lang="pl-PL" b="1" dirty="0" smtClean="0">
                <a:latin typeface="Times New Roman" panose="02020603050405020304" pitchFamily="18" charset="0"/>
                <a:cs typeface="Times New Roman" panose="02020603050405020304" pitchFamily="18" charset="0"/>
              </a:rPr>
              <a:t> style and register to </a:t>
            </a:r>
            <a:r>
              <a:rPr lang="pl-PL" b="1" dirty="0" err="1" smtClean="0">
                <a:latin typeface="Times New Roman" panose="02020603050405020304" pitchFamily="18" charset="0"/>
                <a:cs typeface="Times New Roman" panose="02020603050405020304" pitchFamily="18" charset="0"/>
              </a:rPr>
              <a:t>NNSs</a:t>
            </a:r>
            <a:r>
              <a:rPr lang="pl-PL" b="1" dirty="0">
                <a:latin typeface="Times New Roman" panose="02020603050405020304" pitchFamily="18" charset="0"/>
                <a:cs typeface="Times New Roman" panose="02020603050405020304" pitchFamily="18" charset="0"/>
              </a:rPr>
              <a:t> </a:t>
            </a:r>
            <a:r>
              <a:rPr lang="pl-PL" b="1" dirty="0" smtClean="0">
                <a:latin typeface="Times New Roman" panose="02020603050405020304" pitchFamily="18" charset="0"/>
                <a:cs typeface="Times New Roman" panose="02020603050405020304" pitchFamily="18" charset="0"/>
              </a:rPr>
              <a:t>- </a:t>
            </a:r>
            <a:r>
              <a:rPr lang="pl-PL" dirty="0" smtClean="0">
                <a:latin typeface="Times New Roman" panose="02020603050405020304" pitchFamily="18" charset="0"/>
                <a:cs typeface="Times New Roman" panose="02020603050405020304" pitchFamily="18" charset="0"/>
              </a:rPr>
              <a:t> US </a:t>
            </a:r>
            <a:r>
              <a:rPr lang="pl-PL" dirty="0" err="1" smtClean="0">
                <a:latin typeface="Times New Roman" panose="02020603050405020304" pitchFamily="18" charset="0"/>
                <a:cs typeface="Times New Roman" panose="02020603050405020304" pitchFamily="18" charset="0"/>
              </a:rPr>
              <a:t>students</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are</a:t>
            </a:r>
            <a:r>
              <a:rPr lang="pl-PL"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terminology</a:t>
            </a:r>
            <a:r>
              <a:rPr lang="pl-PL" b="1" dirty="0" smtClean="0">
                <a:latin typeface="Times New Roman" panose="02020603050405020304" pitchFamily="18" charset="0"/>
                <a:cs typeface="Times New Roman" panose="02020603050405020304" pitchFamily="18" charset="0"/>
              </a:rPr>
              <a:t> </a:t>
            </a:r>
            <a:r>
              <a:rPr lang="pl-PL" b="1" dirty="0" err="1" smtClean="0">
                <a:latin typeface="Times New Roman" panose="02020603050405020304" pitchFamily="18" charset="0"/>
                <a:cs typeface="Times New Roman" panose="02020603050405020304" pitchFamily="18" charset="0"/>
              </a:rPr>
              <a:t>experts</a:t>
            </a:r>
            <a:r>
              <a:rPr lang="pl-PL" dirty="0" smtClean="0">
                <a:latin typeface="Times New Roman" panose="02020603050405020304" pitchFamily="18" charset="0"/>
                <a:cs typeface="Times New Roman" panose="02020603050405020304" pitchFamily="18" charset="0"/>
              </a:rPr>
              <a:t> in </a:t>
            </a:r>
            <a:r>
              <a:rPr lang="pl-PL" dirty="0" err="1" smtClean="0">
                <a:latin typeface="Times New Roman" panose="02020603050405020304" pitchFamily="18" charset="0"/>
                <a:cs typeface="Times New Roman" panose="02020603050405020304" pitchFamily="18" charset="0"/>
              </a:rPr>
              <a:t>their</a:t>
            </a:r>
            <a:r>
              <a:rPr lang="pl-PL" dirty="0" smtClean="0">
                <a:latin typeface="Times New Roman" panose="02020603050405020304" pitchFamily="18" charset="0"/>
                <a:cs typeface="Times New Roman" panose="02020603050405020304" pitchFamily="18" charset="0"/>
              </a:rPr>
              <a:t> </a:t>
            </a:r>
            <a:r>
              <a:rPr lang="pl-PL" dirty="0" err="1" smtClean="0">
                <a:latin typeface="Times New Roman" panose="02020603050405020304" pitchFamily="18" charset="0"/>
                <a:cs typeface="Times New Roman" panose="02020603050405020304" pitchFamily="18" charset="0"/>
              </a:rPr>
              <a:t>fields</a:t>
            </a:r>
            <a:endParaRPr lang="pl-PL" dirty="0" smtClean="0">
              <a:latin typeface="Times New Roman" panose="02020603050405020304" pitchFamily="18" charset="0"/>
              <a:cs typeface="Times New Roman" panose="02020603050405020304" pitchFamily="18" charset="0"/>
            </a:endParaRPr>
          </a:p>
          <a:p>
            <a:endParaRPr lang="pl-PL" dirty="0">
              <a:latin typeface="Times New Roman" panose="02020603050405020304" pitchFamily="18" charset="0"/>
              <a:cs typeface="Times New Roman" panose="02020603050405020304" pitchFamily="18" charset="0"/>
            </a:endParaRPr>
          </a:p>
          <a:p>
            <a:pPr marL="0" indent="0">
              <a:buNone/>
            </a:pPr>
            <a:r>
              <a:rPr lang="pl-PL" dirty="0" smtClean="0">
                <a:latin typeface="Times New Roman" panose="02020603050405020304" pitchFamily="18" charset="0"/>
                <a:cs typeface="Times New Roman" panose="02020603050405020304" pitchFamily="18" charset="0"/>
              </a:rPr>
              <a:t> </a:t>
            </a:r>
            <a:endParaRPr lang="pl-P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419490"/>
      </p:ext>
    </p:extLst>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Conclusions</a:t>
            </a:r>
            <a:endParaRPr lang="pl-PL" dirty="0"/>
          </a:p>
        </p:txBody>
      </p:sp>
      <p:sp>
        <p:nvSpPr>
          <p:cNvPr id="3" name="Symbol zastępczy tekstu 2"/>
          <p:cNvSpPr>
            <a:spLocks noGrp="1"/>
          </p:cNvSpPr>
          <p:nvPr>
            <p:ph type="body" idx="1"/>
          </p:nvPr>
        </p:nvSpPr>
        <p:spPr/>
        <p:txBody>
          <a:bodyPr>
            <a:normAutofit lnSpcReduction="10000"/>
          </a:bodyPr>
          <a:lstStyle/>
          <a:p>
            <a:r>
              <a:rPr lang="pl-PL" b="1" dirty="0" err="1" smtClean="0"/>
              <a:t>Exposure</a:t>
            </a:r>
            <a:r>
              <a:rPr lang="pl-PL" b="1" dirty="0" smtClean="0"/>
              <a:t> to </a:t>
            </a:r>
          </a:p>
          <a:p>
            <a:r>
              <a:rPr lang="pl-PL" dirty="0" smtClean="0"/>
              <a:t>LSP via </a:t>
            </a:r>
            <a:r>
              <a:rPr lang="pl-PL" dirty="0" err="1" smtClean="0"/>
              <a:t>collaboration</a:t>
            </a:r>
            <a:r>
              <a:rPr lang="pl-PL" dirty="0" smtClean="0"/>
              <a:t> with </a:t>
            </a:r>
            <a:r>
              <a:rPr lang="pl-PL" dirty="0" err="1" smtClean="0"/>
              <a:t>NSs</a:t>
            </a:r>
            <a:r>
              <a:rPr lang="pl-PL" dirty="0" smtClean="0"/>
              <a:t>, </a:t>
            </a:r>
            <a:r>
              <a:rPr lang="pl-PL" dirty="0" err="1" smtClean="0"/>
              <a:t>specializing</a:t>
            </a:r>
            <a:r>
              <a:rPr lang="pl-PL" dirty="0" smtClean="0"/>
              <a:t> in the </a:t>
            </a:r>
            <a:r>
              <a:rPr lang="pl-PL" dirty="0" err="1" smtClean="0"/>
              <a:t>fields</a:t>
            </a:r>
            <a:endParaRPr lang="pl-PL" dirty="0" smtClean="0"/>
          </a:p>
          <a:p>
            <a:r>
              <a:rPr lang="pl-PL" dirty="0" smtClean="0"/>
              <a:t>Via </a:t>
            </a:r>
            <a:r>
              <a:rPr lang="pl-PL" dirty="0" err="1" smtClean="0"/>
              <a:t>collaboration</a:t>
            </a:r>
            <a:r>
              <a:rPr lang="pl-PL" dirty="0" smtClean="0"/>
              <a:t> with business </a:t>
            </a:r>
            <a:r>
              <a:rPr lang="pl-PL" dirty="0" err="1" smtClean="0"/>
              <a:t>partners</a:t>
            </a:r>
            <a:r>
              <a:rPr lang="pl-PL" dirty="0" smtClean="0"/>
              <a:t> (</a:t>
            </a:r>
            <a:r>
              <a:rPr lang="pl-PL" dirty="0" err="1" smtClean="0"/>
              <a:t>producers</a:t>
            </a:r>
            <a:r>
              <a:rPr lang="pl-PL" dirty="0" smtClean="0"/>
              <a:t>, </a:t>
            </a:r>
            <a:r>
              <a:rPr lang="pl-PL" dirty="0" err="1" smtClean="0"/>
              <a:t>logistics</a:t>
            </a:r>
            <a:r>
              <a:rPr lang="pl-PL" dirty="0" smtClean="0"/>
              <a:t>, </a:t>
            </a:r>
            <a:r>
              <a:rPr lang="pl-PL" dirty="0" err="1" smtClean="0"/>
              <a:t>newspaper</a:t>
            </a:r>
            <a:r>
              <a:rPr lang="pl-PL" dirty="0" smtClean="0"/>
              <a:t> </a:t>
            </a:r>
            <a:r>
              <a:rPr lang="pl-PL" dirty="0" err="1" smtClean="0"/>
              <a:t>agencies</a:t>
            </a:r>
            <a:r>
              <a:rPr lang="pl-PL" dirty="0" smtClean="0"/>
              <a:t>, </a:t>
            </a:r>
            <a:r>
              <a:rPr lang="pl-PL" dirty="0" err="1" smtClean="0"/>
              <a:t>museums</a:t>
            </a:r>
            <a:r>
              <a:rPr lang="pl-PL" dirty="0" smtClean="0"/>
              <a:t>)</a:t>
            </a:r>
          </a:p>
          <a:p>
            <a:r>
              <a:rPr lang="pl-PL" dirty="0" smtClean="0"/>
              <a:t>The </a:t>
            </a:r>
            <a:r>
              <a:rPr lang="pl-PL" dirty="0" err="1" smtClean="0"/>
              <a:t>programme</a:t>
            </a:r>
            <a:r>
              <a:rPr lang="pl-PL" dirty="0" smtClean="0"/>
              <a:t> </a:t>
            </a:r>
            <a:r>
              <a:rPr lang="pl-PL" dirty="0" err="1" smtClean="0"/>
              <a:t>covers</a:t>
            </a:r>
            <a:r>
              <a:rPr lang="pl-PL" dirty="0" smtClean="0"/>
              <a:t> </a:t>
            </a:r>
            <a:r>
              <a:rPr lang="pl-PL" dirty="0" err="1" smtClean="0"/>
              <a:t>intercultural</a:t>
            </a:r>
            <a:r>
              <a:rPr lang="pl-PL" dirty="0" smtClean="0"/>
              <a:t> </a:t>
            </a:r>
            <a:r>
              <a:rPr lang="pl-PL" dirty="0" err="1" smtClean="0"/>
              <a:t>communication</a:t>
            </a:r>
            <a:r>
              <a:rPr lang="pl-PL" dirty="0" smtClean="0"/>
              <a:t>, media </a:t>
            </a:r>
            <a:r>
              <a:rPr lang="pl-PL" dirty="0" err="1" smtClean="0"/>
              <a:t>discourse</a:t>
            </a:r>
            <a:r>
              <a:rPr lang="pl-PL" dirty="0" smtClean="0"/>
              <a:t>, </a:t>
            </a:r>
            <a:r>
              <a:rPr lang="pl-PL" dirty="0" err="1" smtClean="0"/>
              <a:t>social</a:t>
            </a:r>
            <a:r>
              <a:rPr lang="pl-PL" dirty="0" smtClean="0"/>
              <a:t> </a:t>
            </a:r>
            <a:r>
              <a:rPr lang="pl-PL" dirty="0" err="1" smtClean="0"/>
              <a:t>psychology</a:t>
            </a:r>
            <a:r>
              <a:rPr lang="pl-PL" dirty="0" smtClean="0"/>
              <a:t> </a:t>
            </a:r>
            <a:endParaRPr lang="pl-PL" dirty="0"/>
          </a:p>
          <a:p>
            <a:r>
              <a:rPr lang="pl-PL" dirty="0" smtClean="0"/>
              <a:t>ESP </a:t>
            </a:r>
            <a:r>
              <a:rPr lang="pl-PL" dirty="0" err="1" smtClean="0"/>
              <a:t>competence</a:t>
            </a:r>
            <a:r>
              <a:rPr lang="pl-PL" dirty="0" smtClean="0"/>
              <a:t> </a:t>
            </a:r>
            <a:r>
              <a:rPr lang="pl-PL" dirty="0" err="1" smtClean="0"/>
              <a:t>devlopment</a:t>
            </a:r>
            <a:endParaRPr lang="pl-PL" dirty="0"/>
          </a:p>
        </p:txBody>
      </p:sp>
    </p:spTree>
    <p:extLst>
      <p:ext uri="{BB962C8B-B14F-4D97-AF65-F5344CB8AC3E}">
        <p14:creationId xmlns:p14="http://schemas.microsoft.com/office/powerpoint/2010/main" val="218396419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lstStyle/>
          <a:p>
            <a:r>
              <a:rPr lang="pl-PL" dirty="0" smtClean="0"/>
              <a:t>The role of media – </a:t>
            </a:r>
            <a:r>
              <a:rPr lang="pl-PL" dirty="0" err="1" smtClean="0"/>
              <a:t>institutional</a:t>
            </a:r>
            <a:r>
              <a:rPr lang="pl-PL" dirty="0" smtClean="0"/>
              <a:t> </a:t>
            </a:r>
            <a:r>
              <a:rPr lang="pl-PL" dirty="0" err="1" smtClean="0"/>
              <a:t>production</a:t>
            </a:r>
            <a:r>
              <a:rPr lang="pl-PL" dirty="0" smtClean="0"/>
              <a:t>, </a:t>
            </a:r>
            <a:r>
              <a:rPr lang="pl-PL" dirty="0" err="1" smtClean="0"/>
              <a:t>text</a:t>
            </a:r>
            <a:r>
              <a:rPr lang="pl-PL" dirty="0" smtClean="0"/>
              <a:t>, </a:t>
            </a:r>
            <a:r>
              <a:rPr lang="pl-PL" dirty="0" err="1" smtClean="0"/>
              <a:t>audience</a:t>
            </a:r>
            <a:endParaRPr lang="pl-PL" dirty="0" smtClean="0"/>
          </a:p>
          <a:p>
            <a:r>
              <a:rPr lang="pl-PL" b="1" dirty="0" err="1" smtClean="0"/>
              <a:t>Speaking</a:t>
            </a:r>
            <a:r>
              <a:rPr lang="pl-PL" b="1" dirty="0" smtClean="0"/>
              <a:t> and </a:t>
            </a:r>
            <a:r>
              <a:rPr lang="pl-PL" b="1" dirty="0" err="1" smtClean="0"/>
              <a:t>writing</a:t>
            </a:r>
            <a:r>
              <a:rPr lang="pl-PL" b="1" dirty="0" smtClean="0"/>
              <a:t> for public </a:t>
            </a:r>
            <a:r>
              <a:rPr lang="pl-PL" b="1" dirty="0" err="1" smtClean="0"/>
              <a:t>audiences</a:t>
            </a:r>
            <a:endParaRPr lang="pl-PL" b="1" dirty="0" smtClean="0"/>
          </a:p>
          <a:p>
            <a:r>
              <a:rPr lang="pl-PL" b="1" dirty="0" err="1" smtClean="0"/>
              <a:t>Divergent</a:t>
            </a:r>
            <a:r>
              <a:rPr lang="pl-PL" b="1" dirty="0" smtClean="0"/>
              <a:t> </a:t>
            </a:r>
            <a:r>
              <a:rPr lang="pl-PL" b="1" dirty="0" err="1" smtClean="0"/>
              <a:t>reception</a:t>
            </a:r>
            <a:r>
              <a:rPr lang="pl-PL" b="1" dirty="0" smtClean="0"/>
              <a:t> [</a:t>
            </a:r>
            <a:r>
              <a:rPr lang="pl-PL" b="1" dirty="0" err="1" smtClean="0"/>
              <a:t>viz</a:t>
            </a:r>
            <a:r>
              <a:rPr lang="pl-PL" b="1" dirty="0" smtClean="0"/>
              <a:t>. </a:t>
            </a:r>
            <a:r>
              <a:rPr lang="pl-PL" b="1" smtClean="0"/>
              <a:t>Cluster </a:t>
            </a:r>
            <a:r>
              <a:rPr lang="pl-PL" b="1" dirty="0" err="1" smtClean="0"/>
              <a:t>equivalents</a:t>
            </a:r>
            <a:r>
              <a:rPr lang="pl-PL" b="1" dirty="0" smtClean="0"/>
              <a:t>]</a:t>
            </a:r>
            <a:endParaRPr lang="pl-PL" b="1" dirty="0"/>
          </a:p>
        </p:txBody>
      </p:sp>
    </p:spTree>
    <p:extLst>
      <p:ext uri="{BB962C8B-B14F-4D97-AF65-F5344CB8AC3E}">
        <p14:creationId xmlns:p14="http://schemas.microsoft.com/office/powerpoint/2010/main" val="3597127186"/>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p:txBody>
          <a:bodyPr>
            <a:normAutofit fontScale="47500" lnSpcReduction="20000"/>
          </a:bodyPr>
          <a:lstStyle/>
          <a:p>
            <a:r>
              <a:rPr lang="de-DE" dirty="0" err="1"/>
              <a:t>Lewandowska-Tomaszczyk</a:t>
            </a:r>
            <a:r>
              <a:rPr lang="de-DE" dirty="0"/>
              <a:t>, B. 2017. Cluster </a:t>
            </a:r>
            <a:r>
              <a:rPr lang="de-DE" dirty="0" err="1"/>
              <a:t>Equivalence</a:t>
            </a:r>
            <a:r>
              <a:rPr lang="de-DE" dirty="0"/>
              <a:t>, General Language, </a:t>
            </a:r>
            <a:r>
              <a:rPr lang="de-DE" dirty="0" err="1"/>
              <a:t>and</a:t>
            </a:r>
            <a:r>
              <a:rPr lang="de-DE" dirty="0"/>
              <a:t> Language </a:t>
            </a:r>
            <a:endParaRPr lang="pl-PL" dirty="0"/>
          </a:p>
          <a:p>
            <a:r>
              <a:rPr lang="de-DE" dirty="0" err="1"/>
              <a:t>for</a:t>
            </a:r>
            <a:r>
              <a:rPr lang="de-DE" dirty="0"/>
              <a:t> </a:t>
            </a:r>
            <a:r>
              <a:rPr lang="de-DE" dirty="0" err="1"/>
              <a:t>Specific</a:t>
            </a:r>
            <a:r>
              <a:rPr lang="de-DE" dirty="0"/>
              <a:t> </a:t>
            </a:r>
            <a:r>
              <a:rPr lang="de-DE" dirty="0" err="1"/>
              <a:t>Purposes</a:t>
            </a:r>
            <a:r>
              <a:rPr lang="de-DE" dirty="0"/>
              <a:t>. In: M. </a:t>
            </a:r>
            <a:r>
              <a:rPr lang="de-DE" dirty="0" err="1"/>
              <a:t>Grygiel</a:t>
            </a:r>
            <a:r>
              <a:rPr lang="de-DE" dirty="0"/>
              <a:t> (</a:t>
            </a:r>
            <a:r>
              <a:rPr lang="de-DE" dirty="0" err="1"/>
              <a:t>ed</a:t>
            </a:r>
            <a:r>
              <a:rPr lang="de-DE" dirty="0"/>
              <a:t>.) </a:t>
            </a:r>
            <a:r>
              <a:rPr lang="de-DE" i="1" dirty="0" err="1"/>
              <a:t>Cognitive</a:t>
            </a:r>
            <a:r>
              <a:rPr lang="de-DE" i="1" dirty="0"/>
              <a:t> </a:t>
            </a:r>
            <a:r>
              <a:rPr lang="de-DE" i="1" dirty="0" err="1"/>
              <a:t>Approaches</a:t>
            </a:r>
            <a:r>
              <a:rPr lang="de-DE" i="1" dirty="0"/>
              <a:t> </a:t>
            </a:r>
            <a:r>
              <a:rPr lang="de-DE" i="1" dirty="0" err="1"/>
              <a:t>to</a:t>
            </a:r>
            <a:r>
              <a:rPr lang="de-DE" i="1" dirty="0"/>
              <a:t> </a:t>
            </a:r>
            <a:r>
              <a:rPr lang="de-DE" i="1" dirty="0" err="1"/>
              <a:t>Specialist</a:t>
            </a:r>
            <a:r>
              <a:rPr lang="de-DE" i="1" dirty="0"/>
              <a:t> Language. </a:t>
            </a:r>
            <a:r>
              <a:rPr lang="de-DE" dirty="0"/>
              <a:t>Newcastle upon Tyne: CSP 384 – 418. </a:t>
            </a:r>
            <a:endParaRPr lang="pl-PL" dirty="0"/>
          </a:p>
          <a:p>
            <a:r>
              <a:rPr lang="en-US" dirty="0" err="1"/>
              <a:t>Lewandowska-Tomaszczyk</a:t>
            </a:r>
            <a:r>
              <a:rPr lang="en-US" dirty="0"/>
              <a:t> &amp; L. </a:t>
            </a:r>
            <a:r>
              <a:rPr lang="en-US" dirty="0" err="1"/>
              <a:t>Bogucki</a:t>
            </a:r>
            <a:r>
              <a:rPr lang="en-US" dirty="0"/>
              <a:t> 2016. Volunteer translation, collaborative </a:t>
            </a:r>
            <a:endParaRPr lang="pl-PL" dirty="0"/>
          </a:p>
          <a:p>
            <a:r>
              <a:rPr lang="en-US" dirty="0"/>
              <a:t>knowledge acquisition and what is likely to follow. </a:t>
            </a:r>
            <a:r>
              <a:rPr lang="pl-PL" dirty="0"/>
              <a:t>In: Ł. Bogucki, B. Lewandowska-Tomaszczyk, M. </a:t>
            </a:r>
            <a:r>
              <a:rPr lang="pl-PL" dirty="0" err="1"/>
              <a:t>Thelen</a:t>
            </a:r>
            <a:r>
              <a:rPr lang="pl-PL" dirty="0"/>
              <a:t> (red.) </a:t>
            </a:r>
            <a:r>
              <a:rPr lang="pl-PL" i="1" dirty="0"/>
              <a:t> </a:t>
            </a:r>
            <a:r>
              <a:rPr lang="en-US" i="1" dirty="0"/>
              <a:t>Translation and Meaning. New Series. Vol. 2, Pt 2. </a:t>
            </a:r>
            <a:r>
              <a:rPr lang="en-US" dirty="0"/>
              <a:t>Frankfurt a. Main: Peter Lang. 37-46.</a:t>
            </a:r>
            <a:endParaRPr lang="pl-PL" dirty="0"/>
          </a:p>
          <a:p>
            <a:r>
              <a:rPr lang="en-US" dirty="0" err="1"/>
              <a:t>Lewandowska-Tomaszczyk</a:t>
            </a:r>
            <a:r>
              <a:rPr lang="en-US" dirty="0"/>
              <a:t>, B. &amp; H. </a:t>
            </a:r>
            <a:r>
              <a:rPr lang="en-US" dirty="0" err="1"/>
              <a:t>Slomski</a:t>
            </a:r>
            <a:r>
              <a:rPr lang="en-US" dirty="0"/>
              <a:t> 2016 Collaboration in language development </a:t>
            </a:r>
            <a:endParaRPr lang="pl-PL" dirty="0"/>
          </a:p>
          <a:p>
            <a:r>
              <a:rPr lang="en-US" dirty="0"/>
              <a:t>between American and Polish university students. </a:t>
            </a:r>
            <a:r>
              <a:rPr lang="en-US" i="1" dirty="0" err="1"/>
              <a:t>Konin</a:t>
            </a:r>
            <a:r>
              <a:rPr lang="en-US" i="1" dirty="0"/>
              <a:t> Language Studies</a:t>
            </a:r>
            <a:r>
              <a:rPr lang="en-US" dirty="0"/>
              <a:t> (3). 305-330.</a:t>
            </a:r>
            <a:endParaRPr lang="pl-PL" dirty="0"/>
          </a:p>
          <a:p>
            <a:r>
              <a:rPr lang="en-US" dirty="0" err="1"/>
              <a:t>Maylath</a:t>
            </a:r>
            <a:r>
              <a:rPr lang="en-US" dirty="0"/>
              <a:t>, B., </a:t>
            </a:r>
            <a:r>
              <a:rPr lang="en-US" dirty="0" err="1"/>
              <a:t>Vandepitte</a:t>
            </a:r>
            <a:r>
              <a:rPr lang="en-US" dirty="0"/>
              <a:t>, S., </a:t>
            </a:r>
            <a:r>
              <a:rPr lang="en-US" dirty="0" err="1"/>
              <a:t>Minacori</a:t>
            </a:r>
            <a:r>
              <a:rPr lang="en-US" dirty="0"/>
              <a:t>, P., </a:t>
            </a:r>
            <a:r>
              <a:rPr lang="en-US" dirty="0" err="1"/>
              <a:t>Isohella</a:t>
            </a:r>
            <a:r>
              <a:rPr lang="en-US" dirty="0"/>
              <a:t>, S., </a:t>
            </a:r>
            <a:r>
              <a:rPr lang="en-US" dirty="0" err="1"/>
              <a:t>Mousten</a:t>
            </a:r>
            <a:r>
              <a:rPr lang="en-US" dirty="0"/>
              <a:t>, B., &amp; J. </a:t>
            </a:r>
            <a:r>
              <a:rPr lang="en-US" dirty="0" err="1"/>
              <a:t>Humbley</a:t>
            </a:r>
            <a:r>
              <a:rPr lang="en-US" dirty="0"/>
              <a:t>. 2013. </a:t>
            </a:r>
            <a:endParaRPr lang="pl-PL" dirty="0"/>
          </a:p>
          <a:p>
            <a:r>
              <a:rPr lang="en-US" dirty="0"/>
              <a:t>Managing complexity: A technical communication translation case study in multilateral international collaboration.  </a:t>
            </a:r>
            <a:r>
              <a:rPr lang="en-US" i="1" dirty="0"/>
              <a:t>Technical Communication Quarterly</a:t>
            </a:r>
            <a:r>
              <a:rPr lang="en-US" dirty="0"/>
              <a:t>, 22: 67–84. </a:t>
            </a:r>
            <a:endParaRPr lang="pl-PL" dirty="0"/>
          </a:p>
          <a:p>
            <a:r>
              <a:rPr lang="en-US" dirty="0" err="1"/>
              <a:t>Pęzik</a:t>
            </a:r>
            <a:r>
              <a:rPr lang="en-US" dirty="0"/>
              <a:t> </a:t>
            </a:r>
            <a:r>
              <a:rPr lang="en-GB" dirty="0"/>
              <a:t>P.2016. Exploring phraseological equivalence with </a:t>
            </a:r>
            <a:r>
              <a:rPr lang="en-GB" dirty="0" err="1"/>
              <a:t>paralela</a:t>
            </a:r>
            <a:r>
              <a:rPr lang="en-GB" dirty="0"/>
              <a:t>. In: </a:t>
            </a:r>
            <a:r>
              <a:rPr lang="en-GB" dirty="0" err="1"/>
              <a:t>Gruszczyńska</a:t>
            </a:r>
            <a:r>
              <a:rPr lang="en-GB" dirty="0"/>
              <a:t>, E.&amp; </a:t>
            </a:r>
            <a:endParaRPr lang="pl-PL" dirty="0"/>
          </a:p>
          <a:p>
            <a:r>
              <a:rPr lang="en-GB" dirty="0" err="1"/>
              <a:t>A.Leńko-Szymańska</a:t>
            </a:r>
            <a:r>
              <a:rPr lang="en-GB" dirty="0"/>
              <a:t> (eds.) </a:t>
            </a:r>
            <a:r>
              <a:rPr lang="en-GB" i="1" dirty="0"/>
              <a:t>Polish-Language Parallel Corpora</a:t>
            </a:r>
            <a:r>
              <a:rPr lang="en-GB" dirty="0"/>
              <a:t>. Warsaw. 67-81.</a:t>
            </a:r>
            <a:endParaRPr lang="pl-PL" dirty="0"/>
          </a:p>
          <a:p>
            <a:endParaRPr lang="pl-PL" dirty="0"/>
          </a:p>
        </p:txBody>
      </p:sp>
    </p:spTree>
    <p:extLst>
      <p:ext uri="{BB962C8B-B14F-4D97-AF65-F5344CB8AC3E}">
        <p14:creationId xmlns:p14="http://schemas.microsoft.com/office/powerpoint/2010/main" val="2029004806"/>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p:cNvSpPr>
          <p:nvPr>
            <p:ph type="title"/>
          </p:nvPr>
        </p:nvSpPr>
        <p:spPr>
          <a:xfrm>
            <a:off x="457200" y="274638"/>
            <a:ext cx="8229600" cy="1143001"/>
          </a:xfrm>
          <a:prstGeom prst="rect">
            <a:avLst/>
          </a:prstGeom>
        </p:spPr>
        <p:txBody>
          <a:bodyPr>
            <a:normAutofit/>
          </a:bodyPr>
          <a:lstStyle/>
          <a:p>
            <a:pPr lvl="0">
              <a:defRPr sz="1800"/>
            </a:pPr>
            <a:r>
              <a:rPr sz="4000" b="1" dirty="0"/>
              <a:t>Select </a:t>
            </a:r>
            <a:r>
              <a:rPr sz="4000" b="1" dirty="0" smtClean="0"/>
              <a:t>bibliography</a:t>
            </a:r>
            <a:r>
              <a:rPr lang="pl-PL" sz="4000" b="1" dirty="0"/>
              <a:t> </a:t>
            </a:r>
            <a:r>
              <a:rPr lang="pl-PL" sz="4000" b="1" dirty="0" smtClean="0"/>
              <a:t>Part 1: </a:t>
            </a:r>
            <a:r>
              <a:rPr lang="pl-PL" sz="4000" b="1" dirty="0" err="1" smtClean="0"/>
              <a:t>Translation</a:t>
            </a:r>
            <a:endParaRPr sz="4000" b="1" dirty="0"/>
          </a:p>
        </p:txBody>
      </p:sp>
      <p:sp>
        <p:nvSpPr>
          <p:cNvPr id="143" name="Shape 143"/>
          <p:cNvSpPr>
            <a:spLocks noGrp="1"/>
          </p:cNvSpPr>
          <p:nvPr>
            <p:ph type="body" idx="1"/>
          </p:nvPr>
        </p:nvSpPr>
        <p:spPr>
          <a:xfrm>
            <a:off x="457200" y="1124743"/>
            <a:ext cx="8229600" cy="5001421"/>
          </a:xfrm>
          <a:prstGeom prst="rect">
            <a:avLst/>
          </a:prstGeom>
        </p:spPr>
        <p:txBody>
          <a:bodyPr/>
          <a:lstStyle/>
          <a:p>
            <a:pPr marL="234029" lvl="0" indent="-234029" defTabSz="768095">
              <a:spcBef>
                <a:spcPts val="500"/>
              </a:spcBef>
              <a:defRPr sz="1800"/>
            </a:pPr>
            <a:r>
              <a:rPr sz="2184" b="1" dirty="0" err="1">
                <a:latin typeface="Times New Roman" panose="02020603050405020304" pitchFamily="18" charset="0"/>
                <a:cs typeface="Times New Roman" panose="02020603050405020304" pitchFamily="18" charset="0"/>
              </a:rPr>
              <a:t>Babych</a:t>
            </a:r>
            <a:r>
              <a:rPr sz="2184" b="1" dirty="0">
                <a:latin typeface="Times New Roman" panose="02020603050405020304" pitchFamily="18" charset="0"/>
                <a:cs typeface="Times New Roman" panose="02020603050405020304" pitchFamily="18" charset="0"/>
              </a:rPr>
              <a:t>, B. , A. Hartley,  K. </a:t>
            </a:r>
            <a:r>
              <a:rPr sz="2184" b="1" dirty="0" err="1">
                <a:latin typeface="Times New Roman" panose="02020603050405020304" pitchFamily="18" charset="0"/>
                <a:cs typeface="Times New Roman" panose="02020603050405020304" pitchFamily="18" charset="0"/>
              </a:rPr>
              <a:t>Kageura</a:t>
            </a:r>
            <a:r>
              <a:rPr sz="2184" b="1" dirty="0">
                <a:latin typeface="Times New Roman" panose="02020603050405020304" pitchFamily="18" charset="0"/>
                <a:cs typeface="Times New Roman" panose="02020603050405020304" pitchFamily="18" charset="0"/>
              </a:rPr>
              <a:t>, M. Thomas, M. </a:t>
            </a:r>
            <a:r>
              <a:rPr sz="2184" b="1" dirty="0" err="1">
                <a:latin typeface="Times New Roman" panose="02020603050405020304" pitchFamily="18" charset="0"/>
                <a:cs typeface="Times New Roman" panose="02020603050405020304" pitchFamily="18" charset="0"/>
              </a:rPr>
              <a:t>Utiyama</a:t>
            </a:r>
            <a:r>
              <a:rPr sz="2184" b="1" dirty="0">
                <a:latin typeface="Times New Roman" panose="02020603050405020304" pitchFamily="18" charset="0"/>
                <a:cs typeface="Times New Roman" panose="02020603050405020304" pitchFamily="18" charset="0"/>
              </a:rPr>
              <a:t> </a:t>
            </a:r>
            <a:r>
              <a:rPr sz="2184" dirty="0">
                <a:latin typeface="Times New Roman" panose="02020603050405020304" pitchFamily="18" charset="0"/>
                <a:cs typeface="Times New Roman" panose="02020603050405020304" pitchFamily="18" charset="0"/>
              </a:rPr>
              <a:t> (2012). </a:t>
            </a:r>
            <a:r>
              <a:rPr sz="2184" dirty="0" smtClean="0">
                <a:latin typeface="Times New Roman" panose="02020603050405020304" pitchFamily="18" charset="0"/>
                <a:cs typeface="Times New Roman" panose="02020603050405020304" pitchFamily="18" charset="0"/>
              </a:rPr>
              <a:t>MNH-TT</a:t>
            </a:r>
            <a:r>
              <a:rPr sz="2184" dirty="0">
                <a:latin typeface="Times New Roman" panose="02020603050405020304" pitchFamily="18" charset="0"/>
                <a:cs typeface="Times New Roman" panose="02020603050405020304" pitchFamily="18" charset="0"/>
              </a:rPr>
              <a:t>: a collaborative platform for translator training . </a:t>
            </a:r>
            <a:r>
              <a:rPr lang="pl-PL" sz="2184" dirty="0" smtClean="0">
                <a:latin typeface="Times New Roman" panose="02020603050405020304" pitchFamily="18" charset="0"/>
                <a:cs typeface="Times New Roman" panose="02020603050405020304" pitchFamily="18" charset="0"/>
              </a:rPr>
              <a:t>	</a:t>
            </a:r>
            <a:r>
              <a:rPr sz="2184" i="1" dirty="0" smtClean="0">
                <a:latin typeface="Times New Roman" panose="02020603050405020304" pitchFamily="18" charset="0"/>
                <a:cs typeface="Times New Roman" panose="02020603050405020304" pitchFamily="18" charset="0"/>
              </a:rPr>
              <a:t>Translating </a:t>
            </a:r>
            <a:r>
              <a:rPr sz="2184" i="1" dirty="0">
                <a:latin typeface="Times New Roman" panose="02020603050405020304" pitchFamily="18" charset="0"/>
                <a:cs typeface="Times New Roman" panose="02020603050405020304" pitchFamily="18" charset="0"/>
              </a:rPr>
              <a:t>and the Computer 34. </a:t>
            </a:r>
            <a:r>
              <a:rPr sz="2184" dirty="0">
                <a:latin typeface="Times New Roman" panose="02020603050405020304" pitchFamily="18" charset="0"/>
                <a:cs typeface="Times New Roman" panose="02020603050405020304" pitchFamily="18" charset="0"/>
              </a:rPr>
              <a:t>2012, London, UK . </a:t>
            </a:r>
            <a:endParaRPr sz="2184" i="1" dirty="0">
              <a:latin typeface="Times New Roman" panose="02020603050405020304" pitchFamily="18" charset="0"/>
              <a:cs typeface="Times New Roman" panose="02020603050405020304" pitchFamily="18" charset="0"/>
            </a:endParaRPr>
          </a:p>
          <a:p>
            <a:pPr marL="234029" lvl="0" indent="-234029" defTabSz="768095">
              <a:spcBef>
                <a:spcPts val="500"/>
              </a:spcBef>
              <a:defRPr sz="1800"/>
            </a:pPr>
            <a:r>
              <a:rPr sz="2184" b="1" dirty="0">
                <a:latin typeface="Times New Roman" panose="02020603050405020304" pitchFamily="18" charset="0"/>
                <a:cs typeface="Times New Roman" panose="02020603050405020304" pitchFamily="18" charset="0"/>
              </a:rPr>
              <a:t>Bachmann-</a:t>
            </a:r>
            <a:r>
              <a:rPr sz="2184" b="1" dirty="0" err="1">
                <a:latin typeface="Times New Roman" panose="02020603050405020304" pitchFamily="18" charset="0"/>
                <a:cs typeface="Times New Roman" panose="02020603050405020304" pitchFamily="18" charset="0"/>
              </a:rPr>
              <a:t>Medick</a:t>
            </a:r>
            <a:r>
              <a:rPr sz="2184" b="1" dirty="0">
                <a:latin typeface="Times New Roman" panose="02020603050405020304" pitchFamily="18" charset="0"/>
                <a:cs typeface="Times New Roman" panose="02020603050405020304" pitchFamily="18" charset="0"/>
              </a:rPr>
              <a:t>, D.</a:t>
            </a:r>
            <a:r>
              <a:rPr sz="2184" dirty="0">
                <a:latin typeface="Times New Roman" panose="02020603050405020304" pitchFamily="18" charset="0"/>
                <a:cs typeface="Times New Roman" panose="02020603050405020304" pitchFamily="18" charset="0"/>
              </a:rPr>
              <a:t>(</a:t>
            </a:r>
            <a:r>
              <a:rPr sz="2184" dirty="0" err="1">
                <a:latin typeface="Times New Roman" panose="02020603050405020304" pitchFamily="18" charset="0"/>
                <a:cs typeface="Times New Roman" panose="02020603050405020304" pitchFamily="18" charset="0"/>
              </a:rPr>
              <a:t>ed</a:t>
            </a:r>
            <a:r>
              <a:rPr sz="2184" dirty="0">
                <a:latin typeface="Times New Roman" panose="02020603050405020304" pitchFamily="18" charset="0"/>
                <a:cs typeface="Times New Roman" panose="02020603050405020304" pitchFamily="18" charset="0"/>
              </a:rPr>
              <a:t>)2009. </a:t>
            </a:r>
            <a:r>
              <a:rPr sz="2184" i="1" dirty="0">
                <a:latin typeface="Times New Roman" panose="02020603050405020304" pitchFamily="18" charset="0"/>
                <a:cs typeface="Times New Roman" panose="02020603050405020304" pitchFamily="18" charset="0"/>
              </a:rPr>
              <a:t>Translation Studies</a:t>
            </a:r>
            <a:r>
              <a:rPr sz="2184" dirty="0">
                <a:latin typeface="Times New Roman" panose="02020603050405020304" pitchFamily="18" charset="0"/>
                <a:cs typeface="Times New Roman" panose="02020603050405020304" pitchFamily="18" charset="0"/>
              </a:rPr>
              <a:t>, Special Issue. </a:t>
            </a:r>
            <a:r>
              <a:rPr lang="pl-PL" sz="2184" dirty="0" smtClean="0">
                <a:latin typeface="Times New Roman" panose="02020603050405020304" pitchFamily="18" charset="0"/>
                <a:cs typeface="Times New Roman" panose="02020603050405020304" pitchFamily="18" charset="0"/>
              </a:rPr>
              <a:t>	</a:t>
            </a:r>
            <a:r>
              <a:rPr sz="2184" dirty="0" smtClean="0">
                <a:latin typeface="Times New Roman" panose="02020603050405020304" pitchFamily="18" charset="0"/>
                <a:cs typeface="Times New Roman" panose="02020603050405020304" pitchFamily="18" charset="0"/>
              </a:rPr>
              <a:t>Vol</a:t>
            </a:r>
            <a:r>
              <a:rPr sz="2184" dirty="0">
                <a:latin typeface="Times New Roman" panose="02020603050405020304" pitchFamily="18" charset="0"/>
                <a:cs typeface="Times New Roman" panose="02020603050405020304" pitchFamily="18" charset="0"/>
              </a:rPr>
              <a:t>. 2, Nr. 1, </a:t>
            </a:r>
            <a:r>
              <a:rPr sz="2184" dirty="0" err="1">
                <a:latin typeface="Times New Roman" panose="02020603050405020304" pitchFamily="18" charset="0"/>
                <a:cs typeface="Times New Roman" panose="02020603050405020304" pitchFamily="18" charset="0"/>
              </a:rPr>
              <a:t>Routledge</a:t>
            </a:r>
            <a:r>
              <a:rPr sz="2184" dirty="0">
                <a:latin typeface="Times New Roman" panose="02020603050405020304" pitchFamily="18" charset="0"/>
                <a:cs typeface="Times New Roman" panose="02020603050405020304" pitchFamily="18" charset="0"/>
              </a:rPr>
              <a:t>, London. </a:t>
            </a:r>
            <a:r>
              <a:rPr sz="2184" i="1" dirty="0">
                <a:latin typeface="Times New Roman" panose="02020603050405020304" pitchFamily="18" charset="0"/>
                <a:cs typeface="Times New Roman" panose="02020603050405020304" pitchFamily="18" charset="0"/>
              </a:rPr>
              <a:t> </a:t>
            </a:r>
            <a:endParaRPr sz="2184" dirty="0">
              <a:latin typeface="Times New Roman" panose="02020603050405020304" pitchFamily="18" charset="0"/>
              <a:cs typeface="Times New Roman" panose="02020603050405020304" pitchFamily="18" charset="0"/>
            </a:endParaRPr>
          </a:p>
          <a:p>
            <a:pPr marL="234029" lvl="0" indent="-234029" defTabSz="768095">
              <a:spcBef>
                <a:spcPts val="500"/>
              </a:spcBef>
              <a:defRPr sz="1800"/>
            </a:pPr>
            <a:r>
              <a:rPr sz="2184" b="1" dirty="0" err="1">
                <a:latin typeface="Times New Roman" panose="02020603050405020304" pitchFamily="18" charset="0"/>
                <a:cs typeface="Times New Roman" panose="02020603050405020304" pitchFamily="18" charset="0"/>
              </a:rPr>
              <a:t>Baumbusch</a:t>
            </a:r>
            <a:r>
              <a:rPr sz="2184" b="1" dirty="0">
                <a:latin typeface="Times New Roman" panose="02020603050405020304" pitchFamily="18" charset="0"/>
                <a:cs typeface="Times New Roman" panose="02020603050405020304" pitchFamily="18" charset="0"/>
              </a:rPr>
              <a:t>, J. Sh. Reimer Kirkham,  K. </a:t>
            </a:r>
            <a:r>
              <a:rPr sz="2184" b="1" dirty="0" err="1">
                <a:latin typeface="Times New Roman" panose="02020603050405020304" pitchFamily="18" charset="0"/>
                <a:cs typeface="Times New Roman" panose="02020603050405020304" pitchFamily="18" charset="0"/>
              </a:rPr>
              <a:t>Basu</a:t>
            </a:r>
            <a:r>
              <a:rPr sz="2184" b="1" dirty="0">
                <a:latin typeface="Times New Roman" panose="02020603050405020304" pitchFamily="18" charset="0"/>
                <a:cs typeface="Times New Roman" panose="02020603050405020304" pitchFamily="18" charset="0"/>
              </a:rPr>
              <a:t> Khan, H. McDonald, P.  </a:t>
            </a:r>
            <a:r>
              <a:rPr sz="2184" b="1" dirty="0" err="1">
                <a:latin typeface="Times New Roman" panose="02020603050405020304" pitchFamily="18" charset="0"/>
                <a:cs typeface="Times New Roman" panose="02020603050405020304" pitchFamily="18" charset="0"/>
              </a:rPr>
              <a:t>Semeniuk</a:t>
            </a:r>
            <a:r>
              <a:rPr sz="2184" b="1" dirty="0">
                <a:latin typeface="Times New Roman" panose="02020603050405020304" pitchFamily="18" charset="0"/>
                <a:cs typeface="Times New Roman" panose="02020603050405020304" pitchFamily="18" charset="0"/>
              </a:rPr>
              <a:t>, E. Tan, J. M. Anderson</a:t>
            </a:r>
            <a:r>
              <a:rPr sz="2184" dirty="0">
                <a:latin typeface="Times New Roman" panose="02020603050405020304" pitchFamily="18" charset="0"/>
                <a:cs typeface="Times New Roman" panose="02020603050405020304" pitchFamily="18" charset="0"/>
              </a:rPr>
              <a:t> (2008). Pursuing </a:t>
            </a:r>
            <a:r>
              <a:rPr lang="pl-PL" sz="2184" dirty="0" smtClean="0">
                <a:latin typeface="Times New Roman" panose="02020603050405020304" pitchFamily="18" charset="0"/>
                <a:cs typeface="Times New Roman" panose="02020603050405020304" pitchFamily="18" charset="0"/>
              </a:rPr>
              <a:t>	</a:t>
            </a:r>
            <a:r>
              <a:rPr sz="2184" dirty="0" smtClean="0">
                <a:latin typeface="Times New Roman" panose="02020603050405020304" pitchFamily="18" charset="0"/>
                <a:cs typeface="Times New Roman" panose="02020603050405020304" pitchFamily="18" charset="0"/>
              </a:rPr>
              <a:t>Common </a:t>
            </a:r>
            <a:r>
              <a:rPr lang="pl-PL" sz="2184" dirty="0" smtClean="0">
                <a:latin typeface="Times New Roman" panose="02020603050405020304" pitchFamily="18" charset="0"/>
                <a:cs typeface="Times New Roman" panose="02020603050405020304" pitchFamily="18" charset="0"/>
              </a:rPr>
              <a:t>	</a:t>
            </a:r>
            <a:r>
              <a:rPr sz="2184" dirty="0" smtClean="0">
                <a:latin typeface="Times New Roman" panose="02020603050405020304" pitchFamily="18" charset="0"/>
                <a:cs typeface="Times New Roman" panose="02020603050405020304" pitchFamily="18" charset="0"/>
              </a:rPr>
              <a:t>Agendas</a:t>
            </a:r>
            <a:r>
              <a:rPr sz="2184" dirty="0">
                <a:latin typeface="Times New Roman" panose="02020603050405020304" pitchFamily="18" charset="0"/>
                <a:cs typeface="Times New Roman" panose="02020603050405020304" pitchFamily="18" charset="0"/>
              </a:rPr>
              <a:t>: A Collaborative Model for Knowledge </a:t>
            </a:r>
            <a:r>
              <a:rPr lang="pl-PL" sz="2184" dirty="0" smtClean="0">
                <a:latin typeface="Times New Roman" panose="02020603050405020304" pitchFamily="18" charset="0"/>
                <a:cs typeface="Times New Roman" panose="02020603050405020304" pitchFamily="18" charset="0"/>
              </a:rPr>
              <a:t>	</a:t>
            </a:r>
            <a:r>
              <a:rPr sz="2184" dirty="0" smtClean="0">
                <a:latin typeface="Times New Roman" panose="02020603050405020304" pitchFamily="18" charset="0"/>
                <a:cs typeface="Times New Roman" panose="02020603050405020304" pitchFamily="18" charset="0"/>
              </a:rPr>
              <a:t>Translation between </a:t>
            </a:r>
            <a:r>
              <a:rPr sz="2184" dirty="0">
                <a:latin typeface="Times New Roman" panose="02020603050405020304" pitchFamily="18" charset="0"/>
                <a:cs typeface="Times New Roman" panose="02020603050405020304" pitchFamily="18" charset="0"/>
              </a:rPr>
              <a:t>Research and Practice in Clinical Settings. </a:t>
            </a:r>
            <a:r>
              <a:rPr lang="pl-PL" sz="2184" dirty="0" smtClean="0">
                <a:latin typeface="Times New Roman" panose="02020603050405020304" pitchFamily="18" charset="0"/>
                <a:cs typeface="Times New Roman" panose="02020603050405020304" pitchFamily="18" charset="0"/>
              </a:rPr>
              <a:t>	</a:t>
            </a:r>
            <a:r>
              <a:rPr sz="2184" i="1" dirty="0" smtClean="0">
                <a:latin typeface="Times New Roman" panose="02020603050405020304" pitchFamily="18" charset="0"/>
                <a:cs typeface="Times New Roman" panose="02020603050405020304" pitchFamily="18" charset="0"/>
              </a:rPr>
              <a:t>Research </a:t>
            </a:r>
            <a:r>
              <a:rPr sz="2184" i="1" dirty="0">
                <a:latin typeface="Times New Roman" panose="02020603050405020304" pitchFamily="18" charset="0"/>
                <a:cs typeface="Times New Roman" panose="02020603050405020304" pitchFamily="18" charset="0"/>
              </a:rPr>
              <a:t>in </a:t>
            </a:r>
            <a:r>
              <a:rPr sz="2184" i="1" dirty="0" smtClean="0">
                <a:latin typeface="Times New Roman" panose="02020603050405020304" pitchFamily="18" charset="0"/>
                <a:cs typeface="Times New Roman" panose="02020603050405020304" pitchFamily="18" charset="0"/>
              </a:rPr>
              <a:t>Nursing </a:t>
            </a:r>
            <a:r>
              <a:rPr sz="2184" i="1" dirty="0">
                <a:latin typeface="Times New Roman" panose="02020603050405020304" pitchFamily="18" charset="0"/>
                <a:cs typeface="Times New Roman" panose="02020603050405020304" pitchFamily="18" charset="0"/>
              </a:rPr>
              <a:t>&amp; Health</a:t>
            </a:r>
            <a:r>
              <a:rPr sz="2184" dirty="0">
                <a:latin typeface="Times New Roman" panose="02020603050405020304" pitchFamily="18" charset="0"/>
                <a:cs typeface="Times New Roman" panose="02020603050405020304" pitchFamily="18" charset="0"/>
              </a:rPr>
              <a:t>, 31, </a:t>
            </a:r>
            <a:r>
              <a:rPr sz="2184" dirty="0" smtClean="0">
                <a:latin typeface="Times New Roman" panose="02020603050405020304" pitchFamily="18" charset="0"/>
                <a:cs typeface="Times New Roman" panose="02020603050405020304" pitchFamily="18" charset="0"/>
              </a:rPr>
              <a:t>130–140.</a:t>
            </a:r>
            <a:endParaRPr lang="pl-PL" sz="2184" dirty="0" smtClean="0">
              <a:latin typeface="Times New Roman" panose="02020603050405020304" pitchFamily="18" charset="0"/>
              <a:cs typeface="Times New Roman" panose="02020603050405020304" pitchFamily="18" charset="0"/>
            </a:endParaRPr>
          </a:p>
          <a:p>
            <a:pPr marL="234029" lvl="0" indent="-234029" defTabSz="768095">
              <a:spcBef>
                <a:spcPts val="500"/>
              </a:spcBef>
              <a:defRPr sz="1800"/>
            </a:pPr>
            <a:r>
              <a:rPr sz="2184" b="1" dirty="0" smtClean="0">
                <a:solidFill>
                  <a:schemeClr val="tx1"/>
                </a:solidFill>
                <a:latin typeface="Times New Roman" panose="02020603050405020304" pitchFamily="18" charset="0"/>
                <a:cs typeface="Times New Roman" panose="02020603050405020304" pitchFamily="18" charset="0"/>
              </a:rPr>
              <a:t>Bogucki</a:t>
            </a:r>
            <a:r>
              <a:rPr sz="2184" b="1" dirty="0">
                <a:solidFill>
                  <a:schemeClr val="tx1"/>
                </a:solidFill>
                <a:latin typeface="Times New Roman" panose="02020603050405020304" pitchFamily="18" charset="0"/>
                <a:cs typeface="Times New Roman" panose="02020603050405020304" pitchFamily="18" charset="0"/>
              </a:rPr>
              <a:t>, L</a:t>
            </a:r>
            <a:r>
              <a:rPr sz="2184" dirty="0">
                <a:solidFill>
                  <a:schemeClr val="tx1"/>
                </a:solidFill>
                <a:latin typeface="Times New Roman" panose="02020603050405020304" pitchFamily="18" charset="0"/>
                <a:cs typeface="Times New Roman" panose="02020603050405020304" pitchFamily="18" charset="0"/>
              </a:rPr>
              <a:t>.  </a:t>
            </a:r>
            <a:r>
              <a:rPr sz="2184" i="1" dirty="0">
                <a:solidFill>
                  <a:schemeClr val="tx1"/>
                </a:solidFill>
                <a:latin typeface="Times New Roman" panose="02020603050405020304" pitchFamily="18" charset="0"/>
                <a:cs typeface="Times New Roman" panose="02020603050405020304" pitchFamily="18" charset="0"/>
              </a:rPr>
              <a:t>Amateur Subtitling – Is There a Future for Home-made </a:t>
            </a:r>
            <a:r>
              <a:rPr lang="pl-PL" sz="2184" i="1" dirty="0" smtClean="0">
                <a:solidFill>
                  <a:schemeClr val="tx1"/>
                </a:solidFill>
                <a:latin typeface="Times New Roman" panose="02020603050405020304" pitchFamily="18" charset="0"/>
                <a:cs typeface="Times New Roman" panose="02020603050405020304" pitchFamily="18" charset="0"/>
              </a:rPr>
              <a:t>	</a:t>
            </a:r>
            <a:r>
              <a:rPr sz="2184" i="1" dirty="0" smtClean="0">
                <a:solidFill>
                  <a:schemeClr val="tx1"/>
                </a:solidFill>
                <a:latin typeface="Times New Roman" panose="02020603050405020304" pitchFamily="18" charset="0"/>
                <a:cs typeface="Times New Roman" panose="02020603050405020304" pitchFamily="18" charset="0"/>
              </a:rPr>
              <a:t>Captions</a:t>
            </a:r>
            <a:r>
              <a:rPr sz="2184" i="1" dirty="0">
                <a:solidFill>
                  <a:schemeClr val="tx1"/>
                </a:solidFill>
                <a:latin typeface="Times New Roman" panose="02020603050405020304" pitchFamily="18" charset="0"/>
                <a:cs typeface="Times New Roman" panose="02020603050405020304" pitchFamily="18" charset="0"/>
              </a:rPr>
              <a:t>? </a:t>
            </a:r>
            <a:r>
              <a:rPr lang="pl-PL" sz="2184" dirty="0" smtClean="0">
                <a:solidFill>
                  <a:schemeClr val="tx1"/>
                </a:solidFill>
                <a:latin typeface="Times New Roman" panose="02020603050405020304" pitchFamily="18" charset="0"/>
                <a:cs typeface="Times New Roman" panose="02020603050405020304" pitchFamily="18" charset="0"/>
              </a:rPr>
              <a:t>I</a:t>
            </a:r>
            <a:r>
              <a:rPr sz="2184" dirty="0" smtClean="0">
                <a:solidFill>
                  <a:schemeClr val="tx1"/>
                </a:solidFill>
                <a:latin typeface="Times New Roman" panose="02020603050405020304" pitchFamily="18" charset="0"/>
                <a:cs typeface="Times New Roman" panose="02020603050405020304" pitchFamily="18" charset="0"/>
              </a:rPr>
              <a:t>n</a:t>
            </a:r>
            <a:r>
              <a:rPr sz="2184" dirty="0">
                <a:solidFill>
                  <a:schemeClr val="tx1"/>
                </a:solidFill>
                <a:latin typeface="Times New Roman" panose="02020603050405020304" pitchFamily="18" charset="0"/>
                <a:cs typeface="Times New Roman" panose="02020603050405020304" pitchFamily="18" charset="0"/>
              </a:rPr>
              <a:t>: </a:t>
            </a:r>
            <a:r>
              <a:rPr sz="2184" dirty="0" err="1">
                <a:solidFill>
                  <a:schemeClr val="tx1"/>
                </a:solidFill>
                <a:latin typeface="Times New Roman" panose="02020603050405020304" pitchFamily="18" charset="0"/>
                <a:cs typeface="Times New Roman" panose="02020603050405020304" pitchFamily="18" charset="0"/>
              </a:rPr>
              <a:t>Anderman</a:t>
            </a:r>
            <a:r>
              <a:rPr sz="2184" dirty="0">
                <a:solidFill>
                  <a:schemeClr val="tx1"/>
                </a:solidFill>
                <a:latin typeface="Times New Roman" panose="02020603050405020304" pitchFamily="18" charset="0"/>
                <a:cs typeface="Times New Roman" panose="02020603050405020304" pitchFamily="18" charset="0"/>
              </a:rPr>
              <a:t>, G. and J. Diaz-Cintas (ed.), 2009, </a:t>
            </a:r>
            <a:r>
              <a:rPr lang="pl-PL" sz="2184" dirty="0" smtClean="0">
                <a:solidFill>
                  <a:schemeClr val="tx1"/>
                </a:solidFill>
                <a:latin typeface="Times New Roman" panose="02020603050405020304" pitchFamily="18" charset="0"/>
                <a:cs typeface="Times New Roman" panose="02020603050405020304" pitchFamily="18" charset="0"/>
              </a:rPr>
              <a:t>	</a:t>
            </a:r>
            <a:r>
              <a:rPr sz="2184" dirty="0" smtClean="0">
                <a:solidFill>
                  <a:schemeClr val="tx1"/>
                </a:solidFill>
                <a:latin typeface="Times New Roman" panose="02020603050405020304" pitchFamily="18" charset="0"/>
                <a:cs typeface="Times New Roman" panose="02020603050405020304" pitchFamily="18" charset="0"/>
              </a:rPr>
              <a:t>Audiovisual </a:t>
            </a:r>
            <a:r>
              <a:rPr sz="2184" dirty="0">
                <a:solidFill>
                  <a:schemeClr val="tx1"/>
                </a:solidFill>
                <a:latin typeface="Times New Roman" panose="02020603050405020304" pitchFamily="18" charset="0"/>
                <a:cs typeface="Times New Roman" panose="02020603050405020304" pitchFamily="18" charset="0"/>
              </a:rPr>
              <a:t>Translation. Language Transfer on Screen, Palgrave </a:t>
            </a:r>
            <a:r>
              <a:rPr lang="pl-PL" sz="2184" dirty="0" smtClean="0">
                <a:solidFill>
                  <a:schemeClr val="tx1"/>
                </a:solidFill>
                <a:latin typeface="Times New Roman" panose="02020603050405020304" pitchFamily="18" charset="0"/>
                <a:cs typeface="Times New Roman" panose="02020603050405020304" pitchFamily="18" charset="0"/>
              </a:rPr>
              <a:t>	</a:t>
            </a:r>
            <a:r>
              <a:rPr sz="2184" dirty="0" smtClean="0">
                <a:solidFill>
                  <a:schemeClr val="tx1"/>
                </a:solidFill>
                <a:latin typeface="Times New Roman" panose="02020603050405020304" pitchFamily="18" charset="0"/>
                <a:cs typeface="Times New Roman" panose="02020603050405020304" pitchFamily="18" charset="0"/>
              </a:rPr>
              <a:t>Macmillan</a:t>
            </a:r>
            <a:r>
              <a:rPr sz="2184" i="1" dirty="0">
                <a:solidFill>
                  <a:schemeClr val="tx1"/>
                </a:solidFill>
                <a:latin typeface="Times New Roman" panose="02020603050405020304" pitchFamily="18" charset="0"/>
                <a:cs typeface="Times New Roman" panose="02020603050405020304" pitchFamily="18" charset="0"/>
              </a:rPr>
              <a:t>.</a:t>
            </a:r>
          </a:p>
        </p:txBody>
      </p:sp>
    </p:spTree>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title"/>
          </p:nvPr>
        </p:nvSpPr>
        <p:spPr>
          <a:xfrm>
            <a:off x="457200" y="274638"/>
            <a:ext cx="8229600" cy="1143001"/>
          </a:xfrm>
          <a:prstGeom prst="rect">
            <a:avLst/>
          </a:prstGeom>
        </p:spPr>
        <p:txBody>
          <a:bodyPr/>
          <a:lstStyle/>
          <a:p>
            <a:pPr lvl="0"/>
            <a:endParaRPr/>
          </a:p>
        </p:txBody>
      </p:sp>
      <p:sp>
        <p:nvSpPr>
          <p:cNvPr id="146" name="Shape 146"/>
          <p:cNvSpPr>
            <a:spLocks noGrp="1"/>
          </p:cNvSpPr>
          <p:nvPr>
            <p:ph type="body" idx="1"/>
          </p:nvPr>
        </p:nvSpPr>
        <p:spPr>
          <a:xfrm>
            <a:off x="457200" y="1600200"/>
            <a:ext cx="8229600" cy="4525963"/>
          </a:xfrm>
          <a:prstGeom prst="rect">
            <a:avLst/>
          </a:prstGeom>
        </p:spPr>
        <p:txBody>
          <a:bodyPr>
            <a:normAutofit fontScale="25000" lnSpcReduction="20000"/>
          </a:bodyPr>
          <a:lstStyle/>
          <a:p>
            <a:pPr marL="264032" lvl="0" indent="-264032" defTabSz="704087">
              <a:lnSpc>
                <a:spcPct val="80000"/>
              </a:lnSpc>
              <a:spcBef>
                <a:spcPts val="400"/>
              </a:spcBef>
              <a:defRPr sz="1800"/>
            </a:pPr>
            <a:endParaRPr lang="pl-PL" sz="2000" b="1" dirty="0" smtClean="0"/>
          </a:p>
          <a:p>
            <a:pPr lvl="0" defTabSz="704087">
              <a:lnSpc>
                <a:spcPct val="80000"/>
              </a:lnSpc>
              <a:spcBef>
                <a:spcPts val="400"/>
              </a:spcBef>
              <a:buFontTx/>
              <a:buChar char="-"/>
              <a:defRPr sz="1800"/>
            </a:pPr>
            <a:r>
              <a:rPr sz="9600" b="1" dirty="0" smtClean="0">
                <a:solidFill>
                  <a:schemeClr val="tx1"/>
                </a:solidFill>
                <a:latin typeface="Times New Roman" panose="02020603050405020304" pitchFamily="18" charset="0"/>
                <a:cs typeface="Times New Roman" panose="02020603050405020304" pitchFamily="18" charset="0"/>
              </a:rPr>
              <a:t>Castells</a:t>
            </a:r>
            <a:r>
              <a:rPr sz="9600" b="1" dirty="0">
                <a:solidFill>
                  <a:schemeClr val="tx1"/>
                </a:solidFill>
                <a:latin typeface="Times New Roman" panose="02020603050405020304" pitchFamily="18" charset="0"/>
                <a:cs typeface="Times New Roman" panose="02020603050405020304" pitchFamily="18" charset="0"/>
              </a:rPr>
              <a:t>, M.</a:t>
            </a:r>
            <a:r>
              <a:rPr sz="9600" dirty="0">
                <a:solidFill>
                  <a:schemeClr val="tx1"/>
                </a:solidFill>
                <a:latin typeface="Times New Roman" panose="02020603050405020304" pitchFamily="18" charset="0"/>
                <a:cs typeface="Times New Roman" panose="02020603050405020304" pitchFamily="18" charset="0"/>
              </a:rPr>
              <a:t> (2009). </a:t>
            </a:r>
            <a:r>
              <a:rPr sz="9600" i="1" dirty="0">
                <a:solidFill>
                  <a:schemeClr val="tx1"/>
                </a:solidFill>
                <a:latin typeface="Times New Roman" panose="02020603050405020304" pitchFamily="18" charset="0"/>
                <a:cs typeface="Times New Roman" panose="02020603050405020304" pitchFamily="18" charset="0"/>
              </a:rPr>
              <a:t>Communication Power</a:t>
            </a:r>
            <a:r>
              <a:rPr sz="9600" dirty="0">
                <a:solidFill>
                  <a:schemeClr val="tx1"/>
                </a:solidFill>
                <a:latin typeface="Times New Roman" panose="02020603050405020304" pitchFamily="18" charset="0"/>
                <a:cs typeface="Times New Roman" panose="02020603050405020304" pitchFamily="18" charset="0"/>
              </a:rPr>
              <a:t>. New </a:t>
            </a:r>
            <a:r>
              <a:rPr lang="pl-PL" sz="9600" dirty="0" smtClean="0">
                <a:solidFill>
                  <a:schemeClr val="tx1"/>
                </a:solidFill>
                <a:latin typeface="Times New Roman" panose="02020603050405020304" pitchFamily="18" charset="0"/>
                <a:cs typeface="Times New Roman" panose="02020603050405020304" pitchFamily="18" charset="0"/>
              </a:rPr>
              <a:t>    </a:t>
            </a:r>
          </a:p>
          <a:p>
            <a:pPr marL="914400" lvl="2" indent="0" defTabSz="704087">
              <a:lnSpc>
                <a:spcPct val="80000"/>
              </a:lnSpc>
              <a:spcBef>
                <a:spcPts val="400"/>
              </a:spcBef>
              <a:buNone/>
              <a:defRPr sz="1800"/>
            </a:pPr>
            <a:r>
              <a:rPr sz="9600" dirty="0" smtClean="0">
                <a:solidFill>
                  <a:schemeClr val="tx1"/>
                </a:solidFill>
                <a:latin typeface="Times New Roman" panose="02020603050405020304" pitchFamily="18" charset="0"/>
                <a:cs typeface="Times New Roman" panose="02020603050405020304" pitchFamily="18" charset="0"/>
              </a:rPr>
              <a:t>York</a:t>
            </a:r>
            <a:r>
              <a:rPr sz="9600" dirty="0">
                <a:solidFill>
                  <a:schemeClr val="tx1"/>
                </a:solidFill>
                <a:latin typeface="Times New Roman" panose="02020603050405020304" pitchFamily="18" charset="0"/>
                <a:cs typeface="Times New Roman" panose="02020603050405020304" pitchFamily="18" charset="0"/>
              </a:rPr>
              <a:t>: Oxford University </a:t>
            </a:r>
            <a:r>
              <a:rPr sz="9600" dirty="0" smtClean="0">
                <a:solidFill>
                  <a:schemeClr val="tx1"/>
                </a:solidFill>
                <a:latin typeface="Times New Roman" panose="02020603050405020304" pitchFamily="18" charset="0"/>
                <a:cs typeface="Times New Roman" panose="02020603050405020304" pitchFamily="18" charset="0"/>
              </a:rPr>
              <a:t>Press</a:t>
            </a:r>
            <a:r>
              <a:rPr sz="9600" dirty="0">
                <a:solidFill>
                  <a:schemeClr val="tx1"/>
                </a:solidFill>
                <a:latin typeface="Times New Roman" panose="02020603050405020304" pitchFamily="18" charset="0"/>
                <a:cs typeface="Times New Roman" panose="02020603050405020304" pitchFamily="18" charset="0"/>
              </a:rPr>
              <a:t>.</a:t>
            </a:r>
            <a:endParaRPr sz="9600" b="1" dirty="0">
              <a:solidFill>
                <a:schemeClr val="tx1"/>
              </a:solidFill>
              <a:latin typeface="Times New Roman" panose="02020603050405020304" pitchFamily="18" charset="0"/>
              <a:cs typeface="Times New Roman" panose="02020603050405020304" pitchFamily="18" charset="0"/>
            </a:endParaRPr>
          </a:p>
          <a:p>
            <a:r>
              <a:rPr lang="en-US" sz="9600" b="1" dirty="0">
                <a:solidFill>
                  <a:schemeClr val="tx1"/>
                </a:solidFill>
                <a:latin typeface="Times New Roman" panose="02020603050405020304" pitchFamily="18" charset="0"/>
                <a:cs typeface="Times New Roman" panose="02020603050405020304" pitchFamily="18" charset="0"/>
              </a:rPr>
              <a:t>Cooper, C.</a:t>
            </a:r>
            <a:r>
              <a:rPr lang="en-US" sz="9600" dirty="0">
                <a:solidFill>
                  <a:schemeClr val="tx1"/>
                </a:solidFill>
                <a:latin typeface="Times New Roman" panose="02020603050405020304" pitchFamily="18" charset="0"/>
                <a:cs typeface="Times New Roman" panose="02020603050405020304" pitchFamily="18" charset="0"/>
              </a:rPr>
              <a:t> (2011). Is Translating Crowdsourcing Unethical? </a:t>
            </a:r>
            <a:r>
              <a:rPr lang="pl-PL" sz="9600" dirty="0" smtClean="0">
                <a:solidFill>
                  <a:schemeClr val="tx1"/>
                </a:solidFill>
                <a:latin typeface="Times New Roman" panose="02020603050405020304" pitchFamily="18" charset="0"/>
                <a:cs typeface="Times New Roman" panose="02020603050405020304" pitchFamily="18" charset="0"/>
              </a:rPr>
              <a:t> </a:t>
            </a:r>
            <a:r>
              <a:rPr lang="pl-PL" sz="9600" dirty="0">
                <a:solidFill>
                  <a:schemeClr val="tx1"/>
                </a:solidFill>
                <a:latin typeface="Times New Roman" panose="02020603050405020304" pitchFamily="18" charset="0"/>
                <a:cs typeface="Times New Roman" panose="02020603050405020304" pitchFamily="18" charset="0"/>
              </a:rPr>
              <a:t>	</a:t>
            </a:r>
            <a:r>
              <a:rPr lang="en-US" sz="9600" dirty="0" err="1" smtClean="0">
                <a:solidFill>
                  <a:schemeClr val="tx1"/>
                </a:solidFill>
                <a:latin typeface="Times New Roman" panose="02020603050405020304" pitchFamily="18" charset="0"/>
                <a:cs typeface="Times New Roman" panose="02020603050405020304" pitchFamily="18" charset="0"/>
              </a:rPr>
              <a:t>Localisation</a:t>
            </a:r>
            <a:r>
              <a:rPr lang="en-US" sz="9600" dirty="0">
                <a:solidFill>
                  <a:schemeClr val="tx1"/>
                </a:solidFill>
                <a:latin typeface="Times New Roman" panose="02020603050405020304" pitchFamily="18" charset="0"/>
                <a:cs typeface="Times New Roman" panose="02020603050405020304" pitchFamily="18" charset="0"/>
              </a:rPr>
              <a:t>, </a:t>
            </a:r>
            <a:r>
              <a:rPr lang="en-US" sz="9600" dirty="0" smtClean="0">
                <a:solidFill>
                  <a:schemeClr val="tx1"/>
                </a:solidFill>
                <a:latin typeface="Times New Roman" panose="02020603050405020304" pitchFamily="18" charset="0"/>
                <a:cs typeface="Times New Roman" panose="02020603050405020304" pitchFamily="18" charset="0"/>
              </a:rPr>
              <a:t>Security </a:t>
            </a:r>
            <a:r>
              <a:rPr lang="en-US" sz="9600" dirty="0">
                <a:solidFill>
                  <a:schemeClr val="tx1"/>
                </a:solidFill>
                <a:latin typeface="Times New Roman" panose="02020603050405020304" pitchFamily="18" charset="0"/>
                <a:cs typeface="Times New Roman" panose="02020603050405020304" pitchFamily="18" charset="0"/>
              </a:rPr>
              <a:t>and Project Management. </a:t>
            </a:r>
            <a:r>
              <a:rPr lang="pl-PL" sz="9600" dirty="0" smtClean="0">
                <a:solidFill>
                  <a:schemeClr val="tx1"/>
                </a:solidFill>
                <a:latin typeface="Times New Roman" panose="02020603050405020304" pitchFamily="18" charset="0"/>
                <a:cs typeface="Times New Roman" panose="02020603050405020304" pitchFamily="18" charset="0"/>
              </a:rPr>
              <a:t> 	</a:t>
            </a:r>
            <a:r>
              <a:rPr lang="en-US" sz="9600" dirty="0" smtClean="0">
                <a:solidFill>
                  <a:schemeClr val="tx1"/>
                </a:solidFill>
                <a:latin typeface="Times New Roman" panose="02020603050405020304" pitchFamily="18" charset="0"/>
                <a:cs typeface="Times New Roman" panose="02020603050405020304" pitchFamily="18" charset="0"/>
              </a:rPr>
              <a:t>http</a:t>
            </a:r>
            <a:r>
              <a:rPr lang="en-US" sz="9600" dirty="0">
                <a:solidFill>
                  <a:schemeClr val="tx1"/>
                </a:solidFill>
                <a:latin typeface="Times New Roman" panose="02020603050405020304" pitchFamily="18" charset="0"/>
                <a:cs typeface="Times New Roman" panose="02020603050405020304" pitchFamily="18" charset="0"/>
              </a:rPr>
              <a:t>://colincooper.net/?</a:t>
            </a:r>
            <a:r>
              <a:rPr lang="en-US" sz="9600" dirty="0" smtClean="0">
                <a:solidFill>
                  <a:schemeClr val="tx1"/>
                </a:solidFill>
                <a:latin typeface="Times New Roman" panose="02020603050405020304" pitchFamily="18" charset="0"/>
                <a:cs typeface="Times New Roman" panose="02020603050405020304" pitchFamily="18" charset="0"/>
              </a:rPr>
              <a:t>p=31</a:t>
            </a:r>
            <a:r>
              <a:rPr lang="pl-PL" sz="9600" dirty="0" smtClean="0">
                <a:solidFill>
                  <a:schemeClr val="tx1"/>
                </a:solidFill>
                <a:latin typeface="Times New Roman" panose="02020603050405020304" pitchFamily="18" charset="0"/>
                <a:cs typeface="Times New Roman" panose="02020603050405020304" pitchFamily="18" charset="0"/>
              </a:rPr>
              <a:t> </a:t>
            </a:r>
            <a:endParaRPr lang="pl-PL" sz="9600" dirty="0">
              <a:solidFill>
                <a:schemeClr val="tx1"/>
              </a:solidFill>
              <a:latin typeface="Times New Roman" panose="02020603050405020304" pitchFamily="18" charset="0"/>
              <a:cs typeface="Times New Roman" panose="02020603050405020304" pitchFamily="18" charset="0"/>
            </a:endParaRPr>
          </a:p>
          <a:p>
            <a:r>
              <a:rPr sz="9600" b="1" dirty="0" err="1" smtClean="0">
                <a:solidFill>
                  <a:schemeClr val="tx1"/>
                </a:solidFill>
                <a:uFill>
                  <a:solidFill/>
                </a:uFill>
                <a:latin typeface="Times New Roman" panose="02020603050405020304" pitchFamily="18" charset="0"/>
                <a:cs typeface="Times New Roman" panose="02020603050405020304" pitchFamily="18" charset="0"/>
              </a:rPr>
              <a:t>Künzli</a:t>
            </a:r>
            <a:r>
              <a:rPr sz="9600" b="1" dirty="0">
                <a:solidFill>
                  <a:schemeClr val="tx1"/>
                </a:solidFill>
                <a:uFill>
                  <a:solidFill/>
                </a:uFill>
                <a:latin typeface="Times New Roman" panose="02020603050405020304" pitchFamily="18" charset="0"/>
                <a:cs typeface="Times New Roman" panose="02020603050405020304" pitchFamily="18" charset="0"/>
              </a:rPr>
              <a:t>, A. and M. </a:t>
            </a:r>
            <a:r>
              <a:rPr sz="9600" b="1" dirty="0" err="1">
                <a:solidFill>
                  <a:schemeClr val="tx1"/>
                </a:solidFill>
                <a:uFill>
                  <a:solidFill/>
                </a:uFill>
                <a:latin typeface="Times New Roman" panose="02020603050405020304" pitchFamily="18" charset="0"/>
                <a:cs typeface="Times New Roman" panose="02020603050405020304" pitchFamily="18" charset="0"/>
              </a:rPr>
              <a:t>Ehrensberger</a:t>
            </a:r>
            <a:r>
              <a:rPr sz="9600" b="1" dirty="0">
                <a:solidFill>
                  <a:schemeClr val="tx1"/>
                </a:solidFill>
                <a:uFill>
                  <a:solidFill/>
                </a:uFill>
                <a:latin typeface="Times New Roman" panose="02020603050405020304" pitchFamily="18" charset="0"/>
                <a:cs typeface="Times New Roman" panose="02020603050405020304" pitchFamily="18" charset="0"/>
              </a:rPr>
              <a:t>-Dow (2011). </a:t>
            </a:r>
            <a:r>
              <a:rPr sz="9600" dirty="0">
                <a:solidFill>
                  <a:schemeClr val="tx1"/>
                </a:solidFill>
                <a:uFill>
                  <a:solidFill/>
                </a:uFill>
                <a:latin typeface="Times New Roman" panose="02020603050405020304" pitchFamily="18" charset="0"/>
                <a:cs typeface="Times New Roman" panose="02020603050405020304" pitchFamily="18" charset="0"/>
              </a:rPr>
              <a:t>‘Innovative </a:t>
            </a:r>
            <a:r>
              <a:rPr lang="pl-PL" sz="9600" dirty="0" smtClean="0">
                <a:solidFill>
                  <a:schemeClr val="tx1"/>
                </a:solidFill>
                <a:uFill>
                  <a:solidFill/>
                </a:uFill>
                <a:latin typeface="Times New Roman" panose="02020603050405020304" pitchFamily="18" charset="0"/>
                <a:cs typeface="Times New Roman" panose="02020603050405020304" pitchFamily="18" charset="0"/>
              </a:rPr>
              <a:t>	</a:t>
            </a:r>
            <a:r>
              <a:rPr sz="9600" dirty="0" smtClean="0">
                <a:solidFill>
                  <a:schemeClr val="tx1"/>
                </a:solidFill>
                <a:uFill>
                  <a:solidFill/>
                </a:uFill>
                <a:latin typeface="Times New Roman" panose="02020603050405020304" pitchFamily="18" charset="0"/>
                <a:cs typeface="Times New Roman" panose="02020603050405020304" pitchFamily="18" charset="0"/>
              </a:rPr>
              <a:t>subtitling</a:t>
            </a:r>
            <a:r>
              <a:rPr sz="9600" dirty="0">
                <a:solidFill>
                  <a:schemeClr val="tx1"/>
                </a:solidFill>
                <a:uFill>
                  <a:solidFill/>
                </a:uFill>
                <a:latin typeface="Times New Roman" panose="02020603050405020304" pitchFamily="18" charset="0"/>
                <a:cs typeface="Times New Roman" panose="02020603050405020304" pitchFamily="18" charset="0"/>
              </a:rPr>
              <a:t>. A </a:t>
            </a:r>
            <a:r>
              <a:rPr sz="9600" dirty="0" smtClean="0">
                <a:solidFill>
                  <a:schemeClr val="tx1"/>
                </a:solidFill>
                <a:uFill>
                  <a:solidFill/>
                </a:uFill>
                <a:latin typeface="Times New Roman" panose="02020603050405020304" pitchFamily="18" charset="0"/>
                <a:cs typeface="Times New Roman" panose="02020603050405020304" pitchFamily="18" charset="0"/>
              </a:rPr>
              <a:t>reception study</a:t>
            </a:r>
            <a:r>
              <a:rPr sz="9600" dirty="0">
                <a:solidFill>
                  <a:schemeClr val="tx1"/>
                </a:solidFill>
                <a:uFill>
                  <a:solidFill/>
                </a:uFill>
                <a:latin typeface="Times New Roman" panose="02020603050405020304" pitchFamily="18" charset="0"/>
                <a:cs typeface="Times New Roman" panose="02020603050405020304" pitchFamily="18" charset="0"/>
              </a:rPr>
              <a:t>.’ In: </a:t>
            </a:r>
            <a:r>
              <a:rPr sz="9600" dirty="0" err="1">
                <a:solidFill>
                  <a:schemeClr val="tx1"/>
                </a:solidFill>
                <a:uFill>
                  <a:solidFill/>
                </a:uFill>
                <a:latin typeface="Times New Roman" panose="02020603050405020304" pitchFamily="18" charset="0"/>
                <a:cs typeface="Times New Roman" panose="02020603050405020304" pitchFamily="18" charset="0"/>
              </a:rPr>
              <a:t>Alvstad</a:t>
            </a:r>
            <a:r>
              <a:rPr sz="9600" dirty="0">
                <a:solidFill>
                  <a:schemeClr val="tx1"/>
                </a:solidFill>
                <a:uFill>
                  <a:solidFill/>
                </a:uFill>
                <a:latin typeface="Times New Roman" panose="02020603050405020304" pitchFamily="18" charset="0"/>
                <a:cs typeface="Times New Roman" panose="02020603050405020304" pitchFamily="18" charset="0"/>
              </a:rPr>
              <a:t>, C., </a:t>
            </a:r>
            <a:r>
              <a:rPr sz="9600" dirty="0" err="1">
                <a:solidFill>
                  <a:schemeClr val="tx1"/>
                </a:solidFill>
                <a:uFill>
                  <a:solidFill/>
                </a:uFill>
                <a:latin typeface="Times New Roman" panose="02020603050405020304" pitchFamily="18" charset="0"/>
                <a:cs typeface="Times New Roman" panose="02020603050405020304" pitchFamily="18" charset="0"/>
              </a:rPr>
              <a:t>Hild</a:t>
            </a:r>
            <a:r>
              <a:rPr sz="9600" dirty="0">
                <a:solidFill>
                  <a:schemeClr val="tx1"/>
                </a:solidFill>
                <a:uFill>
                  <a:solidFill/>
                </a:uFill>
                <a:latin typeface="Times New Roman" panose="02020603050405020304" pitchFamily="18" charset="0"/>
                <a:cs typeface="Times New Roman" panose="02020603050405020304" pitchFamily="18" charset="0"/>
              </a:rPr>
              <a:t>, A. and </a:t>
            </a:r>
            <a:r>
              <a:rPr lang="pl-PL" sz="9600" dirty="0" smtClean="0">
                <a:solidFill>
                  <a:schemeClr val="tx1"/>
                </a:solidFill>
                <a:uFill>
                  <a:solidFill/>
                </a:uFill>
                <a:latin typeface="Times New Roman" panose="02020603050405020304" pitchFamily="18" charset="0"/>
                <a:cs typeface="Times New Roman" panose="02020603050405020304" pitchFamily="18" charset="0"/>
              </a:rPr>
              <a:t>	</a:t>
            </a:r>
            <a:r>
              <a:rPr sz="9600" dirty="0" smtClean="0">
                <a:solidFill>
                  <a:schemeClr val="tx1"/>
                </a:solidFill>
                <a:uFill>
                  <a:solidFill/>
                </a:uFill>
                <a:latin typeface="Times New Roman" panose="02020603050405020304" pitchFamily="18" charset="0"/>
                <a:cs typeface="Times New Roman" panose="02020603050405020304" pitchFamily="18" charset="0"/>
              </a:rPr>
              <a:t>E</a:t>
            </a:r>
            <a:r>
              <a:rPr sz="9600" dirty="0">
                <a:solidFill>
                  <a:schemeClr val="tx1"/>
                </a:solidFill>
                <a:uFill>
                  <a:solidFill/>
                </a:uFill>
                <a:latin typeface="Times New Roman" panose="02020603050405020304" pitchFamily="18" charset="0"/>
                <a:cs typeface="Times New Roman" panose="02020603050405020304" pitchFamily="18" charset="0"/>
              </a:rPr>
              <a:t>. Tiselius (eds.) Methods </a:t>
            </a:r>
            <a:r>
              <a:rPr sz="9600" dirty="0" smtClean="0">
                <a:solidFill>
                  <a:schemeClr val="tx1"/>
                </a:solidFill>
                <a:uFill>
                  <a:solidFill/>
                </a:uFill>
                <a:latin typeface="Times New Roman" panose="02020603050405020304" pitchFamily="18" charset="0"/>
                <a:cs typeface="Times New Roman" panose="02020603050405020304" pitchFamily="18" charset="0"/>
              </a:rPr>
              <a:t>and Strategies </a:t>
            </a:r>
            <a:r>
              <a:rPr sz="9600" dirty="0">
                <a:solidFill>
                  <a:schemeClr val="tx1"/>
                </a:solidFill>
                <a:uFill>
                  <a:solidFill/>
                </a:uFill>
                <a:latin typeface="Times New Roman" panose="02020603050405020304" pitchFamily="18" charset="0"/>
                <a:cs typeface="Times New Roman" panose="02020603050405020304" pitchFamily="18" charset="0"/>
              </a:rPr>
              <a:t>of Process </a:t>
            </a:r>
            <a:r>
              <a:rPr lang="pl-PL" sz="9600" dirty="0" smtClean="0">
                <a:solidFill>
                  <a:schemeClr val="tx1"/>
                </a:solidFill>
                <a:uFill>
                  <a:solidFill/>
                </a:uFill>
                <a:latin typeface="Times New Roman" panose="02020603050405020304" pitchFamily="18" charset="0"/>
                <a:cs typeface="Times New Roman" panose="02020603050405020304" pitchFamily="18" charset="0"/>
              </a:rPr>
              <a:t>	</a:t>
            </a:r>
            <a:r>
              <a:rPr sz="9600" dirty="0" smtClean="0">
                <a:solidFill>
                  <a:schemeClr val="tx1"/>
                </a:solidFill>
                <a:uFill>
                  <a:solidFill/>
                </a:uFill>
                <a:latin typeface="Times New Roman" panose="02020603050405020304" pitchFamily="18" charset="0"/>
                <a:cs typeface="Times New Roman" panose="02020603050405020304" pitchFamily="18" charset="0"/>
              </a:rPr>
              <a:t>Research</a:t>
            </a:r>
            <a:r>
              <a:rPr sz="9600" dirty="0">
                <a:solidFill>
                  <a:schemeClr val="tx1"/>
                </a:solidFill>
                <a:uFill>
                  <a:solidFill/>
                </a:uFill>
                <a:latin typeface="Times New Roman" panose="02020603050405020304" pitchFamily="18" charset="0"/>
                <a:cs typeface="Times New Roman" panose="02020603050405020304" pitchFamily="18" charset="0"/>
              </a:rPr>
              <a:t>. Integrative Approaches in </a:t>
            </a:r>
            <a:r>
              <a:rPr sz="9600" dirty="0" smtClean="0">
                <a:solidFill>
                  <a:schemeClr val="tx1"/>
                </a:solidFill>
                <a:uFill>
                  <a:solidFill/>
                </a:uFill>
                <a:latin typeface="Times New Roman" panose="02020603050405020304" pitchFamily="18" charset="0"/>
                <a:cs typeface="Times New Roman" panose="02020603050405020304" pitchFamily="18" charset="0"/>
              </a:rPr>
              <a:t>Translation Studies</a:t>
            </a:r>
            <a:r>
              <a:rPr sz="9600" dirty="0">
                <a:solidFill>
                  <a:schemeClr val="tx1"/>
                </a:solidFill>
                <a:uFill>
                  <a:solidFill/>
                </a:uFill>
                <a:latin typeface="Times New Roman" panose="02020603050405020304" pitchFamily="18" charset="0"/>
                <a:cs typeface="Times New Roman" panose="02020603050405020304" pitchFamily="18" charset="0"/>
              </a:rPr>
              <a:t>. </a:t>
            </a:r>
            <a:r>
              <a:rPr lang="pl-PL" sz="9600" dirty="0" smtClean="0">
                <a:solidFill>
                  <a:schemeClr val="tx1"/>
                </a:solidFill>
                <a:uFill>
                  <a:solidFill/>
                </a:uFill>
                <a:latin typeface="Times New Roman" panose="02020603050405020304" pitchFamily="18" charset="0"/>
                <a:cs typeface="Times New Roman" panose="02020603050405020304" pitchFamily="18" charset="0"/>
              </a:rPr>
              <a:t>	</a:t>
            </a:r>
            <a:r>
              <a:rPr sz="9600" dirty="0" smtClean="0">
                <a:solidFill>
                  <a:schemeClr val="tx1"/>
                </a:solidFill>
                <a:uFill>
                  <a:solidFill/>
                </a:uFill>
                <a:latin typeface="Times New Roman" panose="02020603050405020304" pitchFamily="18" charset="0"/>
                <a:cs typeface="Times New Roman" panose="02020603050405020304" pitchFamily="18" charset="0"/>
              </a:rPr>
              <a:t>Amsterdam/Philadelphia</a:t>
            </a:r>
            <a:r>
              <a:rPr sz="9600" dirty="0">
                <a:solidFill>
                  <a:schemeClr val="tx1"/>
                </a:solidFill>
                <a:uFill>
                  <a:solidFill/>
                </a:uFill>
                <a:latin typeface="Times New Roman" panose="02020603050405020304" pitchFamily="18" charset="0"/>
                <a:cs typeface="Times New Roman" panose="02020603050405020304" pitchFamily="18" charset="0"/>
              </a:rPr>
              <a:t>: John Benjamins, </a:t>
            </a:r>
            <a:r>
              <a:rPr sz="9600" dirty="0" smtClean="0">
                <a:solidFill>
                  <a:schemeClr val="tx1"/>
                </a:solidFill>
                <a:uFill>
                  <a:solidFill/>
                </a:uFill>
                <a:latin typeface="Times New Roman" panose="02020603050405020304" pitchFamily="18" charset="0"/>
                <a:cs typeface="Times New Roman" panose="02020603050405020304" pitchFamily="18" charset="0"/>
              </a:rPr>
              <a:t>187-200.</a:t>
            </a:r>
            <a:endParaRPr lang="pl-PL" sz="9600" dirty="0" smtClean="0">
              <a:solidFill>
                <a:schemeClr val="tx1"/>
              </a:solidFill>
              <a:uFill>
                <a:solidFill/>
              </a:uFill>
              <a:latin typeface="Times New Roman" panose="02020603050405020304" pitchFamily="18" charset="0"/>
              <a:cs typeface="Times New Roman" panose="02020603050405020304" pitchFamily="18" charset="0"/>
            </a:endParaRPr>
          </a:p>
          <a:p>
            <a:r>
              <a:rPr lang="pl-PL" sz="9600" b="1" dirty="0" smtClean="0">
                <a:latin typeface="Times New Roman" panose="02020603050405020304" pitchFamily="18" charset="0"/>
                <a:cs typeface="Times New Roman" panose="02020603050405020304" pitchFamily="18" charset="0"/>
              </a:rPr>
              <a:t>Lewandowska-Tomaszczyk</a:t>
            </a:r>
            <a:r>
              <a:rPr lang="pl-PL" sz="9600" b="1" dirty="0">
                <a:latin typeface="Times New Roman" panose="02020603050405020304" pitchFamily="18" charset="0"/>
                <a:cs typeface="Times New Roman" panose="02020603050405020304" pitchFamily="18" charset="0"/>
              </a:rPr>
              <a:t>, </a:t>
            </a:r>
            <a:r>
              <a:rPr lang="pl-PL" sz="9600" b="1" dirty="0" smtClean="0">
                <a:latin typeface="Times New Roman" panose="02020603050405020304" pitchFamily="18" charset="0"/>
                <a:cs typeface="Times New Roman" panose="02020603050405020304" pitchFamily="18" charset="0"/>
              </a:rPr>
              <a:t>B.</a:t>
            </a:r>
            <a:r>
              <a:rPr lang="pl-PL" sz="9600" dirty="0" smtClean="0">
                <a:latin typeface="Times New Roman" panose="02020603050405020304" pitchFamily="18" charset="0"/>
                <a:cs typeface="Times New Roman" panose="02020603050405020304" pitchFamily="18" charset="0"/>
              </a:rPr>
              <a:t> </a:t>
            </a:r>
            <a:r>
              <a:rPr lang="en-US" sz="9600" dirty="0">
                <a:latin typeface="Times New Roman" panose="02020603050405020304" pitchFamily="18" charset="0"/>
                <a:cs typeface="Times New Roman" panose="02020603050405020304" pitchFamily="18" charset="0"/>
              </a:rPr>
              <a:t>(2010). ”Re-conceptualization </a:t>
            </a:r>
            <a:r>
              <a:rPr lang="pl-PL" sz="9600" dirty="0" smtClean="0">
                <a:latin typeface="Times New Roman" panose="02020603050405020304" pitchFamily="18" charset="0"/>
                <a:cs typeface="Times New Roman" panose="02020603050405020304" pitchFamily="18" charset="0"/>
              </a:rPr>
              <a:t>	</a:t>
            </a:r>
            <a:r>
              <a:rPr lang="en-US" sz="9600" dirty="0" smtClean="0">
                <a:latin typeface="Times New Roman" panose="02020603050405020304" pitchFamily="18" charset="0"/>
                <a:cs typeface="Times New Roman" panose="02020603050405020304" pitchFamily="18" charset="0"/>
              </a:rPr>
              <a:t>and </a:t>
            </a:r>
            <a:r>
              <a:rPr lang="en-US" sz="9600" dirty="0">
                <a:latin typeface="Times New Roman" panose="02020603050405020304" pitchFamily="18" charset="0"/>
                <a:cs typeface="Times New Roman" panose="02020603050405020304" pitchFamily="18" charset="0"/>
              </a:rPr>
              <a:t>the emergence of discourse meaning as a theory of </a:t>
            </a:r>
            <a:r>
              <a:rPr lang="pl-PL" sz="9600" dirty="0" smtClean="0">
                <a:latin typeface="Times New Roman" panose="02020603050405020304" pitchFamily="18" charset="0"/>
                <a:cs typeface="Times New Roman" panose="02020603050405020304" pitchFamily="18" charset="0"/>
              </a:rPr>
              <a:t>	</a:t>
            </a:r>
            <a:r>
              <a:rPr lang="en-US" sz="9600" dirty="0" smtClean="0">
                <a:latin typeface="Times New Roman" panose="02020603050405020304" pitchFamily="18" charset="0"/>
                <a:cs typeface="Times New Roman" panose="02020603050405020304" pitchFamily="18" charset="0"/>
              </a:rPr>
              <a:t>translation</a:t>
            </a:r>
            <a:r>
              <a:rPr lang="en-US" sz="9600" dirty="0">
                <a:latin typeface="Times New Roman" panose="02020603050405020304" pitchFamily="18" charset="0"/>
                <a:cs typeface="Times New Roman" panose="02020603050405020304" pitchFamily="18" charset="0"/>
              </a:rPr>
              <a:t>”. In: </a:t>
            </a:r>
            <a:r>
              <a:rPr lang="en-US" sz="9600" dirty="0" err="1">
                <a:latin typeface="Times New Roman" panose="02020603050405020304" pitchFamily="18" charset="0"/>
                <a:cs typeface="Times New Roman" panose="02020603050405020304" pitchFamily="18" charset="0"/>
              </a:rPr>
              <a:t>Lewandowska-Tomaszczyk</a:t>
            </a:r>
            <a:r>
              <a:rPr lang="en-US" sz="9600" dirty="0">
                <a:latin typeface="Times New Roman" panose="02020603050405020304" pitchFamily="18" charset="0"/>
                <a:cs typeface="Times New Roman" panose="02020603050405020304" pitchFamily="18" charset="0"/>
              </a:rPr>
              <a:t>, B. and M. </a:t>
            </a:r>
            <a:r>
              <a:rPr lang="pl-PL" sz="9600" dirty="0" smtClean="0">
                <a:latin typeface="Times New Roman" panose="02020603050405020304" pitchFamily="18" charset="0"/>
                <a:cs typeface="Times New Roman" panose="02020603050405020304" pitchFamily="18" charset="0"/>
              </a:rPr>
              <a:t>	</a:t>
            </a:r>
            <a:r>
              <a:rPr lang="en-US" sz="9600" dirty="0" err="1" smtClean="0">
                <a:latin typeface="Times New Roman" panose="02020603050405020304" pitchFamily="18" charset="0"/>
                <a:cs typeface="Times New Roman" panose="02020603050405020304" pitchFamily="18" charset="0"/>
              </a:rPr>
              <a:t>Thelen</a:t>
            </a:r>
            <a:r>
              <a:rPr lang="en-US" sz="9600" dirty="0" smtClean="0">
                <a:latin typeface="Times New Roman" panose="02020603050405020304" pitchFamily="18" charset="0"/>
                <a:cs typeface="Times New Roman" panose="02020603050405020304" pitchFamily="18" charset="0"/>
              </a:rPr>
              <a:t> </a:t>
            </a:r>
            <a:r>
              <a:rPr lang="en-US" sz="9600" dirty="0">
                <a:latin typeface="Times New Roman" panose="02020603050405020304" pitchFamily="18" charset="0"/>
                <a:cs typeface="Times New Roman" panose="02020603050405020304" pitchFamily="18" charset="0"/>
              </a:rPr>
              <a:t>(eds.) </a:t>
            </a:r>
            <a:r>
              <a:rPr lang="en-US" sz="9600" i="1" dirty="0">
                <a:latin typeface="Times New Roman" panose="02020603050405020304" pitchFamily="18" charset="0"/>
                <a:cs typeface="Times New Roman" panose="02020603050405020304" pitchFamily="18" charset="0"/>
              </a:rPr>
              <a:t>Meaning in Translation. </a:t>
            </a:r>
            <a:r>
              <a:rPr lang="de-DE" sz="9600" dirty="0">
                <a:latin typeface="Times New Roman" panose="02020603050405020304" pitchFamily="18" charset="0"/>
                <a:cs typeface="Times New Roman" panose="02020603050405020304" pitchFamily="18" charset="0"/>
              </a:rPr>
              <a:t>Frankfurt a. Main: </a:t>
            </a:r>
            <a:r>
              <a:rPr lang="pl-PL" sz="9600" dirty="0" smtClean="0">
                <a:latin typeface="Times New Roman" panose="02020603050405020304" pitchFamily="18" charset="0"/>
                <a:cs typeface="Times New Roman" panose="02020603050405020304" pitchFamily="18" charset="0"/>
              </a:rPr>
              <a:t>	</a:t>
            </a:r>
            <a:r>
              <a:rPr lang="de-DE" sz="9600" dirty="0" smtClean="0">
                <a:latin typeface="Times New Roman" panose="02020603050405020304" pitchFamily="18" charset="0"/>
                <a:cs typeface="Times New Roman" panose="02020603050405020304" pitchFamily="18" charset="0"/>
              </a:rPr>
              <a:t>Peter </a:t>
            </a:r>
            <a:r>
              <a:rPr lang="de-DE" sz="9600" dirty="0">
                <a:latin typeface="Times New Roman" panose="02020603050405020304" pitchFamily="18" charset="0"/>
                <a:cs typeface="Times New Roman" panose="02020603050405020304" pitchFamily="18" charset="0"/>
              </a:rPr>
              <a:t>Lang. 105-148.  </a:t>
            </a:r>
            <a:r>
              <a:rPr lang="en-US" sz="9600" dirty="0">
                <a:latin typeface="Times New Roman" panose="02020603050405020304" pitchFamily="18" charset="0"/>
                <a:cs typeface="Times New Roman" panose="02020603050405020304" pitchFamily="18" charset="0"/>
              </a:rPr>
              <a:t> </a:t>
            </a:r>
            <a:endParaRPr lang="pl-PL" sz="9600" dirty="0">
              <a:latin typeface="Times New Roman" panose="02020603050405020304" pitchFamily="18" charset="0"/>
              <a:cs typeface="Times New Roman" panose="02020603050405020304" pitchFamily="18" charset="0"/>
            </a:endParaRPr>
          </a:p>
          <a:p>
            <a:pPr marL="457200" lvl="1" indent="0">
              <a:buNone/>
            </a:pPr>
            <a:endParaRPr lang="pl-PL" sz="7400" dirty="0">
              <a:solidFill>
                <a:schemeClr val="tx1"/>
              </a:solidFill>
              <a:uFill>
                <a:solidFill/>
              </a:uFill>
            </a:endParaRPr>
          </a:p>
        </p:txBody>
      </p:sp>
    </p:spTree>
  </p:cSld>
  <p:clrMapOvr>
    <a:masterClrMapping/>
  </p:clrMapOvr>
  <p:transition spd="med"/>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a:xfrm>
            <a:off x="457200" y="1124744"/>
            <a:ext cx="8229600" cy="5733256"/>
          </a:xfrm>
        </p:spPr>
        <p:txBody>
          <a:bodyPr>
            <a:normAutofit fontScale="25000" lnSpcReduction="20000"/>
          </a:bodyPr>
          <a:lstStyle/>
          <a:p>
            <a:pPr marL="264032" lvl="0" indent="-264032" defTabSz="704087">
              <a:lnSpc>
                <a:spcPct val="80000"/>
              </a:lnSpc>
              <a:spcBef>
                <a:spcPts val="400"/>
              </a:spcBef>
              <a:defRPr sz="1800"/>
            </a:pPr>
            <a:endParaRPr lang="pl-PL" b="1" dirty="0" smtClean="0">
              <a:solidFill>
                <a:schemeClr val="tx1"/>
              </a:solidFill>
            </a:endParaRPr>
          </a:p>
          <a:p>
            <a:pPr marL="264032" indent="-264032" defTabSz="704087">
              <a:lnSpc>
                <a:spcPct val="120000"/>
              </a:lnSpc>
              <a:spcBef>
                <a:spcPts val="400"/>
              </a:spcBef>
              <a:defRPr sz="1800"/>
            </a:pPr>
            <a:r>
              <a:rPr lang="en-US" sz="9600" b="1" dirty="0" err="1" smtClean="0">
                <a:latin typeface="Times New Roman" panose="02020603050405020304" pitchFamily="18" charset="0"/>
                <a:cs typeface="Times New Roman" panose="02020603050405020304" pitchFamily="18" charset="0"/>
              </a:rPr>
              <a:t>Lewandowska-Tomaszczyk</a:t>
            </a:r>
            <a:r>
              <a:rPr lang="en-US" sz="9600" b="1" dirty="0">
                <a:latin typeface="Times New Roman" panose="02020603050405020304" pitchFamily="18" charset="0"/>
                <a:cs typeface="Times New Roman" panose="02020603050405020304" pitchFamily="18" charset="0"/>
              </a:rPr>
              <a:t>, </a:t>
            </a:r>
            <a:r>
              <a:rPr lang="en-US" sz="9600" b="1" dirty="0" smtClean="0">
                <a:latin typeface="Times New Roman" panose="02020603050405020304" pitchFamily="18" charset="0"/>
                <a:cs typeface="Times New Roman" panose="02020603050405020304" pitchFamily="18" charset="0"/>
              </a:rPr>
              <a:t>B</a:t>
            </a:r>
            <a:r>
              <a:rPr lang="pl-PL" sz="9600" b="1" dirty="0" smtClean="0">
                <a:latin typeface="Times New Roman" panose="02020603050405020304" pitchFamily="18" charset="0"/>
                <a:cs typeface="Times New Roman" panose="02020603050405020304" pitchFamily="18" charset="0"/>
              </a:rPr>
              <a:t>.</a:t>
            </a:r>
            <a:r>
              <a:rPr lang="en-US" sz="9600" dirty="0" smtClean="0">
                <a:latin typeface="Times New Roman" panose="02020603050405020304" pitchFamily="18" charset="0"/>
                <a:cs typeface="Times New Roman" panose="02020603050405020304" pitchFamily="18" charset="0"/>
              </a:rPr>
              <a:t> </a:t>
            </a:r>
            <a:r>
              <a:rPr lang="en-US" sz="9600" dirty="0">
                <a:latin typeface="Times New Roman" panose="02020603050405020304" pitchFamily="18" charset="0"/>
                <a:cs typeface="Times New Roman" panose="02020603050405020304" pitchFamily="18" charset="0"/>
              </a:rPr>
              <a:t>(2012). </a:t>
            </a:r>
            <a:r>
              <a:rPr lang="en-GB" sz="9600" dirty="0">
                <a:latin typeface="Times New Roman" panose="02020603050405020304" pitchFamily="18" charset="0"/>
                <a:cs typeface="Times New Roman" panose="02020603050405020304" pitchFamily="18" charset="0"/>
              </a:rPr>
              <a:t>"Explicit and tacit - </a:t>
            </a:r>
            <a:r>
              <a:rPr lang="pl-PL" sz="9600" dirty="0" smtClean="0">
                <a:latin typeface="Times New Roman" panose="02020603050405020304" pitchFamily="18" charset="0"/>
                <a:cs typeface="Times New Roman" panose="02020603050405020304" pitchFamily="18" charset="0"/>
              </a:rPr>
              <a:t>	</a:t>
            </a:r>
            <a:r>
              <a:rPr lang="en-GB" sz="9600" dirty="0" smtClean="0">
                <a:latin typeface="Times New Roman" panose="02020603050405020304" pitchFamily="18" charset="0"/>
                <a:cs typeface="Times New Roman" panose="02020603050405020304" pitchFamily="18" charset="0"/>
              </a:rPr>
              <a:t>An </a:t>
            </a:r>
            <a:r>
              <a:rPr lang="en-GB" sz="9600" dirty="0">
                <a:latin typeface="Times New Roman" panose="02020603050405020304" pitchFamily="18" charset="0"/>
                <a:cs typeface="Times New Roman" panose="02020603050405020304" pitchFamily="18" charset="0"/>
              </a:rPr>
              <a:t>interplay of the qualitative and quantitative approaches </a:t>
            </a:r>
            <a:r>
              <a:rPr lang="pl-PL" sz="9600" dirty="0" smtClean="0">
                <a:latin typeface="Times New Roman" panose="02020603050405020304" pitchFamily="18" charset="0"/>
                <a:cs typeface="Times New Roman" panose="02020603050405020304" pitchFamily="18" charset="0"/>
              </a:rPr>
              <a:t>	</a:t>
            </a:r>
            <a:r>
              <a:rPr lang="en-GB" sz="9600" dirty="0" smtClean="0">
                <a:latin typeface="Times New Roman" panose="02020603050405020304" pitchFamily="18" charset="0"/>
                <a:cs typeface="Times New Roman" panose="02020603050405020304" pitchFamily="18" charset="0"/>
              </a:rPr>
              <a:t>to </a:t>
            </a:r>
            <a:r>
              <a:rPr lang="en-GB" sz="9600" dirty="0">
                <a:latin typeface="Times New Roman" panose="02020603050405020304" pitchFamily="18" charset="0"/>
                <a:cs typeface="Times New Roman" panose="02020603050405020304" pitchFamily="18" charset="0"/>
              </a:rPr>
              <a:t>translation" In: </a:t>
            </a:r>
            <a:r>
              <a:rPr lang="en-GB" sz="9600" dirty="0" smtClean="0">
                <a:latin typeface="Times New Roman" panose="02020603050405020304" pitchFamily="18" charset="0"/>
                <a:cs typeface="Times New Roman" panose="02020603050405020304" pitchFamily="18" charset="0"/>
              </a:rPr>
              <a:t>M</a:t>
            </a:r>
            <a:r>
              <a:rPr lang="pl-PL" sz="9600" dirty="0" smtClean="0">
                <a:latin typeface="Times New Roman" panose="02020603050405020304" pitchFamily="18" charset="0"/>
                <a:cs typeface="Times New Roman" panose="02020603050405020304" pitchFamily="18" charset="0"/>
              </a:rPr>
              <a:t>.</a:t>
            </a:r>
            <a:r>
              <a:rPr lang="en-GB" sz="9600" dirty="0" smtClean="0">
                <a:latin typeface="Times New Roman" panose="02020603050405020304" pitchFamily="18" charset="0"/>
                <a:cs typeface="Times New Roman" panose="02020603050405020304" pitchFamily="18" charset="0"/>
              </a:rPr>
              <a:t>Oakes </a:t>
            </a:r>
            <a:r>
              <a:rPr lang="en-GB" sz="9600" dirty="0">
                <a:latin typeface="Times New Roman" panose="02020603050405020304" pitchFamily="18" charset="0"/>
                <a:cs typeface="Times New Roman" panose="02020603050405020304" pitchFamily="18" charset="0"/>
              </a:rPr>
              <a:t>and </a:t>
            </a:r>
            <a:r>
              <a:rPr lang="en-GB" sz="9600" dirty="0" err="1">
                <a:latin typeface="Times New Roman" panose="02020603050405020304" pitchFamily="18" charset="0"/>
                <a:cs typeface="Times New Roman" panose="02020603050405020304" pitchFamily="18" charset="0"/>
              </a:rPr>
              <a:t>Meng</a:t>
            </a:r>
            <a:r>
              <a:rPr lang="en-GB" sz="9600" dirty="0">
                <a:latin typeface="Times New Roman" panose="02020603050405020304" pitchFamily="18" charset="0"/>
                <a:cs typeface="Times New Roman" panose="02020603050405020304" pitchFamily="18" charset="0"/>
              </a:rPr>
              <a:t> Ji (</a:t>
            </a:r>
            <a:r>
              <a:rPr lang="en-GB" sz="9600" dirty="0" err="1">
                <a:latin typeface="Times New Roman" panose="02020603050405020304" pitchFamily="18" charset="0"/>
                <a:cs typeface="Times New Roman" panose="02020603050405020304" pitchFamily="18" charset="0"/>
              </a:rPr>
              <a:t>eds</a:t>
            </a:r>
            <a:r>
              <a:rPr lang="en-GB" sz="9600" dirty="0">
                <a:latin typeface="Times New Roman" panose="02020603050405020304" pitchFamily="18" charset="0"/>
                <a:cs typeface="Times New Roman" panose="02020603050405020304" pitchFamily="18" charset="0"/>
              </a:rPr>
              <a:t>).</a:t>
            </a:r>
            <a:r>
              <a:rPr lang="en-GB" sz="9600" i="1" dirty="0">
                <a:latin typeface="Times New Roman" panose="02020603050405020304" pitchFamily="18" charset="0"/>
                <a:cs typeface="Times New Roman" panose="02020603050405020304" pitchFamily="18" charset="0"/>
              </a:rPr>
              <a:t>Quantitative </a:t>
            </a:r>
            <a:r>
              <a:rPr lang="pl-PL" sz="9600" i="1" dirty="0" smtClean="0">
                <a:latin typeface="Times New Roman" panose="02020603050405020304" pitchFamily="18" charset="0"/>
                <a:cs typeface="Times New Roman" panose="02020603050405020304" pitchFamily="18" charset="0"/>
              </a:rPr>
              <a:t>	</a:t>
            </a:r>
            <a:r>
              <a:rPr lang="en-GB" sz="9600" i="1" dirty="0" smtClean="0">
                <a:latin typeface="Times New Roman" panose="02020603050405020304" pitchFamily="18" charset="0"/>
                <a:cs typeface="Times New Roman" panose="02020603050405020304" pitchFamily="18" charset="0"/>
              </a:rPr>
              <a:t>Methods </a:t>
            </a:r>
            <a:r>
              <a:rPr lang="en-GB" sz="9600" i="1" dirty="0">
                <a:latin typeface="Times New Roman" panose="02020603050405020304" pitchFamily="18" charset="0"/>
                <a:cs typeface="Times New Roman" panose="02020603050405020304" pitchFamily="18" charset="0"/>
              </a:rPr>
              <a:t>in Corpus-Based Translation Studies</a:t>
            </a:r>
            <a:r>
              <a:rPr lang="en-GB" sz="9600" dirty="0">
                <a:latin typeface="Times New Roman" panose="02020603050405020304" pitchFamily="18" charset="0"/>
                <a:cs typeface="Times New Roman" panose="02020603050405020304" pitchFamily="18" charset="0"/>
              </a:rPr>
              <a:t>. Amsterdam: </a:t>
            </a:r>
            <a:r>
              <a:rPr lang="pl-PL" sz="9600" dirty="0" smtClean="0">
                <a:latin typeface="Times New Roman" panose="02020603050405020304" pitchFamily="18" charset="0"/>
                <a:cs typeface="Times New Roman" panose="02020603050405020304" pitchFamily="18" charset="0"/>
              </a:rPr>
              <a:t>	</a:t>
            </a:r>
            <a:r>
              <a:rPr lang="en-GB" sz="9600" dirty="0" err="1" smtClean="0">
                <a:latin typeface="Times New Roman" panose="02020603050405020304" pitchFamily="18" charset="0"/>
                <a:cs typeface="Times New Roman" panose="02020603050405020304" pitchFamily="18" charset="0"/>
              </a:rPr>
              <a:t>Benjamins</a:t>
            </a:r>
            <a:r>
              <a:rPr lang="en-GB" sz="9600" dirty="0">
                <a:latin typeface="Times New Roman" panose="02020603050405020304" pitchFamily="18" charset="0"/>
                <a:cs typeface="Times New Roman" panose="02020603050405020304" pitchFamily="18" charset="0"/>
              </a:rPr>
              <a:t>. 3-33. </a:t>
            </a:r>
            <a:endParaRPr lang="pl-PL" sz="9600" b="1" dirty="0" smtClean="0">
              <a:solidFill>
                <a:schemeClr val="tx1"/>
              </a:solidFill>
              <a:latin typeface="Times New Roman" panose="02020603050405020304" pitchFamily="18" charset="0"/>
              <a:cs typeface="Times New Roman" panose="02020603050405020304" pitchFamily="18" charset="0"/>
            </a:endParaRPr>
          </a:p>
          <a:p>
            <a:pPr marL="264032" lvl="0" indent="-264032" defTabSz="704087">
              <a:lnSpc>
                <a:spcPct val="120000"/>
              </a:lnSpc>
              <a:spcBef>
                <a:spcPts val="400"/>
              </a:spcBef>
              <a:defRPr sz="1800"/>
            </a:pPr>
            <a:r>
              <a:rPr lang="pl-PL" sz="9600" b="1" dirty="0" smtClean="0">
                <a:solidFill>
                  <a:schemeClr val="tx1"/>
                </a:solidFill>
                <a:latin typeface="Times New Roman" panose="02020603050405020304" pitchFamily="18" charset="0"/>
                <a:cs typeface="Times New Roman" panose="02020603050405020304" pitchFamily="18" charset="0"/>
              </a:rPr>
              <a:t>Lewandowska-Tomaszczyk</a:t>
            </a:r>
            <a:r>
              <a:rPr lang="pl-PL" sz="9600" b="1" dirty="0">
                <a:solidFill>
                  <a:schemeClr val="tx1"/>
                </a:solidFill>
                <a:latin typeface="Times New Roman" panose="02020603050405020304" pitchFamily="18" charset="0"/>
                <a:cs typeface="Times New Roman" panose="02020603050405020304" pitchFamily="18" charset="0"/>
              </a:rPr>
              <a:t>, B. (2015). </a:t>
            </a:r>
            <a:r>
              <a:rPr lang="pl-PL" sz="9600" i="1" dirty="0">
                <a:latin typeface="Times New Roman" panose="02020603050405020304" pitchFamily="18" charset="0"/>
                <a:cs typeface="Times New Roman" panose="02020603050405020304" pitchFamily="18" charset="0"/>
              </a:rPr>
              <a:t>Przekład </a:t>
            </a:r>
            <a:r>
              <a:rPr lang="pl-PL" sz="9600" i="1" dirty="0" smtClean="0">
                <a:latin typeface="Times New Roman" panose="02020603050405020304" pitchFamily="18" charset="0"/>
                <a:cs typeface="Times New Roman" panose="02020603050405020304" pitchFamily="18" charset="0"/>
              </a:rPr>
              <a:t>	</a:t>
            </a:r>
            <a:r>
              <a:rPr lang="pl-PL" sz="9600" i="1" dirty="0" err="1" smtClean="0">
                <a:latin typeface="Times New Roman" panose="02020603050405020304" pitchFamily="18" charset="0"/>
                <a:cs typeface="Times New Roman" panose="02020603050405020304" pitchFamily="18" charset="0"/>
              </a:rPr>
              <a:t>kolaboratywny</a:t>
            </a:r>
            <a:r>
              <a:rPr lang="pl-PL" sz="9600" dirty="0">
                <a:latin typeface="Times New Roman" panose="02020603050405020304" pitchFamily="18" charset="0"/>
                <a:cs typeface="Times New Roman" panose="02020603050405020304" pitchFamily="18" charset="0"/>
              </a:rPr>
              <a:t>: nowy model </a:t>
            </a:r>
            <a:r>
              <a:rPr lang="pl-PL" sz="9600" dirty="0" smtClean="0">
                <a:latin typeface="Times New Roman" panose="02020603050405020304" pitchFamily="18" charset="0"/>
                <a:cs typeface="Times New Roman" panose="02020603050405020304" pitchFamily="18" charset="0"/>
              </a:rPr>
              <a:t>procesu </a:t>
            </a:r>
            <a:r>
              <a:rPr lang="pl-PL" sz="9600" dirty="0">
                <a:latin typeface="Times New Roman" panose="02020603050405020304" pitchFamily="18" charset="0"/>
                <a:cs typeface="Times New Roman" panose="02020603050405020304" pitchFamily="18" charset="0"/>
              </a:rPr>
              <a:t>tłumaczenia i edukacji </a:t>
            </a:r>
            <a:r>
              <a:rPr lang="pl-PL" sz="9600" dirty="0" smtClean="0">
                <a:latin typeface="Times New Roman" panose="02020603050405020304" pitchFamily="18" charset="0"/>
                <a:cs typeface="Times New Roman" panose="02020603050405020304" pitchFamily="18" charset="0"/>
              </a:rPr>
              <a:t>	translatorskiej</a:t>
            </a:r>
            <a:r>
              <a:rPr lang="pl-PL" sz="9600" dirty="0">
                <a:latin typeface="Times New Roman" panose="02020603050405020304" pitchFamily="18" charset="0"/>
                <a:cs typeface="Times New Roman" panose="02020603050405020304" pitchFamily="18" charset="0"/>
              </a:rPr>
              <a:t>. Piotrków: UJK, </a:t>
            </a:r>
            <a:r>
              <a:rPr lang="pl-PL" sz="9600" i="1" dirty="0">
                <a:latin typeface="Times New Roman" panose="02020603050405020304" pitchFamily="18" charset="0"/>
                <a:cs typeface="Times New Roman" panose="02020603050405020304" pitchFamily="18" charset="0"/>
              </a:rPr>
              <a:t>Nowe 	Konteksty </a:t>
            </a:r>
            <a:r>
              <a:rPr lang="pl-PL" sz="9600" i="1" dirty="0" smtClean="0">
                <a:latin typeface="Times New Roman" panose="02020603050405020304" pitchFamily="18" charset="0"/>
                <a:cs typeface="Times New Roman" panose="02020603050405020304" pitchFamily="18" charset="0"/>
              </a:rPr>
              <a:t>	Edukacyjne.</a:t>
            </a:r>
            <a:endParaRPr lang="pl-PL" sz="9600" b="1" dirty="0">
              <a:latin typeface="Times New Roman" panose="02020603050405020304" pitchFamily="18" charset="0"/>
              <a:cs typeface="Times New Roman" panose="02020603050405020304" pitchFamily="18" charset="0"/>
            </a:endParaRPr>
          </a:p>
          <a:p>
            <a:pPr marL="264032" lvl="0" indent="-264032" defTabSz="704087">
              <a:lnSpc>
                <a:spcPct val="120000"/>
              </a:lnSpc>
              <a:spcBef>
                <a:spcPts val="400"/>
              </a:spcBef>
              <a:defRPr sz="1800"/>
            </a:pPr>
            <a:r>
              <a:rPr lang="pl-PL" sz="9600" b="1" dirty="0" smtClean="0">
                <a:latin typeface="Times New Roman" panose="02020603050405020304" pitchFamily="18" charset="0"/>
                <a:cs typeface="Times New Roman" panose="02020603050405020304" pitchFamily="18" charset="0"/>
              </a:rPr>
              <a:t>Lewandowska-Tomaszczyk, B. </a:t>
            </a:r>
            <a:r>
              <a:rPr lang="pl-PL" sz="9600" b="1" dirty="0">
                <a:latin typeface="Times New Roman" panose="02020603050405020304" pitchFamily="18" charset="0"/>
                <a:cs typeface="Times New Roman" panose="02020603050405020304" pitchFamily="18" charset="0"/>
              </a:rPr>
              <a:t>and </a:t>
            </a:r>
            <a:r>
              <a:rPr lang="pl-PL" sz="9600" b="1" dirty="0" smtClean="0">
                <a:latin typeface="Times New Roman" panose="02020603050405020304" pitchFamily="18" charset="0"/>
                <a:cs typeface="Times New Roman" panose="02020603050405020304" pitchFamily="18" charset="0"/>
              </a:rPr>
              <a:t>L. Bogucki </a:t>
            </a:r>
            <a:r>
              <a:rPr lang="pl-PL" sz="9600" b="1" dirty="0">
                <a:latin typeface="Times New Roman" panose="02020603050405020304" pitchFamily="18" charset="0"/>
                <a:cs typeface="Times New Roman" panose="02020603050405020304" pitchFamily="18" charset="0"/>
              </a:rPr>
              <a:t>(in </a:t>
            </a:r>
            <a:r>
              <a:rPr lang="pl-PL" sz="9600" b="1" dirty="0" err="1">
                <a:latin typeface="Times New Roman" panose="02020603050405020304" pitchFamily="18" charset="0"/>
                <a:cs typeface="Times New Roman" panose="02020603050405020304" pitchFamily="18" charset="0"/>
              </a:rPr>
              <a:t>press</a:t>
            </a:r>
            <a:r>
              <a:rPr lang="pl-PL" sz="9600" b="1" dirty="0" smtClean="0">
                <a:latin typeface="Times New Roman" panose="02020603050405020304" pitchFamily="18" charset="0"/>
                <a:cs typeface="Times New Roman" panose="02020603050405020304" pitchFamily="18" charset="0"/>
              </a:rPr>
              <a:t>).</a:t>
            </a:r>
            <a:endParaRPr lang="pl-PL" sz="9600" b="1" dirty="0">
              <a:solidFill>
                <a:schemeClr val="tx1"/>
              </a:solidFill>
              <a:latin typeface="Times New Roman" panose="02020603050405020304" pitchFamily="18" charset="0"/>
              <a:cs typeface="Times New Roman" panose="02020603050405020304" pitchFamily="18" charset="0"/>
            </a:endParaRPr>
          </a:p>
          <a:p>
            <a:pPr marL="264032" lvl="0" indent="-264032" defTabSz="704087">
              <a:lnSpc>
                <a:spcPct val="120000"/>
              </a:lnSpc>
              <a:spcBef>
                <a:spcPts val="400"/>
              </a:spcBef>
              <a:defRPr sz="1800"/>
            </a:pPr>
            <a:r>
              <a:rPr lang="pl-PL" sz="9600" b="1" dirty="0" err="1">
                <a:solidFill>
                  <a:schemeClr val="tx1"/>
                </a:solidFill>
                <a:latin typeface="Times New Roman" panose="02020603050405020304" pitchFamily="18" charset="0"/>
                <a:cs typeface="Times New Roman" panose="02020603050405020304" pitchFamily="18" charset="0"/>
              </a:rPr>
              <a:t>Munro</a:t>
            </a:r>
            <a:r>
              <a:rPr lang="pl-PL" sz="9600" b="1" dirty="0">
                <a:solidFill>
                  <a:schemeClr val="tx1"/>
                </a:solidFill>
                <a:latin typeface="Times New Roman" panose="02020603050405020304" pitchFamily="18" charset="0"/>
                <a:cs typeface="Times New Roman" panose="02020603050405020304" pitchFamily="18" charset="0"/>
              </a:rPr>
              <a:t>, R.</a:t>
            </a:r>
            <a:r>
              <a:rPr lang="pl-PL" sz="9600" dirty="0">
                <a:solidFill>
                  <a:schemeClr val="tx1"/>
                </a:solidFill>
                <a:latin typeface="Times New Roman" panose="02020603050405020304" pitchFamily="18" charset="0"/>
                <a:cs typeface="Times New Roman" panose="02020603050405020304" pitchFamily="18" charset="0"/>
              </a:rPr>
              <a:t> (2010). </a:t>
            </a:r>
            <a:r>
              <a:rPr lang="pl-PL" sz="9600" dirty="0" err="1">
                <a:solidFill>
                  <a:schemeClr val="tx1"/>
                </a:solidFill>
                <a:latin typeface="Times New Roman" panose="02020603050405020304" pitchFamily="18" charset="0"/>
                <a:cs typeface="Times New Roman" panose="02020603050405020304" pitchFamily="18" charset="0"/>
              </a:rPr>
              <a:t>Crowdsourced</a:t>
            </a:r>
            <a:r>
              <a:rPr lang="pl-PL" sz="9600" dirty="0">
                <a:solidFill>
                  <a:schemeClr val="tx1"/>
                </a:solidFill>
                <a:latin typeface="Times New Roman" panose="02020603050405020304" pitchFamily="18" charset="0"/>
                <a:cs typeface="Times New Roman" panose="02020603050405020304" pitchFamily="18" charset="0"/>
              </a:rPr>
              <a:t> </a:t>
            </a:r>
            <a:r>
              <a:rPr lang="pl-PL" sz="9600" dirty="0" err="1">
                <a:solidFill>
                  <a:schemeClr val="tx1"/>
                </a:solidFill>
                <a:latin typeface="Times New Roman" panose="02020603050405020304" pitchFamily="18" charset="0"/>
                <a:cs typeface="Times New Roman" panose="02020603050405020304" pitchFamily="18" charset="0"/>
              </a:rPr>
              <a:t>Translation</a:t>
            </a:r>
            <a:r>
              <a:rPr lang="pl-PL" sz="9600" dirty="0">
                <a:solidFill>
                  <a:schemeClr val="tx1"/>
                </a:solidFill>
                <a:latin typeface="Times New Roman" panose="02020603050405020304" pitchFamily="18" charset="0"/>
                <a:cs typeface="Times New Roman" panose="02020603050405020304" pitchFamily="18" charset="0"/>
              </a:rPr>
              <a:t> for </a:t>
            </a:r>
            <a:r>
              <a:rPr lang="pl-PL" sz="9600" dirty="0" err="1">
                <a:solidFill>
                  <a:schemeClr val="tx1"/>
                </a:solidFill>
                <a:latin typeface="Times New Roman" panose="02020603050405020304" pitchFamily="18" charset="0"/>
                <a:cs typeface="Times New Roman" panose="02020603050405020304" pitchFamily="18" charset="0"/>
              </a:rPr>
              <a:t>Emergency</a:t>
            </a:r>
            <a:r>
              <a:rPr lang="pl-PL" sz="9600" dirty="0">
                <a:solidFill>
                  <a:schemeClr val="tx1"/>
                </a:solidFill>
                <a:latin typeface="Times New Roman" panose="02020603050405020304" pitchFamily="18" charset="0"/>
                <a:cs typeface="Times New Roman" panose="02020603050405020304" pitchFamily="18" charset="0"/>
              </a:rPr>
              <a:t> </a:t>
            </a:r>
            <a:r>
              <a:rPr lang="pl-PL" sz="9600" dirty="0" smtClean="0">
                <a:solidFill>
                  <a:schemeClr val="tx1"/>
                </a:solidFill>
                <a:latin typeface="Times New Roman" panose="02020603050405020304" pitchFamily="18" charset="0"/>
                <a:cs typeface="Times New Roman" panose="02020603050405020304" pitchFamily="18" charset="0"/>
              </a:rPr>
              <a:t>	</a:t>
            </a:r>
            <a:r>
              <a:rPr lang="pl-PL" sz="9600" dirty="0" err="1" smtClean="0">
                <a:solidFill>
                  <a:schemeClr val="tx1"/>
                </a:solidFill>
                <a:latin typeface="Times New Roman" panose="02020603050405020304" pitchFamily="18" charset="0"/>
                <a:cs typeface="Times New Roman" panose="02020603050405020304" pitchFamily="18" charset="0"/>
              </a:rPr>
              <a:t>Response</a:t>
            </a:r>
            <a:r>
              <a:rPr lang="pl-PL" sz="9600" dirty="0" smtClean="0">
                <a:solidFill>
                  <a:schemeClr val="tx1"/>
                </a:solidFill>
                <a:latin typeface="Times New Roman" panose="02020603050405020304" pitchFamily="18" charset="0"/>
                <a:cs typeface="Times New Roman" panose="02020603050405020304" pitchFamily="18" charset="0"/>
              </a:rPr>
              <a:t> </a:t>
            </a:r>
            <a:r>
              <a:rPr lang="pl-PL" sz="9600" dirty="0">
                <a:solidFill>
                  <a:schemeClr val="tx1"/>
                </a:solidFill>
                <a:latin typeface="Times New Roman" panose="02020603050405020304" pitchFamily="18" charset="0"/>
                <a:cs typeface="Times New Roman" panose="02020603050405020304" pitchFamily="18" charset="0"/>
              </a:rPr>
              <a:t>in 	Haiti: 	the Global Collaboration of </a:t>
            </a:r>
            <a:r>
              <a:rPr lang="pl-PL" sz="9600" dirty="0" smtClean="0">
                <a:solidFill>
                  <a:schemeClr val="tx1"/>
                </a:solidFill>
                <a:latin typeface="Times New Roman" panose="02020603050405020304" pitchFamily="18" charset="0"/>
                <a:cs typeface="Times New Roman" panose="02020603050405020304" pitchFamily="18" charset="0"/>
              </a:rPr>
              <a:t>	</a:t>
            </a:r>
            <a:r>
              <a:rPr lang="pl-PL" sz="9600" dirty="0" err="1" smtClean="0">
                <a:solidFill>
                  <a:schemeClr val="tx1"/>
                </a:solidFill>
                <a:latin typeface="Times New Roman" panose="02020603050405020304" pitchFamily="18" charset="0"/>
                <a:cs typeface="Times New Roman" panose="02020603050405020304" pitchFamily="18" charset="0"/>
              </a:rPr>
              <a:t>Local</a:t>
            </a:r>
            <a:r>
              <a:rPr lang="pl-PL" sz="9600" dirty="0" smtClean="0">
                <a:solidFill>
                  <a:schemeClr val="tx1"/>
                </a:solidFill>
                <a:latin typeface="Times New Roman" panose="02020603050405020304" pitchFamily="18" charset="0"/>
                <a:cs typeface="Times New Roman" panose="02020603050405020304" pitchFamily="18" charset="0"/>
              </a:rPr>
              <a:t> </a:t>
            </a:r>
            <a:r>
              <a:rPr lang="pl-PL" sz="9600" dirty="0">
                <a:solidFill>
                  <a:schemeClr val="tx1"/>
                </a:solidFill>
                <a:latin typeface="Times New Roman" panose="02020603050405020304" pitchFamily="18" charset="0"/>
                <a:cs typeface="Times New Roman" panose="02020603050405020304" pitchFamily="18" charset="0"/>
              </a:rPr>
              <a:t>Knowledge. </a:t>
            </a:r>
            <a:r>
              <a:rPr lang="pl-PL" sz="9600" i="1" dirty="0">
                <a:solidFill>
                  <a:schemeClr val="tx1"/>
                </a:solidFill>
                <a:latin typeface="Times New Roman" panose="02020603050405020304" pitchFamily="18" charset="0"/>
                <a:cs typeface="Times New Roman" panose="02020603050405020304" pitchFamily="18" charset="0"/>
              </a:rPr>
              <a:t>AMTA Workshop 	on</a:t>
            </a:r>
            <a:r>
              <a:rPr lang="pl-PL" sz="9600" dirty="0">
                <a:solidFill>
                  <a:schemeClr val="tx1"/>
                </a:solidFill>
                <a:latin typeface="Times New Roman" panose="02020603050405020304" pitchFamily="18" charset="0"/>
                <a:cs typeface="Times New Roman" panose="02020603050405020304" pitchFamily="18" charset="0"/>
              </a:rPr>
              <a:t> </a:t>
            </a:r>
            <a:r>
              <a:rPr lang="pl-PL" sz="9600" i="1" dirty="0" err="1">
                <a:solidFill>
                  <a:schemeClr val="tx1"/>
                </a:solidFill>
                <a:latin typeface="Times New Roman" panose="02020603050405020304" pitchFamily="18" charset="0"/>
                <a:cs typeface="Times New Roman" panose="02020603050405020304" pitchFamily="18" charset="0"/>
              </a:rPr>
              <a:t>Collaborative</a:t>
            </a:r>
            <a:r>
              <a:rPr lang="pl-PL" sz="9600" i="1" dirty="0">
                <a:solidFill>
                  <a:schemeClr val="tx1"/>
                </a:solidFill>
                <a:latin typeface="Times New Roman" panose="02020603050405020304" pitchFamily="18" charset="0"/>
                <a:cs typeface="Times New Roman" panose="02020603050405020304" pitchFamily="18" charset="0"/>
              </a:rPr>
              <a:t> </a:t>
            </a:r>
            <a:r>
              <a:rPr lang="pl-PL" sz="9600" i="1" dirty="0" smtClean="0">
                <a:solidFill>
                  <a:schemeClr val="tx1"/>
                </a:solidFill>
                <a:latin typeface="Times New Roman" panose="02020603050405020304" pitchFamily="18" charset="0"/>
                <a:cs typeface="Times New Roman" panose="02020603050405020304" pitchFamily="18" charset="0"/>
              </a:rPr>
              <a:t>	</a:t>
            </a:r>
            <a:r>
              <a:rPr lang="pl-PL" sz="9600" i="1" dirty="0" err="1" smtClean="0">
                <a:solidFill>
                  <a:schemeClr val="tx1"/>
                </a:solidFill>
                <a:latin typeface="Times New Roman" panose="02020603050405020304" pitchFamily="18" charset="0"/>
                <a:cs typeface="Times New Roman" panose="02020603050405020304" pitchFamily="18" charset="0"/>
              </a:rPr>
              <a:t>Crowdsourcing</a:t>
            </a:r>
            <a:r>
              <a:rPr lang="pl-PL" sz="9600" i="1" dirty="0" smtClean="0">
                <a:solidFill>
                  <a:schemeClr val="tx1"/>
                </a:solidFill>
                <a:latin typeface="Times New Roman" panose="02020603050405020304" pitchFamily="18" charset="0"/>
                <a:cs typeface="Times New Roman" panose="02020603050405020304" pitchFamily="18" charset="0"/>
              </a:rPr>
              <a:t> </a:t>
            </a:r>
            <a:r>
              <a:rPr lang="pl-PL" sz="9600" i="1" dirty="0">
                <a:solidFill>
                  <a:schemeClr val="tx1"/>
                </a:solidFill>
                <a:latin typeface="Times New Roman" panose="02020603050405020304" pitchFamily="18" charset="0"/>
                <a:cs typeface="Times New Roman" panose="02020603050405020304" pitchFamily="18" charset="0"/>
              </a:rPr>
              <a:t>for </a:t>
            </a:r>
            <a:r>
              <a:rPr lang="pl-PL" sz="9600" i="1" dirty="0" err="1">
                <a:solidFill>
                  <a:schemeClr val="tx1"/>
                </a:solidFill>
                <a:latin typeface="Times New Roman" panose="02020603050405020304" pitchFamily="18" charset="0"/>
                <a:cs typeface="Times New Roman" panose="02020603050405020304" pitchFamily="18" charset="0"/>
              </a:rPr>
              <a:t>Translation</a:t>
            </a:r>
            <a:r>
              <a:rPr lang="pl-PL" sz="9600" dirty="0">
                <a:solidFill>
                  <a:schemeClr val="tx1"/>
                </a:solidFill>
                <a:latin typeface="Times New Roman" panose="02020603050405020304" pitchFamily="18" charset="0"/>
                <a:cs typeface="Times New Roman" panose="02020603050405020304" pitchFamily="18" charset="0"/>
              </a:rPr>
              <a:t>. Denver, Colorado. </a:t>
            </a:r>
          </a:p>
          <a:p>
            <a:pPr marL="0" lvl="0" indent="0" defTabSz="704087">
              <a:lnSpc>
                <a:spcPct val="120000"/>
              </a:lnSpc>
              <a:spcBef>
                <a:spcPts val="400"/>
              </a:spcBef>
              <a:buNone/>
              <a:defRPr sz="1800"/>
            </a:pPr>
            <a:r>
              <a:rPr lang="pl-PL" sz="9600" b="1" dirty="0">
                <a:solidFill>
                  <a:schemeClr val="tx1"/>
                </a:solidFill>
                <a:latin typeface="Times New Roman" panose="02020603050405020304" pitchFamily="18" charset="0"/>
                <a:cs typeface="Times New Roman" panose="02020603050405020304" pitchFamily="18" charset="0"/>
              </a:rPr>
              <a:t>  </a:t>
            </a:r>
            <a:endParaRPr lang="pl-PL" sz="9600" dirty="0">
              <a:solidFill>
                <a:schemeClr val="tx1"/>
              </a:solidFill>
              <a:latin typeface="Times New Roman" panose="02020603050405020304" pitchFamily="18" charset="0"/>
              <a:cs typeface="Times New Roman" panose="02020603050405020304" pitchFamily="18" charset="0"/>
            </a:endParaRPr>
          </a:p>
          <a:p>
            <a:endParaRPr lang="pl-PL" sz="2800" dirty="0"/>
          </a:p>
        </p:txBody>
      </p:sp>
    </p:spTree>
    <p:extLst>
      <p:ext uri="{BB962C8B-B14F-4D97-AF65-F5344CB8AC3E}">
        <p14:creationId xmlns:p14="http://schemas.microsoft.com/office/powerpoint/2010/main" val="737571547"/>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title"/>
          </p:nvPr>
        </p:nvSpPr>
        <p:spPr>
          <a:xfrm>
            <a:off x="457200" y="274638"/>
            <a:ext cx="8229600" cy="1143001"/>
          </a:xfrm>
          <a:prstGeom prst="rect">
            <a:avLst/>
          </a:prstGeom>
        </p:spPr>
        <p:txBody>
          <a:bodyPr/>
          <a:lstStyle/>
          <a:p>
            <a:pPr lvl="0"/>
            <a:endParaRPr/>
          </a:p>
        </p:txBody>
      </p:sp>
      <p:sp>
        <p:nvSpPr>
          <p:cNvPr id="149" name="Shape 149"/>
          <p:cNvSpPr>
            <a:spLocks noGrp="1"/>
          </p:cNvSpPr>
          <p:nvPr>
            <p:ph type="body" idx="1"/>
          </p:nvPr>
        </p:nvSpPr>
        <p:spPr>
          <a:xfrm>
            <a:off x="457200" y="1268759"/>
            <a:ext cx="8229600" cy="4857405"/>
          </a:xfrm>
          <a:prstGeom prst="rect">
            <a:avLst/>
          </a:prstGeom>
        </p:spPr>
        <p:txBody>
          <a:bodyPr>
            <a:noAutofit/>
          </a:bodyPr>
          <a:lstStyle/>
          <a:p>
            <a:pPr marL="241744" lvl="0" indent="-241744" defTabSz="859536">
              <a:spcBef>
                <a:spcPts val="500"/>
              </a:spcBef>
              <a:defRPr sz="1800"/>
            </a:pPr>
            <a:r>
              <a:rPr sz="2400" b="1" dirty="0">
                <a:latin typeface="Times New Roman" panose="02020603050405020304" pitchFamily="18" charset="0"/>
                <a:cs typeface="Times New Roman" panose="02020603050405020304" pitchFamily="18" charset="0"/>
              </a:rPr>
              <a:t>O’Hagan, M.</a:t>
            </a:r>
            <a:r>
              <a:rPr sz="2400" dirty="0">
                <a:latin typeface="Times New Roman" panose="02020603050405020304" pitchFamily="18" charset="0"/>
                <a:cs typeface="Times New Roman" panose="02020603050405020304" pitchFamily="18" charset="0"/>
              </a:rPr>
              <a:t> (2008). Fan Translation Networks: An Accidental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Translator </a:t>
            </a:r>
            <a:r>
              <a:rPr sz="2400" dirty="0">
                <a:latin typeface="Times New Roman" panose="02020603050405020304" pitchFamily="18" charset="0"/>
                <a:cs typeface="Times New Roman" panose="02020603050405020304" pitchFamily="18" charset="0"/>
              </a:rPr>
              <a:t>Training Environment? In Kearns, J. (ed</a:t>
            </a:r>
            <a:r>
              <a:rPr sz="2400" dirty="0" smtClean="0">
                <a:latin typeface="Times New Roman" panose="02020603050405020304" pitchFamily="18" charset="0"/>
                <a:cs typeface="Times New Roman" panose="02020603050405020304" pitchFamily="18" charset="0"/>
              </a:rPr>
              <a:t>.)</a:t>
            </a:r>
            <a:r>
              <a:rPr lang="pl-PL" sz="2400" dirty="0">
                <a:latin typeface="Times New Roman" panose="02020603050405020304" pitchFamily="18" charset="0"/>
                <a:cs typeface="Times New Roman" panose="02020603050405020304" pitchFamily="18" charset="0"/>
              </a:rPr>
              <a:t> </a:t>
            </a:r>
            <a:r>
              <a:rPr lang="pl-PL" sz="2400"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Translator and </a:t>
            </a:r>
            <a:r>
              <a:rPr sz="2400" i="1" dirty="0">
                <a:latin typeface="Times New Roman" panose="02020603050405020304" pitchFamily="18" charset="0"/>
                <a:cs typeface="Times New Roman" panose="02020603050405020304" pitchFamily="18" charset="0"/>
              </a:rPr>
              <a:t>Interpreter Training: Methods and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Debates</a:t>
            </a:r>
            <a:r>
              <a:rPr sz="2400" dirty="0">
                <a:latin typeface="Times New Roman" panose="02020603050405020304" pitchFamily="18" charset="0"/>
                <a:cs typeface="Times New Roman" panose="02020603050405020304" pitchFamily="18" charset="0"/>
              </a:rPr>
              <a:t>. London: </a:t>
            </a:r>
            <a:r>
              <a:rPr sz="2400" dirty="0" smtClean="0">
                <a:latin typeface="Times New Roman" panose="02020603050405020304" pitchFamily="18" charset="0"/>
                <a:cs typeface="Times New Roman" panose="02020603050405020304" pitchFamily="18" charset="0"/>
              </a:rPr>
              <a:t>Continuum</a:t>
            </a:r>
            <a:r>
              <a:rPr sz="2400" dirty="0">
                <a:latin typeface="Times New Roman" panose="02020603050405020304" pitchFamily="18" charset="0"/>
                <a:cs typeface="Times New Roman" panose="02020603050405020304" pitchFamily="18" charset="0"/>
              </a:rPr>
              <a:t>, 158-183.</a:t>
            </a:r>
          </a:p>
          <a:p>
            <a:pPr marL="241744" lvl="0" indent="-241744" defTabSz="859536">
              <a:spcBef>
                <a:spcPts val="500"/>
              </a:spcBef>
              <a:defRPr sz="1800"/>
            </a:pPr>
            <a:r>
              <a:rPr sz="2400" b="1" dirty="0">
                <a:latin typeface="Times New Roman" panose="02020603050405020304" pitchFamily="18" charset="0"/>
                <a:cs typeface="Times New Roman" panose="02020603050405020304" pitchFamily="18" charset="0"/>
              </a:rPr>
              <a:t>O’Hagan, M. </a:t>
            </a:r>
            <a:r>
              <a:rPr sz="2400" dirty="0">
                <a:latin typeface="Times New Roman" panose="02020603050405020304" pitchFamily="18" charset="0"/>
                <a:cs typeface="Times New Roman" panose="02020603050405020304" pitchFamily="18" charset="0"/>
              </a:rPr>
              <a:t>(2009). Evolution of User-generated Translation: </a:t>
            </a:r>
            <a:r>
              <a:rPr lang="pl-PL" sz="2400" dirty="0" smtClean="0">
                <a:latin typeface="Times New Roman" panose="02020603050405020304" pitchFamily="18" charset="0"/>
                <a:cs typeface="Times New Roman" panose="02020603050405020304" pitchFamily="18" charset="0"/>
              </a:rPr>
              <a:t>	</a:t>
            </a:r>
            <a:r>
              <a:rPr sz="2400" dirty="0" err="1" smtClean="0">
                <a:latin typeface="Times New Roman" panose="02020603050405020304" pitchFamily="18" charset="0"/>
                <a:cs typeface="Times New Roman" panose="02020603050405020304" pitchFamily="18" charset="0"/>
              </a:rPr>
              <a:t>Fansubs</a:t>
            </a:r>
            <a:r>
              <a:rPr sz="2400" dirty="0">
                <a:latin typeface="Times New Roman" panose="02020603050405020304" pitchFamily="18" charset="0"/>
                <a:cs typeface="Times New Roman" panose="02020603050405020304" pitchFamily="18" charset="0"/>
              </a:rPr>
              <a:t>, Translation Hacking and Crowdsourcing. </a:t>
            </a:r>
            <a:r>
              <a:rPr sz="2400" i="1" dirty="0" smtClean="0">
                <a:latin typeface="Times New Roman" panose="02020603050405020304" pitchFamily="18" charset="0"/>
                <a:cs typeface="Times New Roman" panose="02020603050405020304" pitchFamily="18" charset="0"/>
              </a:rPr>
              <a:t>Journal</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of </a:t>
            </a:r>
            <a:r>
              <a:rPr sz="2400" i="1" dirty="0" err="1" smtClean="0">
                <a:latin typeface="Times New Roman" panose="02020603050405020304" pitchFamily="18" charset="0"/>
                <a:cs typeface="Times New Roman" panose="02020603050405020304" pitchFamily="18" charset="0"/>
              </a:rPr>
              <a:t>Internationalisation</a:t>
            </a:r>
            <a:r>
              <a:rPr sz="2400" i="1" dirty="0" smtClean="0">
                <a:latin typeface="Times New Roman" panose="02020603050405020304" pitchFamily="18" charset="0"/>
                <a:cs typeface="Times New Roman" panose="02020603050405020304" pitchFamily="18" charset="0"/>
              </a:rPr>
              <a:t> </a:t>
            </a:r>
            <a:r>
              <a:rPr sz="2400" i="1" dirty="0">
                <a:latin typeface="Times New Roman" panose="02020603050405020304" pitchFamily="18" charset="0"/>
                <a:cs typeface="Times New Roman" panose="02020603050405020304" pitchFamily="18" charset="0"/>
              </a:rPr>
              <a:t>and </a:t>
            </a:r>
            <a:r>
              <a:rPr sz="2400" i="1" dirty="0" err="1">
                <a:latin typeface="Times New Roman" panose="02020603050405020304" pitchFamily="18" charset="0"/>
                <a:cs typeface="Times New Roman" panose="02020603050405020304" pitchFamily="18" charset="0"/>
              </a:rPr>
              <a:t>Localisation</a:t>
            </a:r>
            <a:r>
              <a:rPr sz="2400" i="1"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1, 94-121.</a:t>
            </a:r>
          </a:p>
          <a:p>
            <a:pPr marL="241744" lvl="0" indent="-241744" defTabSz="859536">
              <a:spcBef>
                <a:spcPts val="500"/>
              </a:spcBef>
              <a:defRPr sz="1800"/>
            </a:pPr>
            <a:r>
              <a:rPr sz="2400" b="1" dirty="0">
                <a:latin typeface="Times New Roman" panose="02020603050405020304" pitchFamily="18" charset="0"/>
                <a:cs typeface="Times New Roman" panose="02020603050405020304" pitchFamily="18" charset="0"/>
              </a:rPr>
              <a:t>O’Hagan, M. &amp; Ashworth, D.</a:t>
            </a:r>
            <a:r>
              <a:rPr sz="2400" dirty="0">
                <a:latin typeface="Times New Roman" panose="02020603050405020304" pitchFamily="18" charset="0"/>
                <a:cs typeface="Times New Roman" panose="02020603050405020304" pitchFamily="18" charset="0"/>
              </a:rPr>
              <a:t> (2002). </a:t>
            </a:r>
            <a:r>
              <a:rPr sz="2400" i="1" dirty="0">
                <a:latin typeface="Times New Roman" panose="02020603050405020304" pitchFamily="18" charset="0"/>
                <a:cs typeface="Times New Roman" panose="02020603050405020304" pitchFamily="18" charset="0"/>
              </a:rPr>
              <a:t>Translation-Mediated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Communication </a:t>
            </a:r>
            <a:r>
              <a:rPr sz="2400" i="1" dirty="0">
                <a:latin typeface="Times New Roman" panose="02020603050405020304" pitchFamily="18" charset="0"/>
                <a:cs typeface="Times New Roman" panose="02020603050405020304" pitchFamily="18" charset="0"/>
              </a:rPr>
              <a:t>in a Digital World: Facing the Challenges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of Globalization </a:t>
            </a:r>
            <a:r>
              <a:rPr sz="2400" i="1" dirty="0">
                <a:latin typeface="Times New Roman" panose="02020603050405020304" pitchFamily="18" charset="0"/>
                <a:cs typeface="Times New Roman" panose="02020603050405020304" pitchFamily="18" charset="0"/>
              </a:rPr>
              <a:t>and Localization</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Clevedon</a:t>
            </a:r>
            <a:r>
              <a:rPr sz="2400" dirty="0">
                <a:latin typeface="Times New Roman" panose="02020603050405020304" pitchFamily="18" charset="0"/>
                <a:cs typeface="Times New Roman" panose="02020603050405020304" pitchFamily="18" charset="0"/>
              </a:rPr>
              <a:t>: Multilingual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Matters</a:t>
            </a:r>
            <a:r>
              <a:rPr sz="2400" dirty="0">
                <a:latin typeface="Times New Roman" panose="02020603050405020304" pitchFamily="18" charset="0"/>
                <a:cs typeface="Times New Roman" panose="02020603050405020304" pitchFamily="18" charset="0"/>
              </a:rPr>
              <a:t>.</a:t>
            </a:r>
          </a:p>
          <a:p>
            <a:pPr marL="241744" lvl="0" indent="-241744" defTabSz="859536">
              <a:spcBef>
                <a:spcPts val="500"/>
              </a:spcBef>
              <a:defRPr sz="1800"/>
            </a:pPr>
            <a:r>
              <a:rPr sz="2400" b="1" dirty="0">
                <a:latin typeface="Times New Roman" panose="02020603050405020304" pitchFamily="18" charset="0"/>
                <a:cs typeface="Times New Roman" panose="02020603050405020304" pitchFamily="18" charset="0"/>
              </a:rPr>
              <a:t>Ray, R.</a:t>
            </a:r>
            <a:r>
              <a:rPr sz="2400" dirty="0">
                <a:latin typeface="Times New Roman" panose="02020603050405020304" pitchFamily="18" charset="0"/>
                <a:cs typeface="Times New Roman" panose="02020603050405020304" pitchFamily="18" charset="0"/>
              </a:rPr>
              <a:t> (2009) </a:t>
            </a:r>
            <a:r>
              <a:rPr sz="2400" i="1" dirty="0">
                <a:latin typeface="Times New Roman" panose="02020603050405020304" pitchFamily="18" charset="0"/>
                <a:cs typeface="Times New Roman" panose="02020603050405020304" pitchFamily="18" charset="0"/>
              </a:rPr>
              <a:t>Crowdsourcing: Crowd wants to help you reach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new markets</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Romainmôtier</a:t>
            </a:r>
            <a:r>
              <a:rPr sz="2400" dirty="0">
                <a:latin typeface="Times New Roman" panose="02020603050405020304" pitchFamily="18" charset="0"/>
                <a:cs typeface="Times New Roman" panose="02020603050405020304" pitchFamily="18" charset="0"/>
              </a:rPr>
              <a:t>: Localization Industry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Standards Association</a:t>
            </a:r>
            <a:r>
              <a:rPr sz="2400" dirty="0">
                <a:latin typeface="Times New Roman" panose="02020603050405020304" pitchFamily="18" charset="0"/>
                <a:cs typeface="Times New Roman" panose="02020603050405020304" pitchFamily="18" charset="0"/>
              </a:rPr>
              <a:t>. </a:t>
            </a:r>
          </a:p>
        </p:txBody>
      </p:sp>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p:cNvSpPr>
          <p:nvPr>
            <p:ph type="title"/>
          </p:nvPr>
        </p:nvSpPr>
        <p:spPr>
          <a:xfrm>
            <a:off x="457200" y="274638"/>
            <a:ext cx="8229600" cy="1143001"/>
          </a:xfrm>
          <a:prstGeom prst="rect">
            <a:avLst/>
          </a:prstGeom>
        </p:spPr>
        <p:txBody>
          <a:bodyPr/>
          <a:lstStyle/>
          <a:p>
            <a:pPr lvl="0"/>
            <a:endParaRPr/>
          </a:p>
        </p:txBody>
      </p:sp>
      <p:sp>
        <p:nvSpPr>
          <p:cNvPr id="152" name="Shape 152"/>
          <p:cNvSpPr>
            <a:spLocks noGrp="1"/>
          </p:cNvSpPr>
          <p:nvPr>
            <p:ph type="body" idx="1"/>
          </p:nvPr>
        </p:nvSpPr>
        <p:spPr>
          <a:xfrm>
            <a:off x="395536" y="1600200"/>
            <a:ext cx="8229600" cy="4525963"/>
          </a:xfrm>
          <a:prstGeom prst="rect">
            <a:avLst/>
          </a:prstGeom>
        </p:spPr>
        <p:txBody>
          <a:bodyPr/>
          <a:lstStyle/>
          <a:p>
            <a:pPr lvl="0">
              <a:lnSpc>
                <a:spcPct val="80000"/>
              </a:lnSpc>
              <a:spcBef>
                <a:spcPts val="500"/>
              </a:spcBef>
              <a:defRPr sz="1800"/>
            </a:pPr>
            <a:r>
              <a:rPr sz="2400" b="1" dirty="0">
                <a:latin typeface="Times New Roman" panose="02020603050405020304" pitchFamily="18" charset="0"/>
                <a:cs typeface="Times New Roman" panose="02020603050405020304" pitchFamily="18" charset="0"/>
              </a:rPr>
              <a:t>Pym, A.</a:t>
            </a:r>
            <a:r>
              <a:rPr sz="2400" dirty="0">
                <a:latin typeface="Times New Roman" panose="02020603050405020304" pitchFamily="18" charset="0"/>
                <a:cs typeface="Times New Roman" panose="02020603050405020304" pitchFamily="18" charset="0"/>
              </a:rPr>
              <a:t> (2003). Localization and the Dehumanization of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Discourse</a:t>
            </a:r>
            <a:r>
              <a:rPr sz="2400" dirty="0">
                <a:latin typeface="Times New Roman" panose="02020603050405020304" pitchFamily="18" charset="0"/>
                <a:cs typeface="Times New Roman" panose="02020603050405020304" pitchFamily="18" charset="0"/>
              </a:rPr>
              <a:t>. </a:t>
            </a:r>
            <a:r>
              <a:rPr sz="2400" i="1" dirty="0">
                <a:latin typeface="Times New Roman" panose="02020603050405020304" pitchFamily="18" charset="0"/>
                <a:cs typeface="Times New Roman" panose="02020603050405020304" pitchFamily="18" charset="0"/>
              </a:rPr>
              <a:t>The Linguist </a:t>
            </a:r>
            <a:r>
              <a:rPr sz="2400" dirty="0">
                <a:latin typeface="Times New Roman" panose="02020603050405020304" pitchFamily="18" charset="0"/>
                <a:cs typeface="Times New Roman" panose="02020603050405020304" pitchFamily="18" charset="0"/>
              </a:rPr>
              <a:t>41(6), 168-170.</a:t>
            </a:r>
          </a:p>
          <a:p>
            <a:pPr lvl="0">
              <a:lnSpc>
                <a:spcPct val="80000"/>
              </a:lnSpc>
              <a:spcBef>
                <a:spcPts val="500"/>
              </a:spcBef>
              <a:defRPr sz="1800"/>
            </a:pPr>
            <a:r>
              <a:rPr sz="2400" b="1" dirty="0">
                <a:latin typeface="Times New Roman" panose="02020603050405020304" pitchFamily="18" charset="0"/>
                <a:cs typeface="Times New Roman" panose="02020603050405020304" pitchFamily="18" charset="0"/>
              </a:rPr>
              <a:t>Pym, A.</a:t>
            </a:r>
            <a:r>
              <a:rPr sz="2400" dirty="0">
                <a:latin typeface="Times New Roman" panose="02020603050405020304" pitchFamily="18" charset="0"/>
                <a:cs typeface="Times New Roman" panose="02020603050405020304" pitchFamily="18" charset="0"/>
              </a:rPr>
              <a:t> (2004). </a:t>
            </a:r>
            <a:r>
              <a:rPr sz="2400" i="1" dirty="0">
                <a:latin typeface="Times New Roman" panose="02020603050405020304" pitchFamily="18" charset="0"/>
                <a:cs typeface="Times New Roman" panose="02020603050405020304" pitchFamily="18" charset="0"/>
              </a:rPr>
              <a:t>The Moving Text: Localization, Translation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and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Distribution</a:t>
            </a:r>
            <a:r>
              <a:rPr sz="2400" i="1"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Amsterdam: John </a:t>
            </a:r>
            <a:r>
              <a:rPr sz="2400" dirty="0" err="1">
                <a:latin typeface="Times New Roman" panose="02020603050405020304" pitchFamily="18" charset="0"/>
                <a:cs typeface="Times New Roman" panose="02020603050405020304" pitchFamily="18" charset="0"/>
              </a:rPr>
              <a:t>Benjamins</a:t>
            </a:r>
            <a:r>
              <a:rPr sz="2400" dirty="0">
                <a:latin typeface="Times New Roman" panose="02020603050405020304" pitchFamily="18" charset="0"/>
                <a:cs typeface="Times New Roman" panose="02020603050405020304" pitchFamily="18" charset="0"/>
              </a:rPr>
              <a:t>.</a:t>
            </a:r>
          </a:p>
          <a:p>
            <a:pPr lvl="0">
              <a:lnSpc>
                <a:spcPct val="80000"/>
              </a:lnSpc>
              <a:spcBef>
                <a:spcPts val="500"/>
              </a:spcBef>
              <a:defRPr sz="1800"/>
            </a:pPr>
            <a:r>
              <a:rPr sz="2400" b="1" dirty="0">
                <a:latin typeface="Times New Roman" panose="02020603050405020304" pitchFamily="18" charset="0"/>
                <a:cs typeface="Times New Roman" panose="02020603050405020304" pitchFamily="18" charset="0"/>
              </a:rPr>
              <a:t>Pym, A.</a:t>
            </a:r>
            <a:r>
              <a:rPr sz="2400" dirty="0">
                <a:latin typeface="Times New Roman" panose="02020603050405020304" pitchFamily="18" charset="0"/>
                <a:cs typeface="Times New Roman" panose="02020603050405020304" pitchFamily="18" charset="0"/>
              </a:rPr>
              <a:t> (2007). Translation Technology as Rupture in the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Philosophy </a:t>
            </a:r>
            <a:r>
              <a:rPr sz="2400" dirty="0">
                <a:latin typeface="Times New Roman" panose="02020603050405020304" pitchFamily="18" charset="0"/>
                <a:cs typeface="Times New Roman" panose="02020603050405020304" pitchFamily="18" charset="0"/>
              </a:rPr>
              <a:t>of Dialogue. In Kemble, I. (ed.).</a:t>
            </a:r>
            <a:r>
              <a:rPr sz="2400" i="1" dirty="0">
                <a:latin typeface="Times New Roman" panose="02020603050405020304" pitchFamily="18" charset="0"/>
                <a:cs typeface="Times New Roman" panose="02020603050405020304" pitchFamily="18" charset="0"/>
              </a:rPr>
              <a:t>Translation </a:t>
            </a:r>
            <a:r>
              <a:rPr lang="pl-PL" sz="2400" i="1" dirty="0" smtClean="0">
                <a:latin typeface="Times New Roman" panose="02020603050405020304" pitchFamily="18" charset="0"/>
                <a:cs typeface="Times New Roman" panose="02020603050405020304" pitchFamily="18" charset="0"/>
              </a:rPr>
              <a:t>	</a:t>
            </a:r>
            <a:r>
              <a:rPr sz="2400" i="1" dirty="0" smtClean="0">
                <a:latin typeface="Times New Roman" panose="02020603050405020304" pitchFamily="18" charset="0"/>
                <a:cs typeface="Times New Roman" panose="02020603050405020304" pitchFamily="18" charset="0"/>
              </a:rPr>
              <a:t>Technologies </a:t>
            </a:r>
            <a:r>
              <a:rPr sz="2400" i="1" dirty="0">
                <a:latin typeface="Times New Roman" panose="02020603050405020304" pitchFamily="18" charset="0"/>
                <a:cs typeface="Times New Roman" panose="02020603050405020304" pitchFamily="18" charset="0"/>
              </a:rPr>
              <a:t>and Culture</a:t>
            </a:r>
            <a:r>
              <a:rPr sz="2400" dirty="0">
                <a:latin typeface="Times New Roman" panose="02020603050405020304" pitchFamily="18" charset="0"/>
                <a:cs typeface="Times New Roman" panose="02020603050405020304" pitchFamily="18" charset="0"/>
              </a:rPr>
              <a:t>. Portsmouth: University of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Portsmouth</a:t>
            </a:r>
            <a:r>
              <a:rPr sz="2400" dirty="0">
                <a:latin typeface="Times New Roman" panose="02020603050405020304" pitchFamily="18" charset="0"/>
                <a:cs typeface="Times New Roman" panose="02020603050405020304" pitchFamily="18" charset="0"/>
              </a:rPr>
              <a:t>, 1-9.</a:t>
            </a:r>
          </a:p>
          <a:p>
            <a:pPr lvl="0">
              <a:lnSpc>
                <a:spcPct val="80000"/>
              </a:lnSpc>
              <a:spcBef>
                <a:spcPts val="500"/>
              </a:spcBef>
              <a:defRPr sz="1800"/>
            </a:pPr>
            <a:r>
              <a:rPr sz="2400" b="1" dirty="0">
                <a:latin typeface="Times New Roman" panose="02020603050405020304" pitchFamily="18" charset="0"/>
                <a:cs typeface="Times New Roman" panose="02020603050405020304" pitchFamily="18" charset="0"/>
              </a:rPr>
              <a:t>Pym, A.</a:t>
            </a:r>
            <a:r>
              <a:rPr sz="2400" dirty="0">
                <a:latin typeface="Times New Roman" panose="02020603050405020304" pitchFamily="18" charset="0"/>
                <a:cs typeface="Times New Roman" panose="02020603050405020304" pitchFamily="18" charset="0"/>
              </a:rPr>
              <a:t> (2011). Democratizing Translation Technologies: the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Role </a:t>
            </a:r>
            <a:r>
              <a:rPr sz="2400" dirty="0">
                <a:latin typeface="Times New Roman" panose="02020603050405020304" pitchFamily="18" charset="0"/>
                <a:cs typeface="Times New Roman" panose="02020603050405020304" pitchFamily="18" charset="0"/>
              </a:rPr>
              <a:t>of Humanistic Research. </a:t>
            </a:r>
            <a:r>
              <a:rPr sz="2400" i="1" dirty="0">
                <a:latin typeface="Times New Roman" panose="02020603050405020304" pitchFamily="18" charset="0"/>
                <a:cs typeface="Times New Roman" panose="02020603050405020304" pitchFamily="18" charset="0"/>
              </a:rPr>
              <a:t>Paper presented to the </a:t>
            </a:r>
            <a:r>
              <a:rPr lang="pl-PL" sz="2400" i="1" dirty="0" smtClean="0">
                <a:latin typeface="Times New Roman" panose="02020603050405020304" pitchFamily="18" charset="0"/>
                <a:cs typeface="Times New Roman" panose="02020603050405020304" pitchFamily="18" charset="0"/>
              </a:rPr>
              <a:t>	</a:t>
            </a:r>
            <a:r>
              <a:rPr sz="2400" i="1" dirty="0" err="1" smtClean="0">
                <a:latin typeface="Times New Roman" panose="02020603050405020304" pitchFamily="18" charset="0"/>
                <a:cs typeface="Times New Roman" panose="02020603050405020304" pitchFamily="18" charset="0"/>
              </a:rPr>
              <a:t>Luspio</a:t>
            </a:r>
            <a:r>
              <a:rPr sz="2400" i="1" dirty="0" smtClean="0">
                <a:latin typeface="Times New Roman" panose="02020603050405020304" pitchFamily="18" charset="0"/>
                <a:cs typeface="Times New Roman" panose="02020603050405020304" pitchFamily="18" charset="0"/>
              </a:rPr>
              <a:t> </a:t>
            </a:r>
            <a:r>
              <a:rPr sz="2400" i="1" dirty="0">
                <a:latin typeface="Times New Roman" panose="02020603050405020304" pitchFamily="18" charset="0"/>
                <a:cs typeface="Times New Roman" panose="02020603050405020304" pitchFamily="18" charset="0"/>
              </a:rPr>
              <a:t>Translation Automation Conference, Rome</a:t>
            </a:r>
            <a:r>
              <a:rPr sz="2400" dirty="0">
                <a:latin typeface="Times New Roman" panose="02020603050405020304" pitchFamily="18" charset="0"/>
                <a:cs typeface="Times New Roman" panose="02020603050405020304" pitchFamily="18" charset="0"/>
              </a:rPr>
              <a:t>. </a:t>
            </a:r>
            <a:r>
              <a:rPr lang="pl-PL" sz="2400" dirty="0" smtClean="0">
                <a:latin typeface="Times New Roman" panose="02020603050405020304" pitchFamily="18" charset="0"/>
                <a:cs typeface="Times New Roman" panose="02020603050405020304" pitchFamily="18" charset="0"/>
              </a:rPr>
              <a:t>	</a:t>
            </a:r>
            <a:r>
              <a:rPr sz="2400" dirty="0" smtClean="0">
                <a:latin typeface="Times New Roman" panose="02020603050405020304" pitchFamily="18" charset="0"/>
                <a:cs typeface="Times New Roman" panose="02020603050405020304" pitchFamily="18" charset="0"/>
              </a:rPr>
              <a:t>Retrieved </a:t>
            </a:r>
            <a:r>
              <a:rPr sz="2400" dirty="0">
                <a:latin typeface="Times New Roman" panose="02020603050405020304" pitchFamily="18" charset="0"/>
                <a:cs typeface="Times New Roman" panose="02020603050405020304" pitchFamily="18" charset="0"/>
              </a:rPr>
              <a:t>from: </a:t>
            </a:r>
            <a:r>
              <a:rPr sz="2400" dirty="0">
                <a:latin typeface="Times New Roman" panose="02020603050405020304" pitchFamily="18" charset="0"/>
                <a:cs typeface="Times New Roman" panose="02020603050405020304" pitchFamily="18" charset="0"/>
                <a:hlinkClick r:id="rId3"/>
              </a:rPr>
              <a:t>http://usuaris.tinet.cat/apym/online/</a:t>
            </a:r>
            <a:r>
              <a:rPr sz="2400" dirty="0">
                <a:latin typeface="Times New Roman" panose="02020603050405020304" pitchFamily="18" charset="0"/>
                <a:cs typeface="Times New Roman" panose="02020603050405020304" pitchFamily="18" charset="0"/>
              </a:rPr>
              <a:t> </a:t>
            </a:r>
            <a:r>
              <a:rPr lang="pl-PL" sz="2400" dirty="0" smtClean="0">
                <a:latin typeface="Times New Roman" panose="02020603050405020304" pitchFamily="18" charset="0"/>
                <a:cs typeface="Times New Roman" panose="02020603050405020304" pitchFamily="18" charset="0"/>
              </a:rPr>
              <a:t>	</a:t>
            </a:r>
            <a:r>
              <a:rPr sz="2400" dirty="0" err="1" smtClean="0">
                <a:latin typeface="Times New Roman" panose="02020603050405020304" pitchFamily="18" charset="0"/>
                <a:cs typeface="Times New Roman" panose="02020603050405020304" pitchFamily="18" charset="0"/>
              </a:rPr>
              <a:t>research_methods</a:t>
            </a:r>
            <a:r>
              <a:rPr sz="2400" dirty="0" smtClean="0">
                <a:latin typeface="Times New Roman" panose="02020603050405020304" pitchFamily="18" charset="0"/>
                <a:cs typeface="Times New Roman" panose="02020603050405020304" pitchFamily="18" charset="0"/>
              </a:rPr>
              <a:t>/2011_rome.pdf</a:t>
            </a:r>
            <a:r>
              <a:rPr sz="2400" dirty="0">
                <a:latin typeface="Times New Roman" panose="02020603050405020304" pitchFamily="18" charset="0"/>
                <a:cs typeface="Times New Roman" panose="02020603050405020304" pitchFamily="18" charset="0"/>
              </a:rPr>
              <a:t>.</a:t>
            </a:r>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t>Part 2: SLA</a:t>
            </a:r>
            <a:endParaRPr lang="pl-PL" b="1" dirty="0"/>
          </a:p>
        </p:txBody>
      </p:sp>
      <p:sp>
        <p:nvSpPr>
          <p:cNvPr id="3" name="Symbol zastępczy tekstu 2"/>
          <p:cNvSpPr>
            <a:spLocks noGrp="1"/>
          </p:cNvSpPr>
          <p:nvPr>
            <p:ph type="body" idx="1"/>
          </p:nvPr>
        </p:nvSpPr>
        <p:spPr/>
        <p:txBody>
          <a:bodyPr>
            <a:normAutofit fontScale="92500"/>
          </a:bodyPr>
          <a:lstStyle/>
          <a:p>
            <a:r>
              <a:rPr lang="en-US" sz="2600" b="1" dirty="0" smtClean="0">
                <a:latin typeface="Times New Roman" panose="02020603050405020304" pitchFamily="18" charset="0"/>
                <a:cs typeface="Times New Roman" panose="02020603050405020304" pitchFamily="18" charset="0"/>
              </a:rPr>
              <a:t>Arnold</a:t>
            </a:r>
            <a:r>
              <a:rPr lang="pl-PL" sz="2600" b="1" dirty="0" smtClean="0">
                <a:latin typeface="Times New Roman" panose="02020603050405020304" pitchFamily="18" charset="0"/>
                <a:cs typeface="Times New Roman" panose="02020603050405020304" pitchFamily="18" charset="0"/>
              </a:rPr>
              <a:t>, N.</a:t>
            </a:r>
            <a:r>
              <a:rPr lang="en-US" sz="2600" b="1" dirty="0" smtClean="0">
                <a:latin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cs typeface="Times New Roman" panose="02020603050405020304" pitchFamily="18" charset="0"/>
              </a:rPr>
              <a:t>and </a:t>
            </a:r>
            <a:r>
              <a:rPr lang="pl-PL" sz="2600" b="1" dirty="0" smtClean="0">
                <a:latin typeface="Times New Roman" panose="02020603050405020304" pitchFamily="18" charset="0"/>
                <a:cs typeface="Times New Roman" panose="02020603050405020304" pitchFamily="18" charset="0"/>
              </a:rPr>
              <a:t>L. </a:t>
            </a:r>
            <a:r>
              <a:rPr lang="en-US" sz="2600" b="1" dirty="0" err="1" smtClean="0">
                <a:latin typeface="Times New Roman" panose="02020603050405020304" pitchFamily="18" charset="0"/>
                <a:cs typeface="Times New Roman" panose="02020603050405020304" pitchFamily="18" charset="0"/>
              </a:rPr>
              <a:t>Ducate</a:t>
            </a:r>
            <a:r>
              <a:rPr lang="en-US" sz="2600" dirty="0" smtClean="0">
                <a:latin typeface="Times New Roman" panose="02020603050405020304" pitchFamily="18" charset="0"/>
                <a:cs typeface="Times New Roman" panose="02020603050405020304" pitchFamily="18" charset="0"/>
              </a:rPr>
              <a:t> </a:t>
            </a:r>
            <a:r>
              <a:rPr lang="pl-PL" sz="2600" dirty="0" smtClean="0">
                <a:latin typeface="Times New Roman" panose="02020603050405020304" pitchFamily="18" charset="0"/>
                <a:cs typeface="Times New Roman" panose="02020603050405020304" pitchFamily="18" charset="0"/>
              </a:rPr>
              <a:t> (2006).</a:t>
            </a:r>
            <a:r>
              <a:rPr lang="en-US" sz="2600" i="1" dirty="0" smtClean="0">
                <a:latin typeface="Times New Roman" panose="02020603050405020304" pitchFamily="18" charset="0"/>
                <a:cs typeface="Times New Roman" panose="02020603050405020304" pitchFamily="18" charset="0"/>
              </a:rPr>
              <a:t>Future </a:t>
            </a:r>
            <a:r>
              <a:rPr lang="en-US" sz="2600" i="1" dirty="0">
                <a:latin typeface="Times New Roman" panose="02020603050405020304" pitchFamily="18" charset="0"/>
                <a:cs typeface="Times New Roman" panose="02020603050405020304" pitchFamily="18" charset="0"/>
              </a:rPr>
              <a:t>Foreign Language </a:t>
            </a:r>
            <a:r>
              <a:rPr lang="pl-PL" sz="2600" i="1" dirty="0" smtClean="0">
                <a:latin typeface="Times New Roman" panose="02020603050405020304" pitchFamily="18" charset="0"/>
                <a:cs typeface="Times New Roman" panose="02020603050405020304" pitchFamily="18" charset="0"/>
              </a:rPr>
              <a:t>	</a:t>
            </a:r>
            <a:r>
              <a:rPr lang="en-US" sz="2600" i="1" dirty="0" smtClean="0">
                <a:latin typeface="Times New Roman" panose="02020603050405020304" pitchFamily="18" charset="0"/>
                <a:cs typeface="Times New Roman" panose="02020603050405020304" pitchFamily="18" charset="0"/>
              </a:rPr>
              <a:t>Teachers</a:t>
            </a:r>
            <a:r>
              <a:rPr lang="en-US" sz="2600" i="1" dirty="0">
                <a:latin typeface="Times New Roman" panose="02020603050405020304" pitchFamily="18" charset="0"/>
                <a:cs typeface="Times New Roman" panose="02020603050405020304" pitchFamily="18" charset="0"/>
              </a:rPr>
              <a:t>' Social and Cognitive Collaboration in an Online </a:t>
            </a:r>
            <a:r>
              <a:rPr lang="pl-PL" sz="2600" i="1" dirty="0" smtClean="0">
                <a:latin typeface="Times New Roman" panose="02020603050405020304" pitchFamily="18" charset="0"/>
                <a:cs typeface="Times New Roman" panose="02020603050405020304" pitchFamily="18" charset="0"/>
              </a:rPr>
              <a:t>	</a:t>
            </a:r>
            <a:r>
              <a:rPr lang="en-US" sz="2600" i="1" dirty="0" smtClean="0">
                <a:latin typeface="Times New Roman" panose="02020603050405020304" pitchFamily="18" charset="0"/>
                <a:cs typeface="Times New Roman" panose="02020603050405020304" pitchFamily="18" charset="0"/>
              </a:rPr>
              <a:t>Environment </a:t>
            </a:r>
            <a:r>
              <a:rPr lang="en-US" sz="2600" i="1" dirty="0">
                <a:latin typeface="Times New Roman" panose="02020603050405020304" pitchFamily="18" charset="0"/>
                <a:cs typeface="Times New Roman" panose="02020603050405020304" pitchFamily="18" charset="0"/>
              </a:rPr>
              <a:t>Language Learning &amp; Technology </a:t>
            </a:r>
            <a:r>
              <a:rPr lang="en-US" sz="2600" dirty="0" smtClean="0">
                <a:latin typeface="Times New Roman" panose="02020603050405020304" pitchFamily="18" charset="0"/>
                <a:cs typeface="Times New Roman" panose="02020603050405020304" pitchFamily="18" charset="0"/>
              </a:rPr>
              <a:t>4</a:t>
            </a:r>
            <a:r>
              <a:rPr lang="en-US" sz="2600" dirty="0">
                <a:latin typeface="Times New Roman" panose="02020603050405020304" pitchFamily="18" charset="0"/>
                <a:cs typeface="Times New Roman" panose="02020603050405020304" pitchFamily="18" charset="0"/>
              </a:rPr>
              <a:t> </a:t>
            </a:r>
            <a:endParaRPr lang="pl-PL" sz="2600" dirty="0" smtClean="0">
              <a:latin typeface="Times New Roman" panose="02020603050405020304" pitchFamily="18" charset="0"/>
              <a:cs typeface="Times New Roman" panose="02020603050405020304" pitchFamily="18" charset="0"/>
            </a:endParaRPr>
          </a:p>
          <a:p>
            <a:r>
              <a:rPr lang="de-DE" sz="2600" b="1" dirty="0" smtClean="0">
                <a:latin typeface="Times New Roman" panose="02020603050405020304" pitchFamily="18" charset="0"/>
                <a:cs typeface="Times New Roman" panose="02020603050405020304" pitchFamily="18" charset="0"/>
              </a:rPr>
              <a:t>Kruse</a:t>
            </a:r>
            <a:r>
              <a:rPr lang="pl-PL" sz="2600" b="1" dirty="0" smtClean="0">
                <a:latin typeface="Times New Roman" panose="02020603050405020304" pitchFamily="18" charset="0"/>
                <a:cs typeface="Times New Roman" panose="02020603050405020304" pitchFamily="18" charset="0"/>
              </a:rPr>
              <a:t>, O.</a:t>
            </a:r>
            <a:r>
              <a:rPr lang="de-DE" sz="2600" dirty="0" smtClean="0">
                <a:latin typeface="Times New Roman" panose="02020603050405020304" pitchFamily="18" charset="0"/>
                <a:cs typeface="Times New Roman" panose="02020603050405020304" pitchFamily="18" charset="0"/>
              </a:rPr>
              <a:t> </a:t>
            </a:r>
            <a:r>
              <a:rPr lang="de-DE" sz="2600" dirty="0">
                <a:latin typeface="Times New Roman" panose="02020603050405020304" pitchFamily="18" charset="0"/>
                <a:cs typeface="Times New Roman" panose="02020603050405020304" pitchFamily="18" charset="0"/>
              </a:rPr>
              <a:t>(Bereich Lehre - Arbeitsstelle für Hochschuldidaktik </a:t>
            </a:r>
            <a:r>
              <a:rPr lang="pl-PL" sz="2600" dirty="0" smtClean="0">
                <a:latin typeface="Times New Roman" panose="02020603050405020304" pitchFamily="18" charset="0"/>
                <a:cs typeface="Times New Roman" panose="02020603050405020304" pitchFamily="18" charset="0"/>
              </a:rPr>
              <a:t>	</a:t>
            </a:r>
            <a:r>
              <a:rPr lang="de-DE" sz="2600" dirty="0" smtClean="0">
                <a:latin typeface="Times New Roman" panose="02020603050405020304" pitchFamily="18" charset="0"/>
                <a:cs typeface="Times New Roman" panose="02020603050405020304" pitchFamily="18" charset="0"/>
              </a:rPr>
              <a:t>der </a:t>
            </a:r>
            <a:r>
              <a:rPr lang="de-DE" sz="2600" dirty="0">
                <a:latin typeface="Times New Roman" panose="02020603050405020304" pitchFamily="18" charset="0"/>
                <a:cs typeface="Times New Roman" panose="02020603050405020304" pitchFamily="18" charset="0"/>
              </a:rPr>
              <a:t>Universität Zürich </a:t>
            </a:r>
            <a:r>
              <a:rPr lang="de-DE" sz="2600" dirty="0">
                <a:latin typeface="Times New Roman" panose="02020603050405020304" pitchFamily="18" charset="0"/>
                <a:cs typeface="Times New Roman" panose="02020603050405020304" pitchFamily="18" charset="0"/>
                <a:hlinkClick r:id="rId3"/>
              </a:rPr>
              <a:t>Dossier Wissenschaftliches </a:t>
            </a:r>
            <a:r>
              <a:rPr lang="pl-PL" sz="2600" dirty="0" smtClean="0">
                <a:latin typeface="Times New Roman" panose="02020603050405020304" pitchFamily="18" charset="0"/>
                <a:cs typeface="Times New Roman" panose="02020603050405020304" pitchFamily="18" charset="0"/>
                <a:hlinkClick r:id="rId3"/>
              </a:rPr>
              <a:t>	</a:t>
            </a:r>
            <a:r>
              <a:rPr lang="de-DE" sz="2600" dirty="0" smtClean="0">
                <a:latin typeface="Times New Roman" panose="02020603050405020304" pitchFamily="18" charset="0"/>
                <a:cs typeface="Times New Roman" panose="02020603050405020304" pitchFamily="18" charset="0"/>
                <a:hlinkClick r:id="rId3"/>
              </a:rPr>
              <a:t>Schreiben </a:t>
            </a:r>
            <a:r>
              <a:rPr lang="de-DE" sz="2600" dirty="0">
                <a:latin typeface="Times New Roman" panose="02020603050405020304" pitchFamily="18" charset="0"/>
                <a:cs typeface="Times New Roman" panose="02020603050405020304" pitchFamily="18" charset="0"/>
                <a:hlinkClick r:id="rId3"/>
              </a:rPr>
              <a:t>und studentisches Lernen</a:t>
            </a:r>
            <a:r>
              <a:rPr lang="de-DE" sz="2600" dirty="0">
                <a:latin typeface="Times New Roman" panose="02020603050405020304" pitchFamily="18" charset="0"/>
                <a:cs typeface="Times New Roman" panose="02020603050405020304" pitchFamily="18" charset="0"/>
              </a:rPr>
              <a:t>, 2012, p. 10</a:t>
            </a:r>
            <a:r>
              <a:rPr lang="de-DE" sz="2600" dirty="0" smtClean="0">
                <a:latin typeface="Times New Roman" panose="02020603050405020304" pitchFamily="18" charset="0"/>
                <a:cs typeface="Times New Roman" panose="02020603050405020304" pitchFamily="18" charset="0"/>
              </a:rPr>
              <a:t>)</a:t>
            </a:r>
            <a:endParaRPr lang="pl-PL" sz="2600" dirty="0">
              <a:latin typeface="Times New Roman" panose="02020603050405020304" pitchFamily="18" charset="0"/>
              <a:cs typeface="Times New Roman" panose="02020603050405020304" pitchFamily="18" charset="0"/>
            </a:endParaRPr>
          </a:p>
          <a:p>
            <a:r>
              <a:rPr lang="en-US" sz="2600" b="1" dirty="0" err="1">
                <a:latin typeface="Times New Roman" panose="02020603050405020304" pitchFamily="18" charset="0"/>
                <a:cs typeface="Times New Roman" panose="02020603050405020304" pitchFamily="18" charset="0"/>
              </a:rPr>
              <a:t>Delcambre</a:t>
            </a:r>
            <a:r>
              <a:rPr lang="en-US" sz="2600" b="1" dirty="0">
                <a:latin typeface="Times New Roman" panose="02020603050405020304" pitchFamily="18" charset="0"/>
                <a:cs typeface="Times New Roman" panose="02020603050405020304" pitchFamily="18" charset="0"/>
              </a:rPr>
              <a:t>, I., &amp; </a:t>
            </a:r>
            <a:r>
              <a:rPr lang="en-US" sz="2600" b="1" dirty="0" err="1">
                <a:latin typeface="Times New Roman" panose="02020603050405020304" pitchFamily="18" charset="0"/>
                <a:cs typeface="Times New Roman" panose="02020603050405020304" pitchFamily="18" charset="0"/>
              </a:rPr>
              <a:t>Boch</a:t>
            </a:r>
            <a:r>
              <a:rPr lang="en-US" sz="2600" b="1" dirty="0">
                <a:latin typeface="Times New Roman" panose="02020603050405020304" pitchFamily="18" charset="0"/>
                <a:cs typeface="Times New Roman" panose="02020603050405020304" pitchFamily="18" charset="0"/>
              </a:rPr>
              <a:t>, F.</a:t>
            </a:r>
            <a:r>
              <a:rPr lang="en-US" sz="2600" dirty="0">
                <a:latin typeface="Times New Roman" panose="02020603050405020304" pitchFamily="18" charset="0"/>
                <a:cs typeface="Times New Roman" panose="02020603050405020304" pitchFamily="18" charset="0"/>
              </a:rPr>
              <a:t> (2006). </a:t>
            </a:r>
            <a:r>
              <a:rPr lang="en-US" sz="2600" i="1" dirty="0">
                <a:latin typeface="Times New Roman" panose="02020603050405020304" pitchFamily="18" charset="0"/>
                <a:cs typeface="Times New Roman" panose="02020603050405020304" pitchFamily="18" charset="0"/>
              </a:rPr>
              <a:t>Les </a:t>
            </a:r>
            <a:r>
              <a:rPr lang="en-US" sz="2600" i="1" dirty="0" err="1">
                <a:latin typeface="Times New Roman" panose="02020603050405020304" pitchFamily="18" charset="0"/>
                <a:cs typeface="Times New Roman" panose="02020603050405020304" pitchFamily="18" charset="0"/>
              </a:rPr>
              <a:t>écrits</a:t>
            </a:r>
            <a:r>
              <a:rPr lang="en-US" sz="2600" i="1" dirty="0">
                <a:latin typeface="Times New Roman" panose="02020603050405020304" pitchFamily="18" charset="0"/>
                <a:cs typeface="Times New Roman" panose="02020603050405020304" pitchFamily="18" charset="0"/>
              </a:rPr>
              <a:t> à </a:t>
            </a:r>
            <a:r>
              <a:rPr lang="en-US" sz="2600" i="1" dirty="0" err="1">
                <a:latin typeface="Times New Roman" panose="02020603050405020304" pitchFamily="18" charset="0"/>
                <a:cs typeface="Times New Roman" panose="02020603050405020304" pitchFamily="18" charset="0"/>
              </a:rPr>
              <a:t>l’université</a:t>
            </a:r>
            <a:r>
              <a:rPr lang="en-US" sz="2600" i="1" dirty="0">
                <a:latin typeface="Times New Roman" panose="02020603050405020304" pitchFamily="18" charset="0"/>
                <a:cs typeface="Times New Roman" panose="02020603050405020304" pitchFamily="18" charset="0"/>
              </a:rPr>
              <a:t>: </a:t>
            </a:r>
            <a:r>
              <a:rPr lang="pl-PL" sz="2600" i="1" dirty="0" smtClean="0">
                <a:latin typeface="Times New Roman" panose="02020603050405020304" pitchFamily="18" charset="0"/>
                <a:cs typeface="Times New Roman" panose="02020603050405020304" pitchFamily="18" charset="0"/>
              </a:rPr>
              <a:t>	</a:t>
            </a:r>
            <a:r>
              <a:rPr lang="en-US" sz="2600" i="1" dirty="0" err="1" smtClean="0">
                <a:latin typeface="Times New Roman" panose="02020603050405020304" pitchFamily="18" charset="0"/>
                <a:cs typeface="Times New Roman" panose="02020603050405020304" pitchFamily="18" charset="0"/>
              </a:rPr>
              <a:t>Inventaires</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pratiques</a:t>
            </a:r>
            <a:r>
              <a:rPr lang="en-US" sz="2600" i="1" dirty="0">
                <a:latin typeface="Times New Roman" panose="02020603050405020304" pitchFamily="18" charset="0"/>
                <a:cs typeface="Times New Roman" panose="02020603050405020304" pitchFamily="18" charset="0"/>
              </a:rPr>
              <a:t>,</a:t>
            </a:r>
            <a:r>
              <a:rPr lang="en-US" sz="2600" dirty="0">
                <a:latin typeface="Times New Roman" panose="02020603050405020304" pitchFamily="18" charset="0"/>
                <a:cs typeface="Times New Roman" panose="02020603050405020304" pitchFamily="18" charset="0"/>
              </a:rPr>
              <a:t/>
            </a:r>
            <a:br>
              <a:rPr lang="en-US" sz="2600" dirty="0">
                <a:latin typeface="Times New Roman" panose="02020603050405020304" pitchFamily="18" charset="0"/>
                <a:cs typeface="Times New Roman" panose="02020603050405020304" pitchFamily="18" charset="0"/>
              </a:rPr>
            </a:br>
            <a:r>
              <a:rPr lang="pl-PL" sz="2600" dirty="0" smtClean="0">
                <a:latin typeface="Times New Roman" panose="02020603050405020304" pitchFamily="18" charset="0"/>
                <a:cs typeface="Times New Roman" panose="02020603050405020304" pitchFamily="18" charset="0"/>
              </a:rPr>
              <a:t>	</a:t>
            </a:r>
            <a:r>
              <a:rPr lang="en-US" sz="2600" i="1" dirty="0" err="1" smtClean="0">
                <a:latin typeface="Times New Roman" panose="02020603050405020304" pitchFamily="18" charset="0"/>
                <a:cs typeface="Times New Roman" panose="02020603050405020304" pitchFamily="18" charset="0"/>
              </a:rPr>
              <a:t>modeles</a:t>
            </a:r>
            <a:r>
              <a:rPr lang="en-US" sz="2600" dirty="0">
                <a:latin typeface="Times New Roman" panose="02020603050405020304" pitchFamily="18" charset="0"/>
                <a:cs typeface="Times New Roman" panose="02020603050405020304" pitchFamily="18" charset="0"/>
              </a:rPr>
              <a:t>. Proposal to the Association </a:t>
            </a:r>
            <a:r>
              <a:rPr lang="en-US" sz="2600" dirty="0" err="1">
                <a:latin typeface="Times New Roman" panose="02020603050405020304" pitchFamily="18" charset="0"/>
                <a:cs typeface="Times New Roman" panose="02020603050405020304" pitchFamily="18" charset="0"/>
              </a:rPr>
              <a:t>Nationale</a:t>
            </a:r>
            <a:r>
              <a:rPr lang="en-US" sz="2600" dirty="0">
                <a:latin typeface="Times New Roman" panose="02020603050405020304" pitchFamily="18" charset="0"/>
                <a:cs typeface="Times New Roman" panose="02020603050405020304" pitchFamily="18" charset="0"/>
              </a:rPr>
              <a:t> de </a:t>
            </a:r>
            <a:r>
              <a:rPr lang="pl-PL"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Recherches</a:t>
            </a:r>
            <a:r>
              <a:rPr lang="en-US" sz="2600" dirty="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France</a:t>
            </a:r>
            <a:endParaRPr lang="pl-PL" sz="2600" dirty="0">
              <a:latin typeface="Times New Roman" panose="02020603050405020304" pitchFamily="18" charset="0"/>
              <a:cs typeface="Times New Roman" panose="02020603050405020304" pitchFamily="18" charset="0"/>
            </a:endParaRPr>
          </a:p>
          <a:p>
            <a:r>
              <a:rPr lang="en-US" sz="2600" b="1" dirty="0" smtClean="0">
                <a:latin typeface="Times New Roman" panose="02020603050405020304" pitchFamily="18" charset="0"/>
                <a:cs typeface="Times New Roman" panose="02020603050405020304" pitchFamily="18" charset="0"/>
              </a:rPr>
              <a:t>Donahue</a:t>
            </a:r>
            <a:r>
              <a:rPr lang="en-US" sz="2600" b="1" dirty="0">
                <a:latin typeface="Times New Roman" panose="02020603050405020304" pitchFamily="18" charset="0"/>
                <a:cs typeface="Times New Roman" panose="02020603050405020304" pitchFamily="18" charset="0"/>
              </a:rPr>
              <a:t>,</a:t>
            </a:r>
            <a:r>
              <a:rPr lang="en-US" sz="2600" dirty="0">
                <a:latin typeface="Times New Roman" panose="02020603050405020304" pitchFamily="18" charset="0"/>
                <a:cs typeface="Times New Roman" panose="02020603050405020304" pitchFamily="18" charset="0"/>
              </a:rPr>
              <a:t> T</a:t>
            </a:r>
            <a:r>
              <a:rPr lang="en-US" sz="2600" dirty="0" smtClean="0">
                <a:latin typeface="Times New Roman" panose="02020603050405020304" pitchFamily="18" charset="0"/>
                <a:cs typeface="Times New Roman" panose="02020603050405020304" pitchFamily="18" charset="0"/>
              </a:rPr>
              <a:t>.,</a:t>
            </a:r>
            <a:r>
              <a:rPr lang="pl-PL" sz="2600" dirty="0" smtClean="0">
                <a:latin typeface="Times New Roman" panose="02020603050405020304" pitchFamily="18" charset="0"/>
                <a:cs typeface="Times New Roman" panose="02020603050405020304" pitchFamily="18" charset="0"/>
              </a:rPr>
              <a:t> (2009).</a:t>
            </a:r>
            <a:r>
              <a:rPr lang="en-US" sz="2600" dirty="0" smtClean="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Genre and Disciplinary Work in French </a:t>
            </a:r>
            <a:r>
              <a:rPr lang="pl-PL" sz="2600" dirty="0" smtClean="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Didactics </a:t>
            </a:r>
            <a:r>
              <a:rPr lang="en-US" sz="2600" dirty="0">
                <a:latin typeface="Times New Roman" panose="02020603050405020304" pitchFamily="18" charset="0"/>
                <a:cs typeface="Times New Roman" panose="02020603050405020304" pitchFamily="18" charset="0"/>
              </a:rPr>
              <a:t>Research </a:t>
            </a:r>
            <a:r>
              <a:rPr lang="en-US" sz="2600" dirty="0" smtClean="0">
                <a:latin typeface="Times New Roman" panose="02020603050405020304" pitchFamily="18" charset="0"/>
                <a:cs typeface="Times New Roman" panose="02020603050405020304" pitchFamily="18" charset="0"/>
              </a:rPr>
              <a:t>pp.440-441</a:t>
            </a:r>
            <a:r>
              <a:rPr lang="en-US" sz="2600" dirty="0">
                <a:latin typeface="Times New Roman" panose="02020603050405020304" pitchFamily="18" charset="0"/>
                <a:cs typeface="Times New Roman" panose="02020603050405020304" pitchFamily="18" charset="0"/>
              </a:rPr>
              <a:t> </a:t>
            </a:r>
            <a:endParaRPr lang="pl-PL" sz="2600" dirty="0">
              <a:latin typeface="Times New Roman" panose="02020603050405020304" pitchFamily="18" charset="0"/>
              <a:cs typeface="Times New Roman" panose="02020603050405020304" pitchFamily="18" charset="0"/>
            </a:endParaRPr>
          </a:p>
          <a:p>
            <a:pPr marL="0" indent="0">
              <a:buNone/>
            </a:pPr>
            <a:endParaRPr lang="pl-PL" dirty="0"/>
          </a:p>
          <a:p>
            <a:endParaRPr lang="pl-PL" dirty="0"/>
          </a:p>
        </p:txBody>
      </p:sp>
    </p:spTree>
    <p:extLst>
      <p:ext uri="{BB962C8B-B14F-4D97-AF65-F5344CB8AC3E}">
        <p14:creationId xmlns:p14="http://schemas.microsoft.com/office/powerpoint/2010/main" val="385410815"/>
      </p:ext>
    </p:extLst>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tekstu 2"/>
          <p:cNvSpPr>
            <a:spLocks noGrp="1"/>
          </p:cNvSpPr>
          <p:nvPr>
            <p:ph type="body" idx="1"/>
          </p:nvPr>
        </p:nvSpPr>
        <p:spPr>
          <a:xfrm>
            <a:off x="457200" y="620688"/>
            <a:ext cx="8229600" cy="6237312"/>
          </a:xfrm>
        </p:spPr>
        <p:txBody>
          <a:bodyPr>
            <a:noAutofit/>
          </a:bodyPr>
          <a:lstStyle/>
          <a:p>
            <a:pPr marL="0" indent="0">
              <a:buNone/>
            </a:pPr>
            <a:endParaRPr lang="pl-PL" sz="2400" dirty="0"/>
          </a:p>
          <a:p>
            <a:r>
              <a:rPr lang="en-US" sz="2400" b="1" dirty="0" smtClean="0">
                <a:latin typeface="Times New Roman" panose="02020603050405020304" pitchFamily="18" charset="0"/>
                <a:cs typeface="Times New Roman" panose="02020603050405020304" pitchFamily="18" charset="0"/>
              </a:rPr>
              <a:t>Long</a:t>
            </a:r>
            <a:r>
              <a:rPr lang="en-US" sz="2400" b="1" dirty="0">
                <a:latin typeface="Times New Roman" panose="02020603050405020304" pitchFamily="18" charset="0"/>
                <a:cs typeface="Times New Roman" panose="02020603050405020304" pitchFamily="18" charset="0"/>
              </a:rPr>
              <a:t>, M. H.</a:t>
            </a:r>
            <a:r>
              <a:rPr lang="en-US" sz="2400" dirty="0">
                <a:latin typeface="Times New Roman" panose="02020603050405020304" pitchFamily="18" charset="0"/>
                <a:cs typeface="Times New Roman" panose="02020603050405020304" pitchFamily="18" charset="0"/>
              </a:rPr>
              <a:t> (1996). The role of the linguistic environment in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second language </a:t>
            </a:r>
            <a:r>
              <a:rPr lang="en-US" sz="2400" dirty="0">
                <a:latin typeface="Times New Roman" panose="02020603050405020304" pitchFamily="18" charset="0"/>
                <a:cs typeface="Times New Roman" panose="02020603050405020304" pitchFamily="18" charset="0"/>
              </a:rPr>
              <a:t>acquisition. In W. C. Ritchie &amp; T.</a:t>
            </a:r>
            <a:br>
              <a:rPr lang="en-US" sz="2400" dirty="0">
                <a:latin typeface="Times New Roman" panose="02020603050405020304" pitchFamily="18" charset="0"/>
                <a:cs typeface="Times New Roman" panose="02020603050405020304" pitchFamily="18" charset="0"/>
              </a:rPr>
            </a:b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K</a:t>
            </a:r>
            <a:r>
              <a:rPr lang="en-US" sz="2400" dirty="0">
                <a:latin typeface="Times New Roman" panose="02020603050405020304" pitchFamily="18" charset="0"/>
                <a:cs typeface="Times New Roman" panose="02020603050405020304" pitchFamily="18" charset="0"/>
              </a:rPr>
              <a:t>. Bhatia (Eds.), Handbook of second language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acquisition (413-468</a:t>
            </a:r>
            <a:r>
              <a:rPr lang="en-US" sz="2400" dirty="0">
                <a:latin typeface="Times New Roman" panose="02020603050405020304" pitchFamily="18" charset="0"/>
                <a:cs typeface="Times New Roman" panose="02020603050405020304" pitchFamily="18" charset="0"/>
              </a:rPr>
              <a:t>). San Diego, CA: </a:t>
            </a:r>
            <a:r>
              <a:rPr lang="en-US" sz="2400" dirty="0" smtClean="0">
                <a:latin typeface="Times New Roman" panose="02020603050405020304" pitchFamily="18" charset="0"/>
                <a:cs typeface="Times New Roman" panose="02020603050405020304" pitchFamily="18" charset="0"/>
              </a:rPr>
              <a:t>Academic</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Press</a:t>
            </a:r>
            <a:r>
              <a:rPr lang="pl-PL" sz="2400" dirty="0">
                <a:latin typeface="Times New Roman" panose="02020603050405020304" pitchFamily="18" charset="0"/>
                <a:cs typeface="Times New Roman" panose="02020603050405020304" pitchFamily="18" charset="0"/>
              </a:rPr>
              <a:t>.</a:t>
            </a:r>
            <a:endParaRPr lang="pl-PL" sz="2400" b="1" dirty="0">
              <a:latin typeface="Times New Roman" panose="02020603050405020304" pitchFamily="18" charset="0"/>
              <a:cs typeface="Times New Roman" panose="02020603050405020304" pitchFamily="18" charset="0"/>
            </a:endParaRPr>
          </a:p>
          <a:p>
            <a:r>
              <a:rPr lang="en-US" sz="2400" b="1" dirty="0" err="1" smtClean="0">
                <a:latin typeface="Times New Roman" panose="02020603050405020304" pitchFamily="18" charset="0"/>
                <a:cs typeface="Times New Roman" panose="02020603050405020304" pitchFamily="18" charset="0"/>
              </a:rPr>
              <a:t>Maylath</a:t>
            </a:r>
            <a:r>
              <a:rPr lang="en-US" sz="2400" b="1" dirty="0">
                <a:latin typeface="Times New Roman" panose="02020603050405020304" pitchFamily="18" charset="0"/>
                <a:cs typeface="Times New Roman" panose="02020603050405020304" pitchFamily="18" charset="0"/>
              </a:rPr>
              <a:t>, B.</a:t>
            </a:r>
            <a:r>
              <a:rPr lang="en-US" sz="2400" dirty="0">
                <a:latin typeface="Times New Roman" panose="02020603050405020304" pitchFamily="18" charset="0"/>
                <a:cs typeface="Times New Roman" panose="02020603050405020304" pitchFamily="18" charset="0"/>
              </a:rPr>
              <a:t> (1997). Writing globally: Teaching the technical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writing student </a:t>
            </a:r>
            <a:r>
              <a:rPr lang="en-US" sz="2400" dirty="0">
                <a:latin typeface="Times New Roman" panose="02020603050405020304" pitchFamily="18" charset="0"/>
                <a:cs typeface="Times New Roman" panose="02020603050405020304" pitchFamily="18" charset="0"/>
              </a:rPr>
              <a:t>to prepare documents for </a:t>
            </a:r>
            <a:r>
              <a:rPr lang="en-US" sz="2400" dirty="0" smtClean="0">
                <a:latin typeface="Times New Roman" panose="02020603050405020304" pitchFamily="18" charset="0"/>
                <a:cs typeface="Times New Roman" panose="02020603050405020304" pitchFamily="18" charset="0"/>
              </a:rPr>
              <a:t>translation</a:t>
            </a:r>
            <a:r>
              <a:rPr lang="en-US" sz="2400" dirty="0">
                <a:latin typeface="Times New Roman" panose="02020603050405020304" pitchFamily="18" charset="0"/>
                <a:cs typeface="Times New Roman" panose="02020603050405020304" pitchFamily="18" charset="0"/>
              </a:rPr>
              <a:t>. </a:t>
            </a:r>
            <a:r>
              <a:rPr lang="pl-PL"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Journal </a:t>
            </a:r>
            <a:r>
              <a:rPr lang="en-US" sz="2400" i="1" dirty="0">
                <a:latin typeface="Times New Roman" panose="02020603050405020304" pitchFamily="18" charset="0"/>
                <a:cs typeface="Times New Roman" panose="02020603050405020304" pitchFamily="18" charset="0"/>
              </a:rPr>
              <a:t>of </a:t>
            </a:r>
            <a:r>
              <a:rPr lang="en-US" sz="2400" i="1" dirty="0" smtClean="0">
                <a:latin typeface="Times New Roman" panose="02020603050405020304" pitchFamily="18" charset="0"/>
                <a:cs typeface="Times New Roman" panose="02020603050405020304" pitchFamily="18" charset="0"/>
              </a:rPr>
              <a:t>Business </a:t>
            </a:r>
            <a:r>
              <a:rPr lang="en-US" sz="2400" i="1" dirty="0">
                <a:latin typeface="Times New Roman" panose="02020603050405020304" pitchFamily="18" charset="0"/>
                <a:cs typeface="Times New Roman" panose="02020603050405020304" pitchFamily="18" charset="0"/>
              </a:rPr>
              <a:t>and </a:t>
            </a:r>
            <a:r>
              <a:rPr lang="en-US" sz="2400" i="1" dirty="0" smtClean="0">
                <a:latin typeface="Times New Roman" panose="02020603050405020304" pitchFamily="18" charset="0"/>
                <a:cs typeface="Times New Roman" panose="02020603050405020304" pitchFamily="18" charset="0"/>
              </a:rPr>
              <a:t>Technical</a:t>
            </a:r>
            <a:r>
              <a:rPr lang="pl-PL" sz="2400" dirty="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Communication</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11</a:t>
            </a:r>
            <a:r>
              <a:rPr lang="en-US" sz="2400" dirty="0">
                <a:latin typeface="Times New Roman" panose="02020603050405020304" pitchFamily="18" charset="0"/>
                <a:cs typeface="Times New Roman" panose="02020603050405020304" pitchFamily="18" charset="0"/>
              </a:rPr>
              <a:t>, 339-52. </a:t>
            </a:r>
            <a:endParaRPr lang="pl-PL"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Nicol, D. J. &amp; Milligan, C.</a:t>
            </a:r>
            <a:r>
              <a:rPr lang="en-US" sz="2400" dirty="0">
                <a:latin typeface="Times New Roman" panose="02020603050405020304" pitchFamily="18" charset="0"/>
                <a:cs typeface="Times New Roman" panose="02020603050405020304" pitchFamily="18" charset="0"/>
              </a:rPr>
              <a:t> (2006) Rethinking </a:t>
            </a:r>
            <a:r>
              <a:rPr lang="en-US" sz="2400" dirty="0" smtClean="0">
                <a:latin typeface="Times New Roman" panose="02020603050405020304" pitchFamily="18" charset="0"/>
                <a:cs typeface="Times New Roman" panose="02020603050405020304" pitchFamily="18" charset="0"/>
              </a:rPr>
              <a:t>technology-</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supported assessment </a:t>
            </a:r>
            <a:r>
              <a:rPr lang="en-US" sz="2400" dirty="0">
                <a:latin typeface="Times New Roman" panose="02020603050405020304" pitchFamily="18" charset="0"/>
                <a:cs typeface="Times New Roman" panose="02020603050405020304" pitchFamily="18" charset="0"/>
              </a:rPr>
              <a:t>in terms of the seven principles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of </a:t>
            </a:r>
            <a:r>
              <a:rPr lang="en-US" sz="2400" dirty="0">
                <a:latin typeface="Times New Roman" panose="02020603050405020304" pitchFamily="18" charset="0"/>
                <a:cs typeface="Times New Roman" panose="02020603050405020304" pitchFamily="18" charset="0"/>
              </a:rPr>
              <a:t>good feedback </a:t>
            </a:r>
            <a:r>
              <a:rPr lang="en-US" sz="2400" dirty="0" smtClean="0">
                <a:latin typeface="Times New Roman" panose="02020603050405020304" pitchFamily="18" charset="0"/>
                <a:cs typeface="Times New Roman" panose="02020603050405020304" pitchFamily="18" charset="0"/>
              </a:rPr>
              <a:t>practice</a:t>
            </a:r>
            <a:r>
              <a:rPr lang="en-US" sz="2400" dirty="0">
                <a:latin typeface="Times New Roman" panose="02020603050405020304" pitchFamily="18" charset="0"/>
                <a:cs typeface="Times New Roman" panose="02020603050405020304" pitchFamily="18" charset="0"/>
              </a:rPr>
              <a:t>. In: </a:t>
            </a:r>
            <a:r>
              <a:rPr lang="en-US" sz="2400" dirty="0" err="1">
                <a:latin typeface="Times New Roman" panose="02020603050405020304" pitchFamily="18" charset="0"/>
                <a:cs typeface="Times New Roman" panose="02020603050405020304" pitchFamily="18" charset="0"/>
              </a:rPr>
              <a:t>Bryan,C</a:t>
            </a:r>
            <a:r>
              <a:rPr lang="en-US" sz="2400" dirty="0">
                <a:latin typeface="Times New Roman" panose="02020603050405020304" pitchFamily="18" charset="0"/>
                <a:cs typeface="Times New Roman" panose="02020603050405020304" pitchFamily="18" charset="0"/>
              </a:rPr>
              <a:t>. and Clegg, K.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eds</a:t>
            </a:r>
            <a:r>
              <a:rPr lang="en-US" sz="2400" dirty="0">
                <a:latin typeface="Times New Roman" panose="02020603050405020304" pitchFamily="18" charset="0"/>
                <a:cs typeface="Times New Roman" panose="02020603050405020304" pitchFamily="18" charset="0"/>
              </a:rPr>
              <a:t>) Innovative </a:t>
            </a:r>
            <a:r>
              <a:rPr lang="en-US" sz="2400" dirty="0" smtClean="0">
                <a:latin typeface="Times New Roman" panose="02020603050405020304" pitchFamily="18" charset="0"/>
                <a:cs typeface="Times New Roman" panose="02020603050405020304" pitchFamily="18" charset="0"/>
              </a:rPr>
              <a:t>Assessment </a:t>
            </a:r>
            <a:r>
              <a:rPr lang="en-US" sz="2400" dirty="0">
                <a:latin typeface="Times New Roman" panose="02020603050405020304" pitchFamily="18" charset="0"/>
                <a:cs typeface="Times New Roman" panose="02020603050405020304" pitchFamily="18" charset="0"/>
              </a:rPr>
              <a:t>in Higher Education.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London</a:t>
            </a:r>
            <a:r>
              <a:rPr lang="en-US" sz="2400" dirty="0">
                <a:latin typeface="Times New Roman" panose="02020603050405020304" pitchFamily="18" charset="0"/>
                <a:cs typeface="Times New Roman" panose="02020603050405020304" pitchFamily="18" charset="0"/>
              </a:rPr>
              <a:t>: Taylor and Francis </a:t>
            </a:r>
            <a:r>
              <a:rPr lang="pl-PL"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Group </a:t>
            </a:r>
            <a:r>
              <a:rPr lang="en-US" sz="2400" dirty="0">
                <a:latin typeface="Times New Roman" panose="02020603050405020304" pitchFamily="18" charset="0"/>
                <a:cs typeface="Times New Roman" panose="02020603050405020304" pitchFamily="18" charset="0"/>
              </a:rPr>
              <a:t>Ltd</a:t>
            </a:r>
            <a:r>
              <a:rPr lang="en-US" sz="2400" dirty="0" smtClean="0">
                <a:latin typeface="Times New Roman" panose="02020603050405020304" pitchFamily="18" charset="0"/>
                <a:cs typeface="Times New Roman" panose="02020603050405020304" pitchFamily="18" charset="0"/>
              </a:rPr>
              <a:t>.</a:t>
            </a:r>
            <a:endParaRPr lang="pl-PL"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Schmidt, 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199</a:t>
            </a:r>
            <a:r>
              <a:rPr lang="pl-PL" sz="2400" dirty="0" smtClean="0">
                <a:latin typeface="Times New Roman" panose="02020603050405020304" pitchFamily="18" charset="0"/>
                <a:cs typeface="Times New Roman" panose="02020603050405020304" pitchFamily="18" charset="0"/>
              </a:rPr>
              <a:t>5</a:t>
            </a:r>
            <a:r>
              <a:rPr lang="en-US" sz="2400" dirty="0" smtClean="0">
                <a:latin typeface="Times New Roman" panose="02020603050405020304" pitchFamily="18" charset="0"/>
                <a:cs typeface="Times New Roman" panose="02020603050405020304" pitchFamily="18" charset="0"/>
              </a:rPr>
              <a:t>)</a:t>
            </a:r>
            <a:r>
              <a:rPr lang="pl-PL" sz="2400" dirty="0" smtClean="0">
                <a:latin typeface="Times New Roman" panose="02020603050405020304" pitchFamily="18" charset="0"/>
                <a:cs typeface="Times New Roman" panose="02020603050405020304" pitchFamily="18" charset="0"/>
              </a:rPr>
              <a:t>. </a:t>
            </a:r>
            <a:r>
              <a:rPr lang="pl-PL" sz="2400" dirty="0" err="1" smtClean="0">
                <a:latin typeface="Times New Roman" panose="02020603050405020304" pitchFamily="18" charset="0"/>
                <a:cs typeface="Times New Roman" panose="02020603050405020304" pitchFamily="18" charset="0"/>
              </a:rPr>
              <a:t>Consciousness</a:t>
            </a:r>
            <a:r>
              <a:rPr lang="pl-PL" sz="2400" dirty="0" smtClean="0">
                <a:latin typeface="Times New Roman" panose="02020603050405020304" pitchFamily="18" charset="0"/>
                <a:cs typeface="Times New Roman" panose="02020603050405020304" pitchFamily="18" charset="0"/>
              </a:rPr>
              <a:t> and FL learning. Honolulu, 	</a:t>
            </a:r>
            <a:r>
              <a:rPr lang="pl-PL" sz="2400" dirty="0" err="1" smtClean="0">
                <a:latin typeface="Times New Roman" panose="02020603050405020304" pitchFamily="18" charset="0"/>
                <a:cs typeface="Times New Roman" panose="02020603050405020304" pitchFamily="18" charset="0"/>
              </a:rPr>
              <a:t>Hawai’i</a:t>
            </a:r>
            <a:r>
              <a:rPr lang="pl-PL" sz="2400" dirty="0" smtClean="0">
                <a:latin typeface="Times New Roman" panose="02020603050405020304" pitchFamily="18" charset="0"/>
                <a:cs typeface="Times New Roman" panose="02020603050405020304" pitchFamily="18" charset="0"/>
              </a:rPr>
              <a:t>: University of </a:t>
            </a:r>
            <a:r>
              <a:rPr lang="pl-PL" sz="2400" dirty="0" err="1" smtClean="0">
                <a:latin typeface="Times New Roman" panose="02020603050405020304" pitchFamily="18" charset="0"/>
                <a:cs typeface="Times New Roman" panose="02020603050405020304" pitchFamily="18" charset="0"/>
              </a:rPr>
              <a:t>Hawai’i</a:t>
            </a:r>
            <a:endParaRPr lang="pl-PL" sz="2400" dirty="0">
              <a:latin typeface="Times New Roman" panose="02020603050405020304" pitchFamily="18" charset="0"/>
              <a:cs typeface="Times New Roman" panose="02020603050405020304" pitchFamily="18" charset="0"/>
            </a:endParaRPr>
          </a:p>
          <a:p>
            <a:endParaRPr lang="pl-PL" sz="2400" dirty="0"/>
          </a:p>
        </p:txBody>
      </p:sp>
    </p:spTree>
    <p:extLst>
      <p:ext uri="{BB962C8B-B14F-4D97-AF65-F5344CB8AC3E}">
        <p14:creationId xmlns:p14="http://schemas.microsoft.com/office/powerpoint/2010/main" val="3708450965"/>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1922</TotalTime>
  <Words>2913</Words>
  <Application>Microsoft Office PowerPoint</Application>
  <PresentationFormat>Pokaz na ekranie (4:3)</PresentationFormat>
  <Paragraphs>544</Paragraphs>
  <Slides>64</Slides>
  <Notes>64</Notes>
  <HiddenSlides>0</HiddenSlides>
  <MMClips>0</MMClips>
  <ScaleCrop>false</ScaleCrop>
  <HeadingPairs>
    <vt:vector size="4" baseType="variant">
      <vt:variant>
        <vt:lpstr>Motyw</vt:lpstr>
      </vt:variant>
      <vt:variant>
        <vt:i4>1</vt:i4>
      </vt:variant>
      <vt:variant>
        <vt:lpstr>Tytuły slajdów</vt:lpstr>
      </vt:variant>
      <vt:variant>
        <vt:i4>64</vt:i4>
      </vt:variant>
    </vt:vector>
  </HeadingPairs>
  <TitlesOfParts>
    <vt:vector size="65" baseType="lpstr">
      <vt:lpstr>Default</vt:lpstr>
      <vt:lpstr>  ESP Oxford 2018 ESP university programme for business and media  (translation perspective)  Barbara Lewandowska-Tomaszczyk, State University of Applied Sciences in Konin; University of Lodz  </vt:lpstr>
      <vt:lpstr>Prezentacja programu PowerPoint</vt:lpstr>
      <vt:lpstr>Corpora</vt:lpstr>
      <vt:lpstr>Approach</vt:lpstr>
      <vt:lpstr>Collaborative ESP language practice</vt:lpstr>
      <vt:lpstr>Business partner involvement (cooperation with regional firms) </vt:lpstr>
      <vt:lpstr>Agreement signed</vt:lpstr>
      <vt:lpstr>Collective intelligence</vt:lpstr>
      <vt:lpstr>Interaction Hypothesis</vt:lpstr>
      <vt:lpstr>Collaboration </vt:lpstr>
      <vt:lpstr> FL competence</vt:lpstr>
      <vt:lpstr>Translation competence</vt:lpstr>
      <vt:lpstr>Transfer competence</vt:lpstr>
      <vt:lpstr>Prezentacja programu PowerPoint</vt:lpstr>
      <vt:lpstr>From 1999 on   Bruce Maylath Norh Dakota State University   Sonia Vandepitte University of Ghent</vt:lpstr>
      <vt:lpstr>US NDSU &lt; &gt; PL Konin, Łódź</vt:lpstr>
      <vt:lpstr>Procedure: Term 1</vt:lpstr>
      <vt:lpstr>Procedure: Term 2</vt:lpstr>
      <vt:lpstr>PL Ss EFL proficiency</vt:lpstr>
      <vt:lpstr> US Ss </vt:lpstr>
      <vt:lpstr>Writing in US college education</vt:lpstr>
      <vt:lpstr>Corrective feedback</vt:lpstr>
      <vt:lpstr>- Intermediate versions (drafts)  with peer corrective feedback</vt:lpstr>
      <vt:lpstr>Polish (15) </vt:lpstr>
      <vt:lpstr>NN Learner (Translated) English (35)</vt:lpstr>
      <vt:lpstr>Native English  (26) </vt:lpstr>
      <vt:lpstr> </vt:lpstr>
      <vt:lpstr>Preliminay results:   Verbosity in NNS texts</vt:lpstr>
      <vt:lpstr>Preliminary results: Translation/Writing in(to) Native Language  </vt:lpstr>
      <vt:lpstr>Preliminary results:  Problem areas in Learner English</vt:lpstr>
      <vt:lpstr>Prezentacja programu PowerPoint</vt:lpstr>
      <vt:lpstr>Prezentacja programu PowerPoint</vt:lpstr>
      <vt:lpstr>Highest frequencies of feedback: Clarification requests</vt:lpstr>
      <vt:lpstr>Prezentacja programu PowerPoint</vt:lpstr>
      <vt:lpstr>Law-related terms QUESTIONS: NNS &gt; NS</vt:lpstr>
      <vt:lpstr>Prezentacja programu PowerPoint</vt:lpstr>
      <vt:lpstr>QUESTIONS</vt:lpstr>
      <vt:lpstr>NS ANSWERS</vt:lpstr>
      <vt:lpstr>Monitor corpus</vt:lpstr>
      <vt:lpstr>Prezentacja programu PowerPoint</vt:lpstr>
      <vt:lpstr>legislation/prawodawstwo </vt:lpstr>
      <vt:lpstr>Eng&gt;Pol clustering legislation</vt:lpstr>
      <vt:lpstr>Parallel corpus concordances</vt:lpstr>
      <vt:lpstr>legislation/przepisy clusters</vt:lpstr>
      <vt:lpstr>Adjectival collocates of Eng. law</vt:lpstr>
      <vt:lpstr>Verbal collocates of Eng. law</vt:lpstr>
      <vt:lpstr>Prezentacja programu PowerPoint</vt:lpstr>
      <vt:lpstr>Consult terminological thesaurus: Sus law (16th on the collocate list)</vt:lpstr>
      <vt:lpstr>Cluster equivalence</vt:lpstr>
      <vt:lpstr>Preliminary results: Problems: Keywords – Thresholds - Terms</vt:lpstr>
      <vt:lpstr>Prezentacja programu PowerPoint</vt:lpstr>
      <vt:lpstr>Prezentacja programu PowerPoint</vt:lpstr>
      <vt:lpstr>US students’ opinion on Polish feedback</vt:lpstr>
      <vt:lpstr>PL Ss opinion on US feedback</vt:lpstr>
      <vt:lpstr>Conclusions</vt:lpstr>
      <vt:lpstr>Prezentacja programu PowerPoint</vt:lpstr>
      <vt:lpstr>Prezentacja programu PowerPoint</vt:lpstr>
      <vt:lpstr>Select bibliography Part 1: Translation</vt:lpstr>
      <vt:lpstr>Prezentacja programu PowerPoint</vt:lpstr>
      <vt:lpstr>Prezentacja programu PowerPoint</vt:lpstr>
      <vt:lpstr>Prezentacja programu PowerPoint</vt:lpstr>
      <vt:lpstr>Prezentacja programu PowerPoint</vt:lpstr>
      <vt:lpstr>Part 2: SLA</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DUO Łódź 2015   Volunteer translation,  collaborative knowledge acquisition and  what is likely to follow</dc:title>
  <dc:creator>User</dc:creator>
  <cp:lastModifiedBy>User</cp:lastModifiedBy>
  <cp:revision>286</cp:revision>
  <cp:lastPrinted>2016-07-08T09:58:46Z</cp:lastPrinted>
  <dcterms:modified xsi:type="dcterms:W3CDTF">2018-05-30T10:57:36Z</dcterms:modified>
</cp:coreProperties>
</file>