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2" r:id="rId6"/>
    <p:sldId id="278" r:id="rId7"/>
    <p:sldId id="261" r:id="rId8"/>
    <p:sldId id="272" r:id="rId9"/>
    <p:sldId id="260" r:id="rId10"/>
    <p:sldId id="263" r:id="rId11"/>
    <p:sldId id="270" r:id="rId12"/>
    <p:sldId id="269" r:id="rId13"/>
    <p:sldId id="273" r:id="rId14"/>
    <p:sldId id="264" r:id="rId15"/>
    <p:sldId id="265" r:id="rId16"/>
    <p:sldId id="266" r:id="rId17"/>
    <p:sldId id="267" r:id="rId18"/>
    <p:sldId id="268" r:id="rId19"/>
    <p:sldId id="275" r:id="rId20"/>
    <p:sldId id="276" r:id="rId21"/>
    <p:sldId id="277" r:id="rId22"/>
    <p:sldId id="274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72" y="29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D4ECED-C392-459B-AEEC-BC892C275578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C0E65898-4F41-4916-A9E2-8272D5728364}">
      <dgm:prSet phldrT="[Tekst]" custT="1"/>
      <dgm:spPr/>
      <dgm:t>
        <a:bodyPr/>
        <a:lstStyle/>
        <a:p>
          <a:r>
            <a:rPr lang="pl-PL" sz="2800" b="1" dirty="0" err="1" smtClean="0"/>
            <a:t>Positive</a:t>
          </a:r>
          <a:r>
            <a:rPr lang="pl-PL" sz="2800" b="1" dirty="0" smtClean="0"/>
            <a:t> </a:t>
          </a:r>
          <a:r>
            <a:rPr lang="pl-PL" sz="2800" b="1" dirty="0" err="1" smtClean="0"/>
            <a:t>Psychology</a:t>
          </a:r>
          <a:r>
            <a:rPr lang="pl-PL" sz="2800" b="1" dirty="0" smtClean="0"/>
            <a:t> (PERMA)</a:t>
          </a:r>
          <a:endParaRPr lang="pl-PL" sz="2800" b="1" dirty="0"/>
        </a:p>
      </dgm:t>
    </dgm:pt>
    <dgm:pt modelId="{385747DE-679D-4359-9625-2B9470F7FAF3}" type="parTrans" cxnId="{DD2BB247-AF45-4938-8E7E-E6A5F6E48495}">
      <dgm:prSet/>
      <dgm:spPr/>
      <dgm:t>
        <a:bodyPr/>
        <a:lstStyle/>
        <a:p>
          <a:endParaRPr lang="pl-PL"/>
        </a:p>
      </dgm:t>
    </dgm:pt>
    <dgm:pt modelId="{0C89E11C-0F8B-47D9-BA6E-15A68888D591}" type="sibTrans" cxnId="{DD2BB247-AF45-4938-8E7E-E6A5F6E48495}">
      <dgm:prSet/>
      <dgm:spPr/>
      <dgm:t>
        <a:bodyPr/>
        <a:lstStyle/>
        <a:p>
          <a:endParaRPr lang="pl-PL"/>
        </a:p>
      </dgm:t>
    </dgm:pt>
    <dgm:pt modelId="{202A56B2-C7BB-4931-8752-F3E52F71E267}">
      <dgm:prSet phldrT="[Tekst]" custT="1"/>
      <dgm:spPr/>
      <dgm:t>
        <a:bodyPr/>
        <a:lstStyle/>
        <a:p>
          <a:r>
            <a:rPr lang="pl-PL" sz="2800" b="1" dirty="0" err="1" smtClean="0"/>
            <a:t>Autonomy</a:t>
          </a:r>
          <a:endParaRPr lang="pl-PL" sz="2800" b="1" dirty="0"/>
        </a:p>
      </dgm:t>
    </dgm:pt>
    <dgm:pt modelId="{DDA9C033-8769-4B7E-97E6-E45A557B351F}" type="parTrans" cxnId="{4F78129E-EF6E-422B-B249-C4A61618C253}">
      <dgm:prSet/>
      <dgm:spPr/>
      <dgm:t>
        <a:bodyPr/>
        <a:lstStyle/>
        <a:p>
          <a:endParaRPr lang="pl-PL"/>
        </a:p>
      </dgm:t>
    </dgm:pt>
    <dgm:pt modelId="{3F223C32-9989-4246-A189-F1550BE07F9B}" type="sibTrans" cxnId="{4F78129E-EF6E-422B-B249-C4A61618C253}">
      <dgm:prSet/>
      <dgm:spPr/>
      <dgm:t>
        <a:bodyPr/>
        <a:lstStyle/>
        <a:p>
          <a:endParaRPr lang="pl-PL"/>
        </a:p>
      </dgm:t>
    </dgm:pt>
    <dgm:pt modelId="{EC620C50-21BD-4AD3-92B4-0C30AD8CEF64}">
      <dgm:prSet phldrT="[Tekst]" custT="1"/>
      <dgm:spPr/>
      <dgm:t>
        <a:bodyPr/>
        <a:lstStyle/>
        <a:p>
          <a:endParaRPr lang="pl-PL" sz="2800" b="1" dirty="0"/>
        </a:p>
      </dgm:t>
    </dgm:pt>
    <dgm:pt modelId="{EAB556D1-2F33-4CEE-961E-BB8519BC3EE8}" type="sibTrans" cxnId="{46B772E0-8C3F-4DBF-A8A7-E889A01BAFC1}">
      <dgm:prSet/>
      <dgm:spPr/>
      <dgm:t>
        <a:bodyPr/>
        <a:lstStyle/>
        <a:p>
          <a:endParaRPr lang="pl-PL"/>
        </a:p>
      </dgm:t>
    </dgm:pt>
    <dgm:pt modelId="{BB940499-61B4-4886-99ED-BA8659198A3D}" type="parTrans" cxnId="{46B772E0-8C3F-4DBF-A8A7-E889A01BAFC1}">
      <dgm:prSet/>
      <dgm:spPr/>
      <dgm:t>
        <a:bodyPr/>
        <a:lstStyle/>
        <a:p>
          <a:endParaRPr lang="pl-PL"/>
        </a:p>
      </dgm:t>
    </dgm:pt>
    <dgm:pt modelId="{B5425BBF-6D88-4E53-BB8D-512D108E309C}" type="pres">
      <dgm:prSet presAssocID="{A9D4ECED-C392-459B-AEEC-BC892C275578}" presName="compositeShape" presStyleCnt="0">
        <dgm:presLayoutVars>
          <dgm:chMax val="7"/>
          <dgm:dir/>
          <dgm:resizeHandles val="exact"/>
        </dgm:presLayoutVars>
      </dgm:prSet>
      <dgm:spPr/>
    </dgm:pt>
    <dgm:pt modelId="{5B3EF0D1-396E-4A3B-94C5-EA6675E9FBA0}" type="pres">
      <dgm:prSet presAssocID="{C0E65898-4F41-4916-A9E2-8272D5728364}" presName="circ1" presStyleLbl="vennNode1" presStyleIdx="0" presStyleCnt="3" custScaleX="237642" custScaleY="133641" custLinFactNeighborX="2576" custLinFactNeighborY="-351"/>
      <dgm:spPr/>
      <dgm:t>
        <a:bodyPr/>
        <a:lstStyle/>
        <a:p>
          <a:endParaRPr lang="pl-PL"/>
        </a:p>
      </dgm:t>
    </dgm:pt>
    <dgm:pt modelId="{A750744E-12B5-4AD7-B5FE-17A2480D17BF}" type="pres">
      <dgm:prSet presAssocID="{C0E65898-4F41-4916-A9E2-8272D5728364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B6B594A-71B8-443F-A8F1-148EDFCD0303}" type="pres">
      <dgm:prSet presAssocID="{EC620C50-21BD-4AD3-92B4-0C30AD8CEF64}" presName="circ2" presStyleLbl="vennNode1" presStyleIdx="1" presStyleCnt="3" custScaleX="210849" custScaleY="133007" custLinFactNeighborX="996" custLinFactNeighborY="-626"/>
      <dgm:spPr/>
      <dgm:t>
        <a:bodyPr/>
        <a:lstStyle/>
        <a:p>
          <a:endParaRPr lang="pl-PL"/>
        </a:p>
      </dgm:t>
    </dgm:pt>
    <dgm:pt modelId="{E5F05175-76B3-48BD-B6D9-9D9CF6EC13CB}" type="pres">
      <dgm:prSet presAssocID="{EC620C50-21BD-4AD3-92B4-0C30AD8CEF64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5D626FC-2CF8-491B-A2E3-E629AA3EA3B7}" type="pres">
      <dgm:prSet presAssocID="{202A56B2-C7BB-4931-8752-F3E52F71E267}" presName="circ3" presStyleLbl="vennNode1" presStyleIdx="2" presStyleCnt="3" custScaleX="210233" custScaleY="133827" custLinFactNeighborX="-12180" custLinFactNeighborY="-1937"/>
      <dgm:spPr/>
      <dgm:t>
        <a:bodyPr/>
        <a:lstStyle/>
        <a:p>
          <a:endParaRPr lang="pl-PL"/>
        </a:p>
      </dgm:t>
    </dgm:pt>
    <dgm:pt modelId="{5F06BFFC-25E6-4095-B8B1-F3F1D6292661}" type="pres">
      <dgm:prSet presAssocID="{202A56B2-C7BB-4931-8752-F3E52F71E267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4F78129E-EF6E-422B-B249-C4A61618C253}" srcId="{A9D4ECED-C392-459B-AEEC-BC892C275578}" destId="{202A56B2-C7BB-4931-8752-F3E52F71E267}" srcOrd="2" destOrd="0" parTransId="{DDA9C033-8769-4B7E-97E6-E45A557B351F}" sibTransId="{3F223C32-9989-4246-A189-F1550BE07F9B}"/>
    <dgm:cxn modelId="{A3893DCB-F7A1-4E31-9BFD-35DDFB9BC5CC}" type="presOf" srcId="{C0E65898-4F41-4916-A9E2-8272D5728364}" destId="{A750744E-12B5-4AD7-B5FE-17A2480D17BF}" srcOrd="1" destOrd="0" presId="urn:microsoft.com/office/officeart/2005/8/layout/venn1"/>
    <dgm:cxn modelId="{3547F0C8-9367-4B2C-BD5D-F0A663E32498}" type="presOf" srcId="{202A56B2-C7BB-4931-8752-F3E52F71E267}" destId="{5F06BFFC-25E6-4095-B8B1-F3F1D6292661}" srcOrd="1" destOrd="0" presId="urn:microsoft.com/office/officeart/2005/8/layout/venn1"/>
    <dgm:cxn modelId="{DD2BB247-AF45-4938-8E7E-E6A5F6E48495}" srcId="{A9D4ECED-C392-459B-AEEC-BC892C275578}" destId="{C0E65898-4F41-4916-A9E2-8272D5728364}" srcOrd="0" destOrd="0" parTransId="{385747DE-679D-4359-9625-2B9470F7FAF3}" sibTransId="{0C89E11C-0F8B-47D9-BA6E-15A68888D591}"/>
    <dgm:cxn modelId="{03A614AC-0835-4830-A30E-79168115D1E3}" type="presOf" srcId="{EC620C50-21BD-4AD3-92B4-0C30AD8CEF64}" destId="{CB6B594A-71B8-443F-A8F1-148EDFCD0303}" srcOrd="0" destOrd="0" presId="urn:microsoft.com/office/officeart/2005/8/layout/venn1"/>
    <dgm:cxn modelId="{3A6F97E6-FF65-4149-AFF6-7359DC24E380}" type="presOf" srcId="{A9D4ECED-C392-459B-AEEC-BC892C275578}" destId="{B5425BBF-6D88-4E53-BB8D-512D108E309C}" srcOrd="0" destOrd="0" presId="urn:microsoft.com/office/officeart/2005/8/layout/venn1"/>
    <dgm:cxn modelId="{EBD3747C-659D-47E2-8D92-D69CFD597990}" type="presOf" srcId="{C0E65898-4F41-4916-A9E2-8272D5728364}" destId="{5B3EF0D1-396E-4A3B-94C5-EA6675E9FBA0}" srcOrd="0" destOrd="0" presId="urn:microsoft.com/office/officeart/2005/8/layout/venn1"/>
    <dgm:cxn modelId="{FAE60EC3-54FC-4C61-A919-C9B4E8B0E2FE}" type="presOf" srcId="{EC620C50-21BD-4AD3-92B4-0C30AD8CEF64}" destId="{E5F05175-76B3-48BD-B6D9-9D9CF6EC13CB}" srcOrd="1" destOrd="0" presId="urn:microsoft.com/office/officeart/2005/8/layout/venn1"/>
    <dgm:cxn modelId="{46B772E0-8C3F-4DBF-A8A7-E889A01BAFC1}" srcId="{A9D4ECED-C392-459B-AEEC-BC892C275578}" destId="{EC620C50-21BD-4AD3-92B4-0C30AD8CEF64}" srcOrd="1" destOrd="0" parTransId="{BB940499-61B4-4886-99ED-BA8659198A3D}" sibTransId="{EAB556D1-2F33-4CEE-961E-BB8519BC3EE8}"/>
    <dgm:cxn modelId="{A953C55D-FED1-4508-A8DE-4CA3FF344FDC}" type="presOf" srcId="{202A56B2-C7BB-4931-8752-F3E52F71E267}" destId="{C5D626FC-2CF8-491B-A2E3-E629AA3EA3B7}" srcOrd="0" destOrd="0" presId="urn:microsoft.com/office/officeart/2005/8/layout/venn1"/>
    <dgm:cxn modelId="{32A8B70D-D2FE-4BD9-AF83-C9823039BD2F}" type="presParOf" srcId="{B5425BBF-6D88-4E53-BB8D-512D108E309C}" destId="{5B3EF0D1-396E-4A3B-94C5-EA6675E9FBA0}" srcOrd="0" destOrd="0" presId="urn:microsoft.com/office/officeart/2005/8/layout/venn1"/>
    <dgm:cxn modelId="{7A9EDA04-CDDE-4E82-9325-A81BB86654E7}" type="presParOf" srcId="{B5425BBF-6D88-4E53-BB8D-512D108E309C}" destId="{A750744E-12B5-4AD7-B5FE-17A2480D17BF}" srcOrd="1" destOrd="0" presId="urn:microsoft.com/office/officeart/2005/8/layout/venn1"/>
    <dgm:cxn modelId="{C5A395DF-1F1A-4B95-9EC3-18A43FD24BCA}" type="presParOf" srcId="{B5425BBF-6D88-4E53-BB8D-512D108E309C}" destId="{CB6B594A-71B8-443F-A8F1-148EDFCD0303}" srcOrd="2" destOrd="0" presId="urn:microsoft.com/office/officeart/2005/8/layout/venn1"/>
    <dgm:cxn modelId="{B75DFB02-8C3F-44C4-B4D5-6D6FC2A50FD0}" type="presParOf" srcId="{B5425BBF-6D88-4E53-BB8D-512D108E309C}" destId="{E5F05175-76B3-48BD-B6D9-9D9CF6EC13CB}" srcOrd="3" destOrd="0" presId="urn:microsoft.com/office/officeart/2005/8/layout/venn1"/>
    <dgm:cxn modelId="{67DC3FD6-270A-471F-AC57-E659024BE945}" type="presParOf" srcId="{B5425BBF-6D88-4E53-BB8D-512D108E309C}" destId="{C5D626FC-2CF8-491B-A2E3-E629AA3EA3B7}" srcOrd="4" destOrd="0" presId="urn:microsoft.com/office/officeart/2005/8/layout/venn1"/>
    <dgm:cxn modelId="{A2B7076B-7030-479C-B33C-BD17BC022076}" type="presParOf" srcId="{B5425BBF-6D88-4E53-BB8D-512D108E309C}" destId="{5F06BFFC-25E6-4095-B8B1-F3F1D6292661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9D4ECED-C392-459B-AEEC-BC892C275578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C0E65898-4F41-4916-A9E2-8272D5728364}">
      <dgm:prSet phldrT="[Tekst]" custT="1"/>
      <dgm:spPr/>
      <dgm:t>
        <a:bodyPr/>
        <a:lstStyle/>
        <a:p>
          <a:r>
            <a:rPr lang="pl-PL" sz="2800" b="1" dirty="0" err="1" smtClean="0"/>
            <a:t>Positive</a:t>
          </a:r>
          <a:r>
            <a:rPr lang="pl-PL" sz="2800" b="1" dirty="0" smtClean="0"/>
            <a:t> </a:t>
          </a:r>
          <a:r>
            <a:rPr lang="pl-PL" sz="2800" b="1" dirty="0" err="1" smtClean="0"/>
            <a:t>Psychology</a:t>
          </a:r>
          <a:r>
            <a:rPr lang="pl-PL" sz="2800" b="1" dirty="0" smtClean="0"/>
            <a:t> (PERMA)</a:t>
          </a:r>
          <a:endParaRPr lang="pl-PL" sz="2800" b="1" dirty="0"/>
        </a:p>
      </dgm:t>
    </dgm:pt>
    <dgm:pt modelId="{385747DE-679D-4359-9625-2B9470F7FAF3}" type="parTrans" cxnId="{DD2BB247-AF45-4938-8E7E-E6A5F6E48495}">
      <dgm:prSet/>
      <dgm:spPr/>
      <dgm:t>
        <a:bodyPr/>
        <a:lstStyle/>
        <a:p>
          <a:endParaRPr lang="pl-PL"/>
        </a:p>
      </dgm:t>
    </dgm:pt>
    <dgm:pt modelId="{0C89E11C-0F8B-47D9-BA6E-15A68888D591}" type="sibTrans" cxnId="{DD2BB247-AF45-4938-8E7E-E6A5F6E48495}">
      <dgm:prSet/>
      <dgm:spPr/>
      <dgm:t>
        <a:bodyPr/>
        <a:lstStyle/>
        <a:p>
          <a:endParaRPr lang="pl-PL"/>
        </a:p>
      </dgm:t>
    </dgm:pt>
    <dgm:pt modelId="{202A56B2-C7BB-4931-8752-F3E52F71E267}">
      <dgm:prSet phldrT="[Tekst]" custT="1"/>
      <dgm:spPr/>
      <dgm:t>
        <a:bodyPr/>
        <a:lstStyle/>
        <a:p>
          <a:r>
            <a:rPr lang="pl-PL" sz="2800" b="1" dirty="0" err="1" smtClean="0"/>
            <a:t>Autonomy</a:t>
          </a:r>
          <a:endParaRPr lang="pl-PL" sz="2800" b="1" dirty="0"/>
        </a:p>
      </dgm:t>
    </dgm:pt>
    <dgm:pt modelId="{DDA9C033-8769-4B7E-97E6-E45A557B351F}" type="parTrans" cxnId="{4F78129E-EF6E-422B-B249-C4A61618C253}">
      <dgm:prSet/>
      <dgm:spPr/>
      <dgm:t>
        <a:bodyPr/>
        <a:lstStyle/>
        <a:p>
          <a:endParaRPr lang="pl-PL"/>
        </a:p>
      </dgm:t>
    </dgm:pt>
    <dgm:pt modelId="{3F223C32-9989-4246-A189-F1550BE07F9B}" type="sibTrans" cxnId="{4F78129E-EF6E-422B-B249-C4A61618C253}">
      <dgm:prSet/>
      <dgm:spPr/>
      <dgm:t>
        <a:bodyPr/>
        <a:lstStyle/>
        <a:p>
          <a:endParaRPr lang="pl-PL"/>
        </a:p>
      </dgm:t>
    </dgm:pt>
    <dgm:pt modelId="{EC620C50-21BD-4AD3-92B4-0C30AD8CEF64}">
      <dgm:prSet phldrT="[Tekst]" custT="1"/>
      <dgm:spPr/>
      <dgm:t>
        <a:bodyPr/>
        <a:lstStyle/>
        <a:p>
          <a:endParaRPr lang="pl-PL" sz="2800" b="1" dirty="0"/>
        </a:p>
      </dgm:t>
    </dgm:pt>
    <dgm:pt modelId="{EAB556D1-2F33-4CEE-961E-BB8519BC3EE8}" type="sibTrans" cxnId="{46B772E0-8C3F-4DBF-A8A7-E889A01BAFC1}">
      <dgm:prSet/>
      <dgm:spPr/>
      <dgm:t>
        <a:bodyPr/>
        <a:lstStyle/>
        <a:p>
          <a:endParaRPr lang="pl-PL"/>
        </a:p>
      </dgm:t>
    </dgm:pt>
    <dgm:pt modelId="{BB940499-61B4-4886-99ED-BA8659198A3D}" type="parTrans" cxnId="{46B772E0-8C3F-4DBF-A8A7-E889A01BAFC1}">
      <dgm:prSet/>
      <dgm:spPr/>
      <dgm:t>
        <a:bodyPr/>
        <a:lstStyle/>
        <a:p>
          <a:endParaRPr lang="pl-PL"/>
        </a:p>
      </dgm:t>
    </dgm:pt>
    <dgm:pt modelId="{B5425BBF-6D88-4E53-BB8D-512D108E309C}" type="pres">
      <dgm:prSet presAssocID="{A9D4ECED-C392-459B-AEEC-BC892C275578}" presName="compositeShape" presStyleCnt="0">
        <dgm:presLayoutVars>
          <dgm:chMax val="7"/>
          <dgm:dir/>
          <dgm:resizeHandles val="exact"/>
        </dgm:presLayoutVars>
      </dgm:prSet>
      <dgm:spPr/>
    </dgm:pt>
    <dgm:pt modelId="{5B3EF0D1-396E-4A3B-94C5-EA6675E9FBA0}" type="pres">
      <dgm:prSet presAssocID="{C0E65898-4F41-4916-A9E2-8272D5728364}" presName="circ1" presStyleLbl="vennNode1" presStyleIdx="0" presStyleCnt="3" custScaleX="237642" custScaleY="133641" custLinFactNeighborX="1896"/>
      <dgm:spPr/>
      <dgm:t>
        <a:bodyPr/>
        <a:lstStyle/>
        <a:p>
          <a:endParaRPr lang="pl-PL"/>
        </a:p>
      </dgm:t>
    </dgm:pt>
    <dgm:pt modelId="{A750744E-12B5-4AD7-B5FE-17A2480D17BF}" type="pres">
      <dgm:prSet presAssocID="{C0E65898-4F41-4916-A9E2-8272D5728364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B6B594A-71B8-443F-A8F1-148EDFCD0303}" type="pres">
      <dgm:prSet presAssocID="{EC620C50-21BD-4AD3-92B4-0C30AD8CEF64}" presName="circ2" presStyleLbl="vennNode1" presStyleIdx="1" presStyleCnt="3" custScaleX="210849" custScaleY="133007" custLinFactNeighborX="996" custLinFactNeighborY="-626"/>
      <dgm:spPr/>
      <dgm:t>
        <a:bodyPr/>
        <a:lstStyle/>
        <a:p>
          <a:endParaRPr lang="pl-PL"/>
        </a:p>
      </dgm:t>
    </dgm:pt>
    <dgm:pt modelId="{E5F05175-76B3-48BD-B6D9-9D9CF6EC13CB}" type="pres">
      <dgm:prSet presAssocID="{EC620C50-21BD-4AD3-92B4-0C30AD8CEF64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5D626FC-2CF8-491B-A2E3-E629AA3EA3B7}" type="pres">
      <dgm:prSet presAssocID="{202A56B2-C7BB-4931-8752-F3E52F71E267}" presName="circ3" presStyleLbl="vennNode1" presStyleIdx="2" presStyleCnt="3" custScaleX="210233" custScaleY="133827" custLinFactNeighborX="-12180" custLinFactNeighborY="-1937"/>
      <dgm:spPr/>
      <dgm:t>
        <a:bodyPr/>
        <a:lstStyle/>
        <a:p>
          <a:endParaRPr lang="pl-PL"/>
        </a:p>
      </dgm:t>
    </dgm:pt>
    <dgm:pt modelId="{5F06BFFC-25E6-4095-B8B1-F3F1D6292661}" type="pres">
      <dgm:prSet presAssocID="{202A56B2-C7BB-4931-8752-F3E52F71E267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46B772E0-8C3F-4DBF-A8A7-E889A01BAFC1}" srcId="{A9D4ECED-C392-459B-AEEC-BC892C275578}" destId="{EC620C50-21BD-4AD3-92B4-0C30AD8CEF64}" srcOrd="1" destOrd="0" parTransId="{BB940499-61B4-4886-99ED-BA8659198A3D}" sibTransId="{EAB556D1-2F33-4CEE-961E-BB8519BC3EE8}"/>
    <dgm:cxn modelId="{73147638-CF1C-43C5-9523-E3DB75CA68C3}" type="presOf" srcId="{EC620C50-21BD-4AD3-92B4-0C30AD8CEF64}" destId="{CB6B594A-71B8-443F-A8F1-148EDFCD0303}" srcOrd="0" destOrd="0" presId="urn:microsoft.com/office/officeart/2005/8/layout/venn1"/>
    <dgm:cxn modelId="{DD2BB247-AF45-4938-8E7E-E6A5F6E48495}" srcId="{A9D4ECED-C392-459B-AEEC-BC892C275578}" destId="{C0E65898-4F41-4916-A9E2-8272D5728364}" srcOrd="0" destOrd="0" parTransId="{385747DE-679D-4359-9625-2B9470F7FAF3}" sibTransId="{0C89E11C-0F8B-47D9-BA6E-15A68888D591}"/>
    <dgm:cxn modelId="{4F78129E-EF6E-422B-B249-C4A61618C253}" srcId="{A9D4ECED-C392-459B-AEEC-BC892C275578}" destId="{202A56B2-C7BB-4931-8752-F3E52F71E267}" srcOrd="2" destOrd="0" parTransId="{DDA9C033-8769-4B7E-97E6-E45A557B351F}" sibTransId="{3F223C32-9989-4246-A189-F1550BE07F9B}"/>
    <dgm:cxn modelId="{2BD8A709-6BEF-45D2-B5A8-D3F39559E9F8}" type="presOf" srcId="{202A56B2-C7BB-4931-8752-F3E52F71E267}" destId="{C5D626FC-2CF8-491B-A2E3-E629AA3EA3B7}" srcOrd="0" destOrd="0" presId="urn:microsoft.com/office/officeart/2005/8/layout/venn1"/>
    <dgm:cxn modelId="{35162DE1-4FFF-4A11-B510-7BE73376FF6A}" type="presOf" srcId="{C0E65898-4F41-4916-A9E2-8272D5728364}" destId="{A750744E-12B5-4AD7-B5FE-17A2480D17BF}" srcOrd="1" destOrd="0" presId="urn:microsoft.com/office/officeart/2005/8/layout/venn1"/>
    <dgm:cxn modelId="{AE590B8E-749F-4426-B84B-68544EF18523}" type="presOf" srcId="{A9D4ECED-C392-459B-AEEC-BC892C275578}" destId="{B5425BBF-6D88-4E53-BB8D-512D108E309C}" srcOrd="0" destOrd="0" presId="urn:microsoft.com/office/officeart/2005/8/layout/venn1"/>
    <dgm:cxn modelId="{3E084D64-2781-4F92-A386-7912BD9CADF7}" type="presOf" srcId="{C0E65898-4F41-4916-A9E2-8272D5728364}" destId="{5B3EF0D1-396E-4A3B-94C5-EA6675E9FBA0}" srcOrd="0" destOrd="0" presId="urn:microsoft.com/office/officeart/2005/8/layout/venn1"/>
    <dgm:cxn modelId="{C23A2A42-149B-41CD-AF97-AE8B16B7F270}" type="presOf" srcId="{202A56B2-C7BB-4931-8752-F3E52F71E267}" destId="{5F06BFFC-25E6-4095-B8B1-F3F1D6292661}" srcOrd="1" destOrd="0" presId="urn:microsoft.com/office/officeart/2005/8/layout/venn1"/>
    <dgm:cxn modelId="{B5724AA3-FA02-4A76-AA19-550C2F45FF01}" type="presOf" srcId="{EC620C50-21BD-4AD3-92B4-0C30AD8CEF64}" destId="{E5F05175-76B3-48BD-B6D9-9D9CF6EC13CB}" srcOrd="1" destOrd="0" presId="urn:microsoft.com/office/officeart/2005/8/layout/venn1"/>
    <dgm:cxn modelId="{4A78732B-0985-4265-8091-5894B24F44DA}" type="presParOf" srcId="{B5425BBF-6D88-4E53-BB8D-512D108E309C}" destId="{5B3EF0D1-396E-4A3B-94C5-EA6675E9FBA0}" srcOrd="0" destOrd="0" presId="urn:microsoft.com/office/officeart/2005/8/layout/venn1"/>
    <dgm:cxn modelId="{C3B543A5-0E4B-495D-8A26-5D345A7DA8E5}" type="presParOf" srcId="{B5425BBF-6D88-4E53-BB8D-512D108E309C}" destId="{A750744E-12B5-4AD7-B5FE-17A2480D17BF}" srcOrd="1" destOrd="0" presId="urn:microsoft.com/office/officeart/2005/8/layout/venn1"/>
    <dgm:cxn modelId="{3AE00D5D-3292-4767-ABD5-963815981E58}" type="presParOf" srcId="{B5425BBF-6D88-4E53-BB8D-512D108E309C}" destId="{CB6B594A-71B8-443F-A8F1-148EDFCD0303}" srcOrd="2" destOrd="0" presId="urn:microsoft.com/office/officeart/2005/8/layout/venn1"/>
    <dgm:cxn modelId="{5604A304-17DE-4AE5-A009-B94A07DBD845}" type="presParOf" srcId="{B5425BBF-6D88-4E53-BB8D-512D108E309C}" destId="{E5F05175-76B3-48BD-B6D9-9D9CF6EC13CB}" srcOrd="3" destOrd="0" presId="urn:microsoft.com/office/officeart/2005/8/layout/venn1"/>
    <dgm:cxn modelId="{3F2B9B0C-C256-436B-8239-3A049A7B8D2C}" type="presParOf" srcId="{B5425BBF-6D88-4E53-BB8D-512D108E309C}" destId="{C5D626FC-2CF8-491B-A2E3-E629AA3EA3B7}" srcOrd="4" destOrd="0" presId="urn:microsoft.com/office/officeart/2005/8/layout/venn1"/>
    <dgm:cxn modelId="{68F4FF02-567F-494D-AB0C-FC991A00A200}" type="presParOf" srcId="{B5425BBF-6D88-4E53-BB8D-512D108E309C}" destId="{5F06BFFC-25E6-4095-B8B1-F3F1D6292661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3EF0D1-396E-4A3B-94C5-EA6675E9FBA0}">
      <dsp:nvSpPr>
        <dsp:cNvPr id="0" name=""/>
        <dsp:cNvSpPr/>
      </dsp:nvSpPr>
      <dsp:spPr>
        <a:xfrm>
          <a:off x="687049" y="-451630"/>
          <a:ext cx="7259791" cy="408263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800" b="1" kern="1200" dirty="0" err="1" smtClean="0"/>
            <a:t>Positive</a:t>
          </a:r>
          <a:r>
            <a:rPr lang="pl-PL" sz="2800" b="1" kern="1200" dirty="0" smtClean="0"/>
            <a:t> </a:t>
          </a:r>
          <a:r>
            <a:rPr lang="pl-PL" sz="2800" b="1" kern="1200" dirty="0" err="1" smtClean="0"/>
            <a:t>Psychology</a:t>
          </a:r>
          <a:r>
            <a:rPr lang="pl-PL" sz="2800" b="1" kern="1200" dirty="0" smtClean="0"/>
            <a:t> (PERMA)</a:t>
          </a:r>
          <a:endParaRPr lang="pl-PL" sz="2800" b="1" kern="1200" dirty="0"/>
        </a:p>
      </dsp:txBody>
      <dsp:txXfrm>
        <a:off x="1655021" y="262830"/>
        <a:ext cx="5323846" cy="1837186"/>
      </dsp:txXfrm>
    </dsp:sp>
    <dsp:sp modelId="{CB6B594A-71B8-443F-A8F1-148EDFCD0303}">
      <dsp:nvSpPr>
        <dsp:cNvPr id="0" name=""/>
        <dsp:cNvSpPr/>
      </dsp:nvSpPr>
      <dsp:spPr>
        <a:xfrm>
          <a:off x="2119927" y="1448259"/>
          <a:ext cx="6441284" cy="406326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2800" b="1" kern="1200" dirty="0"/>
        </a:p>
      </dsp:txBody>
      <dsp:txXfrm>
        <a:off x="4089886" y="2497937"/>
        <a:ext cx="3864770" cy="2234797"/>
      </dsp:txXfrm>
    </dsp:sp>
    <dsp:sp modelId="{C5D626FC-2CF8-491B-A2E3-E629AA3EA3B7}">
      <dsp:nvSpPr>
        <dsp:cNvPr id="0" name=""/>
        <dsp:cNvSpPr/>
      </dsp:nvSpPr>
      <dsp:spPr>
        <a:xfrm>
          <a:off x="-75302" y="1395684"/>
          <a:ext cx="6422465" cy="408831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800" b="1" kern="1200" dirty="0" err="1" smtClean="0"/>
            <a:t>Autonomy</a:t>
          </a:r>
          <a:endParaRPr lang="pl-PL" sz="2800" b="1" kern="1200" dirty="0"/>
        </a:p>
      </dsp:txBody>
      <dsp:txXfrm>
        <a:off x="529479" y="2451833"/>
        <a:ext cx="3853479" cy="22485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3EF0D1-396E-4A3B-94C5-EA6675E9FBA0}">
      <dsp:nvSpPr>
        <dsp:cNvPr id="0" name=""/>
        <dsp:cNvSpPr/>
      </dsp:nvSpPr>
      <dsp:spPr>
        <a:xfrm>
          <a:off x="666275" y="-451630"/>
          <a:ext cx="7259791" cy="408263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800" b="1" kern="1200" dirty="0" err="1" smtClean="0"/>
            <a:t>Positive</a:t>
          </a:r>
          <a:r>
            <a:rPr lang="pl-PL" sz="2800" b="1" kern="1200" dirty="0" smtClean="0"/>
            <a:t> </a:t>
          </a:r>
          <a:r>
            <a:rPr lang="pl-PL" sz="2800" b="1" kern="1200" dirty="0" err="1" smtClean="0"/>
            <a:t>Psychology</a:t>
          </a:r>
          <a:r>
            <a:rPr lang="pl-PL" sz="2800" b="1" kern="1200" dirty="0" smtClean="0"/>
            <a:t> (PERMA)</a:t>
          </a:r>
          <a:endParaRPr lang="pl-PL" sz="2800" b="1" kern="1200" dirty="0"/>
        </a:p>
      </dsp:txBody>
      <dsp:txXfrm>
        <a:off x="1634247" y="262830"/>
        <a:ext cx="5323846" cy="1837186"/>
      </dsp:txXfrm>
    </dsp:sp>
    <dsp:sp modelId="{CB6B594A-71B8-443F-A8F1-148EDFCD0303}">
      <dsp:nvSpPr>
        <dsp:cNvPr id="0" name=""/>
        <dsp:cNvSpPr/>
      </dsp:nvSpPr>
      <dsp:spPr>
        <a:xfrm>
          <a:off x="2119927" y="1448259"/>
          <a:ext cx="6441284" cy="406326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2800" b="1" kern="1200" dirty="0"/>
        </a:p>
      </dsp:txBody>
      <dsp:txXfrm>
        <a:off x="4089886" y="2497937"/>
        <a:ext cx="3864770" cy="2234797"/>
      </dsp:txXfrm>
    </dsp:sp>
    <dsp:sp modelId="{C5D626FC-2CF8-491B-A2E3-E629AA3EA3B7}">
      <dsp:nvSpPr>
        <dsp:cNvPr id="0" name=""/>
        <dsp:cNvSpPr/>
      </dsp:nvSpPr>
      <dsp:spPr>
        <a:xfrm>
          <a:off x="-75302" y="1395684"/>
          <a:ext cx="6422465" cy="408831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800" b="1" kern="1200" dirty="0" err="1" smtClean="0"/>
            <a:t>Autonomy</a:t>
          </a:r>
          <a:endParaRPr lang="pl-PL" sz="2800" b="1" kern="1200" dirty="0"/>
        </a:p>
      </dsp:txBody>
      <dsp:txXfrm>
        <a:off x="529479" y="2451833"/>
        <a:ext cx="3853479" cy="22485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4227DC-ACC8-4BE3-B502-DBACCFEA2F85}" type="datetimeFigureOut">
              <a:rPr lang="pl-PL" smtClean="0"/>
              <a:t>30.05.2018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253325-E00C-4F07-AB0E-0C19DD6E144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38605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Social_support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Social_support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253325-E00C-4F07-AB0E-0C19DD6E1440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44526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P</a:t>
            </a:r>
            <a:r>
              <a:rPr lang="en-US" dirty="0" smtClean="0"/>
              <a:t>ositive emotion—Can only be assessed subjectively</a:t>
            </a:r>
            <a:r>
              <a:rPr lang="pl-PL" dirty="0" smtClean="0"/>
              <a:t>; </a:t>
            </a:r>
            <a:r>
              <a:rPr lang="en-US" b="1" dirty="0" smtClean="0"/>
              <a:t>E</a:t>
            </a:r>
            <a:r>
              <a:rPr lang="en-US" dirty="0" smtClean="0"/>
              <a:t>ngagement—Like positive emotion, can </a:t>
            </a:r>
            <a:r>
              <a:rPr lang="en-US" i="1" dirty="0" smtClean="0"/>
              <a:t>only</a:t>
            </a:r>
            <a:r>
              <a:rPr lang="en-US" dirty="0" smtClean="0"/>
              <a:t> be measured through subjective means. It is presence of a flow state</a:t>
            </a:r>
            <a:r>
              <a:rPr lang="pl-PL" dirty="0" smtClean="0"/>
              <a:t> ; </a:t>
            </a:r>
            <a:r>
              <a:rPr lang="en-US" b="1" dirty="0" smtClean="0"/>
              <a:t>R</a:t>
            </a:r>
            <a:r>
              <a:rPr lang="en-US" dirty="0" smtClean="0"/>
              <a:t>elationships—The presence of friends, family, intimacy, or </a:t>
            </a:r>
            <a:r>
              <a:rPr lang="en-US" dirty="0" smtClean="0">
                <a:hlinkClick r:id="rId3" tooltip="Social support"/>
              </a:rPr>
              <a:t>social connection</a:t>
            </a:r>
            <a:endParaRPr lang="en-US" dirty="0" smtClean="0"/>
          </a:p>
          <a:p>
            <a:r>
              <a:rPr lang="en-US" b="1" dirty="0" smtClean="0"/>
              <a:t>M</a:t>
            </a:r>
            <a:r>
              <a:rPr lang="en-US" dirty="0" smtClean="0"/>
              <a:t>eaning—Belonging to and serving something bigger than one's self</a:t>
            </a:r>
            <a:r>
              <a:rPr lang="pl-PL" dirty="0" smtClean="0"/>
              <a:t> ; </a:t>
            </a:r>
            <a:r>
              <a:rPr lang="en-US" b="1" dirty="0" smtClean="0"/>
              <a:t>A</a:t>
            </a:r>
            <a:r>
              <a:rPr lang="en-US" dirty="0" smtClean="0"/>
              <a:t>chievement—Accomplishment that is pursued even when it brings no positive emotion, no meaning, and nothing in the way of positive relationships.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253325-E00C-4F07-AB0E-0C19DD6E1440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95007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P</a:t>
            </a:r>
            <a:r>
              <a:rPr lang="en-US" dirty="0" smtClean="0"/>
              <a:t>ositive emotion—Can only be assessed subjectively</a:t>
            </a:r>
            <a:r>
              <a:rPr lang="pl-PL" dirty="0" smtClean="0"/>
              <a:t>; </a:t>
            </a:r>
            <a:r>
              <a:rPr lang="en-US" b="1" dirty="0" smtClean="0"/>
              <a:t>E</a:t>
            </a:r>
            <a:r>
              <a:rPr lang="en-US" dirty="0" smtClean="0"/>
              <a:t>ngagement—Like positive emotion, can </a:t>
            </a:r>
            <a:r>
              <a:rPr lang="en-US" i="1" dirty="0" smtClean="0"/>
              <a:t>only</a:t>
            </a:r>
            <a:r>
              <a:rPr lang="en-US" dirty="0" smtClean="0"/>
              <a:t> be measured through subjective means. It is presence of a flow state</a:t>
            </a:r>
            <a:r>
              <a:rPr lang="pl-PL" dirty="0" smtClean="0"/>
              <a:t> ; </a:t>
            </a:r>
            <a:r>
              <a:rPr lang="en-US" b="1" dirty="0" smtClean="0"/>
              <a:t>R</a:t>
            </a:r>
            <a:r>
              <a:rPr lang="en-US" dirty="0" smtClean="0"/>
              <a:t>elationships—The presence of friends, family, intimacy, or </a:t>
            </a:r>
            <a:r>
              <a:rPr lang="en-US" dirty="0" smtClean="0">
                <a:hlinkClick r:id="rId3" tooltip="Social support"/>
              </a:rPr>
              <a:t>social connection</a:t>
            </a:r>
            <a:endParaRPr lang="en-US" dirty="0" smtClean="0"/>
          </a:p>
          <a:p>
            <a:r>
              <a:rPr lang="en-US" b="1" dirty="0" smtClean="0"/>
              <a:t>M</a:t>
            </a:r>
            <a:r>
              <a:rPr lang="en-US" dirty="0" smtClean="0"/>
              <a:t>eaning—Belonging to and serving something bigger than one's self</a:t>
            </a:r>
            <a:r>
              <a:rPr lang="pl-PL" dirty="0" smtClean="0"/>
              <a:t> ; </a:t>
            </a:r>
            <a:r>
              <a:rPr lang="en-US" b="1" dirty="0" smtClean="0"/>
              <a:t>A</a:t>
            </a:r>
            <a:r>
              <a:rPr lang="en-US" dirty="0" smtClean="0"/>
              <a:t>chievement—Accomplishment that is pursued even when it brings no positive emotion, no meaning, and nothing in the way of positive relationships.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253325-E00C-4F07-AB0E-0C19DD6E1440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459820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"Just teaching new strategies to students will accomplish very little less students begin to want greater responsibility for their own learning" (Oxford (1990:10; italics in original).</a:t>
            </a:r>
            <a:endParaRPr lang="pl-PL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253325-E00C-4F07-AB0E-0C19DD6E1440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431888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Martin </a:t>
            </a:r>
            <a:r>
              <a:rPr lang="pl-PL" dirty="0" err="1" smtClean="0"/>
              <a:t>Dougiamas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253325-E00C-4F07-AB0E-0C19DD6E1440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463210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dirty="0" smtClean="0"/>
              <a:t>The</a:t>
            </a:r>
            <a:r>
              <a:rPr lang="pl-PL" baseline="0" dirty="0" smtClean="0"/>
              <a:t> </a:t>
            </a:r>
            <a:r>
              <a:rPr lang="en-US" dirty="0" smtClean="0"/>
              <a:t>PERMA</a:t>
            </a:r>
            <a:r>
              <a:rPr lang="pl-PL" baseline="0" dirty="0" smtClean="0"/>
              <a:t> </a:t>
            </a:r>
            <a:r>
              <a:rPr lang="en-US" dirty="0" smtClean="0"/>
              <a:t>Profiler</a:t>
            </a:r>
            <a:r>
              <a:rPr lang="pl-PL" baseline="0" dirty="0" smtClean="0"/>
              <a:t> </a:t>
            </a:r>
            <a:r>
              <a:rPr lang="en-US" dirty="0" smtClean="0"/>
              <a:t>Julie</a:t>
            </a:r>
            <a:r>
              <a:rPr lang="pl-PL" baseline="0" dirty="0" smtClean="0"/>
              <a:t> </a:t>
            </a:r>
            <a:r>
              <a:rPr lang="en-US" dirty="0" smtClean="0"/>
              <a:t>Butler</a:t>
            </a:r>
            <a:r>
              <a:rPr lang="pl-PL" baseline="0" dirty="0" smtClean="0"/>
              <a:t> </a:t>
            </a:r>
            <a:r>
              <a:rPr lang="en-US" dirty="0" smtClean="0"/>
              <a:t>&amp;</a:t>
            </a:r>
            <a:r>
              <a:rPr lang="pl-PL" baseline="0" dirty="0" smtClean="0"/>
              <a:t> </a:t>
            </a:r>
            <a:r>
              <a:rPr lang="en-US" dirty="0" smtClean="0"/>
              <a:t>Margaret	L.</a:t>
            </a:r>
            <a:r>
              <a:rPr lang="pl-PL" dirty="0" smtClean="0"/>
              <a:t> </a:t>
            </a:r>
            <a:r>
              <a:rPr lang="en-US" dirty="0" smtClean="0"/>
              <a:t>Kern,</a:t>
            </a:r>
            <a:r>
              <a:rPr lang="pl-PL" baseline="0" dirty="0" smtClean="0"/>
              <a:t> </a:t>
            </a:r>
            <a:r>
              <a:rPr lang="en-US" dirty="0" smtClean="0"/>
              <a:t>University</a:t>
            </a:r>
            <a:r>
              <a:rPr lang="pl-PL" baseline="0" dirty="0" smtClean="0"/>
              <a:t> </a:t>
            </a:r>
            <a:r>
              <a:rPr lang="en-US" dirty="0" smtClean="0"/>
              <a:t>of</a:t>
            </a:r>
            <a:r>
              <a:rPr lang="pl-PL" baseline="0" dirty="0" smtClean="0"/>
              <a:t> </a:t>
            </a:r>
            <a:r>
              <a:rPr lang="en-US" dirty="0" smtClean="0"/>
              <a:t>Pennsylvania</a:t>
            </a:r>
            <a:r>
              <a:rPr lang="pl-PL" dirty="0" smtClean="0"/>
              <a:t> </a:t>
            </a:r>
          </a:p>
          <a:p>
            <a:pPr algn="just"/>
            <a:r>
              <a:rPr lang="pl-PL" dirty="0" err="1" smtClean="0"/>
              <a:t>Question</a:t>
            </a:r>
            <a:r>
              <a:rPr lang="pl-PL" dirty="0" smtClean="0"/>
              <a:t> nr 10</a:t>
            </a:r>
          </a:p>
          <a:p>
            <a:pPr algn="just"/>
            <a:endParaRPr lang="pl-PL" dirty="0" smtClean="0"/>
          </a:p>
          <a:p>
            <a:pPr algn="just"/>
            <a:r>
              <a:rPr lang="en-US" dirty="0" smtClean="0"/>
              <a:t>To</a:t>
            </a:r>
            <a:r>
              <a:rPr lang="pl-PL" baseline="0" dirty="0" smtClean="0"/>
              <a:t> </a:t>
            </a:r>
            <a:r>
              <a:rPr lang="en-US" dirty="0" smtClean="0"/>
              <a:t>what</a:t>
            </a:r>
            <a:r>
              <a:rPr lang="pl-PL" baseline="0" dirty="0" smtClean="0"/>
              <a:t> </a:t>
            </a:r>
            <a:r>
              <a:rPr lang="en-US" dirty="0" smtClean="0"/>
              <a:t>extent</a:t>
            </a:r>
            <a:r>
              <a:rPr lang="pl-PL" baseline="0" dirty="0" smtClean="0"/>
              <a:t> </a:t>
            </a:r>
            <a:r>
              <a:rPr lang="en-US" dirty="0" smtClean="0"/>
              <a:t>do</a:t>
            </a:r>
            <a:r>
              <a:rPr lang="pl-PL" baseline="0" dirty="0" smtClean="0"/>
              <a:t> </a:t>
            </a:r>
            <a:r>
              <a:rPr lang="en-US" dirty="0" smtClean="0"/>
              <a:t>you</a:t>
            </a:r>
            <a:r>
              <a:rPr lang="pl-PL" baseline="0" dirty="0" smtClean="0"/>
              <a:t> </a:t>
            </a:r>
            <a:r>
              <a:rPr lang="en-US" dirty="0" smtClean="0"/>
              <a:t>receive</a:t>
            </a:r>
            <a:r>
              <a:rPr lang="pl-PL" baseline="0" dirty="0" smtClean="0"/>
              <a:t> </a:t>
            </a:r>
            <a:r>
              <a:rPr lang="en-US" dirty="0" smtClean="0"/>
              <a:t>help</a:t>
            </a:r>
            <a:r>
              <a:rPr lang="pl-PL" baseline="0" dirty="0" smtClean="0"/>
              <a:t> </a:t>
            </a:r>
            <a:r>
              <a:rPr lang="en-US" dirty="0" smtClean="0"/>
              <a:t>and</a:t>
            </a:r>
            <a:r>
              <a:rPr lang="pl-PL" baseline="0" dirty="0" smtClean="0"/>
              <a:t> </a:t>
            </a:r>
            <a:r>
              <a:rPr lang="en-US" dirty="0" err="1" smtClean="0"/>
              <a:t>suport</a:t>
            </a:r>
            <a:r>
              <a:rPr lang="pl-PL" baseline="0" dirty="0" smtClean="0"/>
              <a:t> </a:t>
            </a:r>
            <a:r>
              <a:rPr lang="en-US" dirty="0" smtClean="0"/>
              <a:t>from</a:t>
            </a:r>
            <a:r>
              <a:rPr lang="pl-PL" baseline="0" dirty="0" smtClean="0"/>
              <a:t> </a:t>
            </a:r>
            <a:r>
              <a:rPr lang="en-US" dirty="0" smtClean="0"/>
              <a:t>others	when</a:t>
            </a:r>
            <a:r>
              <a:rPr lang="pl-PL" baseline="0" dirty="0" smtClean="0"/>
              <a:t> </a:t>
            </a:r>
            <a:r>
              <a:rPr lang="en-US" dirty="0" smtClean="0"/>
              <a:t>you</a:t>
            </a:r>
            <a:r>
              <a:rPr lang="pl-PL" baseline="0" dirty="0" smtClean="0"/>
              <a:t> </a:t>
            </a:r>
            <a:r>
              <a:rPr lang="en-US" dirty="0" smtClean="0"/>
              <a:t>need</a:t>
            </a:r>
            <a:r>
              <a:rPr lang="pl-PL" baseline="0" dirty="0" smtClean="0"/>
              <a:t> </a:t>
            </a:r>
            <a:r>
              <a:rPr lang="en-US" dirty="0" smtClean="0"/>
              <a:t>it?	</a:t>
            </a:r>
            <a:endParaRPr lang="pl-PL" dirty="0" smtClean="0"/>
          </a:p>
          <a:p>
            <a:pPr algn="just"/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253325-E00C-4F07-AB0E-0C19DD6E1440}" type="slidenum">
              <a:rPr lang="pl-PL" smtClean="0"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960845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</a:t>
            </a:r>
            <a:r>
              <a:rPr lang="pl-P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course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not for </a:t>
            </a:r>
            <a:r>
              <a:rPr lang="pl-P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students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who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teacher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centered</a:t>
            </a:r>
            <a:r>
              <a:rPr lang="pl-PL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pl-PL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need</a:t>
            </a:r>
            <a:r>
              <a:rPr lang="pl-PL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be </a:t>
            </a:r>
            <a:r>
              <a:rPr lang="pl-PL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instructed</a:t>
            </a:r>
            <a:r>
              <a:rPr lang="pl-PL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pl-PL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supervised</a:t>
            </a:r>
            <a:r>
              <a:rPr lang="pl-PL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pl-PL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"Just teaching new strategies to students will accomplish very little less students begin to want greater responsibility for their own learning" (Oxford 1990:10; italics in original).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253325-E00C-4F07-AB0E-0C19DD6E1440}" type="slidenum">
              <a:rPr lang="pl-PL" smtClean="0"/>
              <a:t>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2048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E147D-EB81-423F-830F-4B3B4B844F3A}" type="datetime1">
              <a:rPr lang="en-US" smtClean="0"/>
              <a:t>5/30/2018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PWSZ Tarnow, Poland </a:t>
            </a:r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E0ECE-0787-43CF-A44C-836492ED7CA5}" type="datetime1">
              <a:rPr lang="en-US" smtClean="0"/>
              <a:t>5/30/2018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PWSZ Tarnow, Poland 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C5753-1B71-4733-95EF-BDA2EE01AD71}" type="datetime1">
              <a:rPr lang="en-US" smtClean="0"/>
              <a:t>5/30/2018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PWSZ Tarnow, Poland 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49A34-D901-4CF1-926B-3E6A91E86469}" type="datetime1">
              <a:rPr lang="en-US" smtClean="0"/>
              <a:t>5/30/2018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PWSZ Tarnow, Poland </a:t>
            </a:r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6FDA9-9747-4D8A-AF82-E5BB786B53EC}" type="datetime1">
              <a:rPr lang="en-US" smtClean="0"/>
              <a:t>5/30/2018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PWSZ Tarnow, Poland </a:t>
            </a:r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D2BB8-08F5-4E81-938D-C975B9968EB9}" type="datetime1">
              <a:rPr lang="en-US" smtClean="0"/>
              <a:t>5/30/2018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PWSZ Tarnow, Poland </a:t>
            </a:r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7B2A3-5B76-4179-8BE4-1EC103EAE43E}" type="datetime1">
              <a:rPr lang="en-US" smtClean="0"/>
              <a:t>5/30/2018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PWSZ Tarnow, Poland </a:t>
            </a:r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6A0F8-6921-4AEB-8E84-240E9FA9E1BE}" type="datetime1">
              <a:rPr lang="en-US" smtClean="0"/>
              <a:t>5/30/2018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PWSZ Tarnow, Poland 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4A0-3E62-4830-BD19-773E6E44B440}" type="datetime1">
              <a:rPr lang="en-US" smtClean="0"/>
              <a:t>5/30/2018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PWSZ Tarnow, Poland 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52D9E-5A22-409F-8C82-0F4318CE5130}" type="datetime1">
              <a:rPr lang="en-US" smtClean="0"/>
              <a:t>5/30/2018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PWSZ Tarnow, Poland 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89E9D-82C0-4DC2-A166-CF3F66CD7531}" type="datetime1">
              <a:rPr lang="en-US" smtClean="0"/>
              <a:t>5/30/2018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PWSZ Tarnow, Poland </a:t>
            </a:r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A7E95-6354-4FE7-B998-64B0FF77C6E5}" type="datetime1">
              <a:rPr lang="en-US" smtClean="0"/>
              <a:t>5/30/2018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PWSZ Tarnow, Poland 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D6822-79F0-48A8-9E82-DAB37F118875}" type="datetime1">
              <a:rPr lang="en-US" smtClean="0"/>
              <a:t>5/30/2018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PWSZ Tarnow, Poland </a:t>
            </a:r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DCAC6-B49D-4AD3-B4FF-4EAA82E26061}" type="datetime1">
              <a:rPr lang="en-US" smtClean="0"/>
              <a:t>5/30/2018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PWSZ Tarnow, Poland 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47899-65B2-4C3F-9D5F-CFA4A1140F5F}" type="datetime1">
              <a:rPr lang="en-US" smtClean="0"/>
              <a:t>5/30/2018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PWSZ Tarnow, Poland 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B440C-3725-42DB-9548-0E95CE152A6D}" type="datetime1">
              <a:rPr lang="en-US" smtClean="0"/>
              <a:t>5/30/2018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PWSZ Tarnow, Poland 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36D98C-A38D-47E8-9517-F4F13A9F8E77}" type="datetime1">
              <a:rPr lang="en-US" smtClean="0"/>
              <a:t>5/30/2018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PWSZ Tarnow, Poland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cbi.nlm.nih.gov/pubmed/11392865" TargetMode="External"/><Relationship Id="rId3" Type="http://schemas.openxmlformats.org/officeDocument/2006/relationships/hyperlink" Target="https://pl.wikipedia.org/wiki/Specjalna:Ksi%C4%85%C5%BCki/0743222970" TargetMode="External"/><Relationship Id="rId7" Type="http://schemas.openxmlformats.org/officeDocument/2006/relationships/hyperlink" Target="https://pl.wikipedia.org/wiki/PMID" TargetMode="External"/><Relationship Id="rId2" Type="http://schemas.openxmlformats.org/officeDocument/2006/relationships/hyperlink" Target="http://www.peggykern.org/questionnaires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037/0003-066X.55.1.5" TargetMode="External"/><Relationship Id="rId5" Type="http://schemas.openxmlformats.org/officeDocument/2006/relationships/hyperlink" Target="https://pl.wikipedia.org/wiki/DOI_(identyfikator_cyfrowy)" TargetMode="External"/><Relationship Id="rId4" Type="http://schemas.openxmlformats.org/officeDocument/2006/relationships/hyperlink" Target="https://pl.wikipedia.org/wiki/Specjalna:Ksi%C4%85%C5%BCki/0743222989" TargetMode="External"/><Relationship Id="rId9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177638" y="581891"/>
            <a:ext cx="11014362" cy="2262781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Dealing with mixed specializations in ESP classes</a:t>
            </a:r>
            <a:r>
              <a:rPr lang="pl-PL" dirty="0"/>
              <a:t/>
            </a:r>
            <a:br>
              <a:rPr lang="pl-PL" dirty="0"/>
            </a:b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b="1" dirty="0"/>
              <a:t>Anna Stefanowicz-</a:t>
            </a:r>
            <a:r>
              <a:rPr lang="pl-PL" b="1" dirty="0" err="1"/>
              <a:t>Kocol</a:t>
            </a:r>
            <a:endParaRPr lang="pl-PL" dirty="0"/>
          </a:p>
          <a:p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600" b="1" dirty="0"/>
              <a:t>PWSZ </a:t>
            </a:r>
            <a:r>
              <a:rPr lang="pl-PL" sz="1600" b="1" dirty="0" err="1"/>
              <a:t>Tarnow</a:t>
            </a:r>
            <a:r>
              <a:rPr lang="pl-PL" sz="1600" b="1" dirty="0"/>
              <a:t>, Poland</a:t>
            </a:r>
            <a:endParaRPr lang="pl-PL" sz="1600" dirty="0"/>
          </a:p>
          <a:p>
            <a:endParaRPr lang="en-US" dirty="0"/>
          </a:p>
        </p:txBody>
      </p:sp>
      <p:pic>
        <p:nvPicPr>
          <p:cNvPr id="5" name="Obraz 4" descr="Ksiega Znaku PWSZ.cdr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8512" y="5970169"/>
            <a:ext cx="748193" cy="6964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17157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400" b="1" dirty="0" smtClean="0"/>
              <a:t>Plan:</a:t>
            </a:r>
            <a:endParaRPr lang="pl-PL" sz="44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093843" y="1708829"/>
            <a:ext cx="9410769" cy="4426979"/>
          </a:xfrm>
        </p:spPr>
        <p:txBody>
          <a:bodyPr/>
          <a:lstStyle/>
          <a:p>
            <a:r>
              <a:rPr lang="en-GB" sz="3200" b="1" dirty="0" smtClean="0"/>
              <a:t>1. The context of PWSZ ESP classes</a:t>
            </a:r>
          </a:p>
          <a:p>
            <a:r>
              <a:rPr lang="en-GB" sz="3200" b="1" dirty="0" smtClean="0"/>
              <a:t>2. The problem</a:t>
            </a:r>
          </a:p>
          <a:p>
            <a:r>
              <a:rPr lang="en-GB" sz="3200" b="1" dirty="0" smtClean="0"/>
              <a:t>3. Suggested solution (background and tools)</a:t>
            </a:r>
          </a:p>
          <a:p>
            <a:r>
              <a:rPr lang="en-GB" sz="3200" b="1" dirty="0" smtClean="0"/>
              <a:t>4. Evaluation of the solution </a:t>
            </a:r>
          </a:p>
          <a:p>
            <a:r>
              <a:rPr lang="en-GB" sz="3200" b="1" dirty="0" smtClean="0"/>
              <a:t>5. Detected </a:t>
            </a:r>
            <a:r>
              <a:rPr lang="pl-PL" sz="3200" b="1" dirty="0" err="1" smtClean="0"/>
              <a:t>issues</a:t>
            </a:r>
            <a:endParaRPr lang="en-GB" sz="3200" b="1" dirty="0" smtClean="0"/>
          </a:p>
          <a:p>
            <a:r>
              <a:rPr lang="en-GB" sz="3200" b="1" dirty="0" smtClean="0"/>
              <a:t>6. Conclusions</a:t>
            </a:r>
          </a:p>
          <a:p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PWSZ Tarnow, Poland </a:t>
            </a:r>
            <a:endParaRPr lang="en-US" dirty="0"/>
          </a:p>
        </p:txBody>
      </p:sp>
      <p:pic>
        <p:nvPicPr>
          <p:cNvPr id="5" name="Obraz 4" descr="Ksiega Znaku PWSZ.cdr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1375" y="5970169"/>
            <a:ext cx="705331" cy="6964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76890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52155" y="624110"/>
            <a:ext cx="9852457" cy="1280890"/>
          </a:xfrm>
        </p:spPr>
        <p:txBody>
          <a:bodyPr>
            <a:normAutofit/>
          </a:bodyPr>
          <a:lstStyle/>
          <a:p>
            <a:r>
              <a:rPr lang="pl-PL" sz="4000" b="1" dirty="0"/>
              <a:t>The </a:t>
            </a:r>
            <a:r>
              <a:rPr lang="pl-PL" sz="4000" b="1" dirty="0" err="1"/>
              <a:t>context</a:t>
            </a:r>
            <a:r>
              <a:rPr lang="pl-PL" sz="4000" b="1" dirty="0"/>
              <a:t> of PWSZ ESP </a:t>
            </a:r>
            <a:r>
              <a:rPr lang="pl-PL" sz="4000" b="1" dirty="0" err="1"/>
              <a:t>classes</a:t>
            </a:r>
            <a:endParaRPr lang="pl-PL" sz="40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214563" y="1433945"/>
            <a:ext cx="9977437" cy="4477277"/>
          </a:xfrm>
        </p:spPr>
        <p:txBody>
          <a:bodyPr>
            <a:normAutofit lnSpcReduction="10000"/>
          </a:bodyPr>
          <a:lstStyle/>
          <a:p>
            <a:r>
              <a:rPr lang="en-GB" sz="3200" b="1" dirty="0" smtClean="0"/>
              <a:t>4000 students / </a:t>
            </a:r>
            <a:r>
              <a:rPr lang="pl-PL" sz="3200" b="1" dirty="0" smtClean="0"/>
              <a:t>6</a:t>
            </a:r>
            <a:r>
              <a:rPr lang="en-GB" sz="3200" b="1" dirty="0" smtClean="0"/>
              <a:t> foreign languages </a:t>
            </a:r>
          </a:p>
          <a:p>
            <a:r>
              <a:rPr lang="en-GB" sz="3200" b="1" dirty="0" smtClean="0"/>
              <a:t>6 institutes / 21 departments / 32 specializations</a:t>
            </a:r>
          </a:p>
          <a:p>
            <a:r>
              <a:rPr lang="en-GB" sz="3200" b="1" dirty="0" smtClean="0"/>
              <a:t>Levels of students in English: </a:t>
            </a:r>
            <a:r>
              <a:rPr lang="pl-PL" sz="3200" b="1" dirty="0" smtClean="0"/>
              <a:t>A1 / </a:t>
            </a:r>
            <a:r>
              <a:rPr lang="en-GB" sz="3200" b="1" dirty="0" smtClean="0"/>
              <a:t>A2 / B1 / B2</a:t>
            </a:r>
            <a:r>
              <a:rPr lang="pl-PL" sz="3200" b="1" dirty="0" smtClean="0"/>
              <a:t> / B2+</a:t>
            </a:r>
            <a:endParaRPr lang="en-GB" sz="3200" b="1" dirty="0" smtClean="0"/>
          </a:p>
          <a:p>
            <a:r>
              <a:rPr lang="en-GB" sz="3200" b="1" u="sng" dirty="0"/>
              <a:t>Students choose groups by language and by level (not by specialization)</a:t>
            </a:r>
          </a:p>
          <a:p>
            <a:r>
              <a:rPr lang="pl-PL" sz="3200" b="1" dirty="0" err="1" smtClean="0"/>
              <a:t>Students</a:t>
            </a:r>
            <a:r>
              <a:rPr lang="pl-PL" sz="3200" b="1" dirty="0" smtClean="0"/>
              <a:t> </a:t>
            </a:r>
            <a:r>
              <a:rPr lang="pl-PL" sz="3200" b="1" dirty="0" err="1" smtClean="0"/>
              <a:t>declare</a:t>
            </a:r>
            <a:r>
              <a:rPr lang="pl-PL" sz="3200" b="1" dirty="0" smtClean="0"/>
              <a:t> </a:t>
            </a:r>
            <a:r>
              <a:rPr lang="pl-PL" sz="3200" b="1" dirty="0" err="1" smtClean="0"/>
              <a:t>their</a:t>
            </a:r>
            <a:r>
              <a:rPr lang="pl-PL" sz="3200" b="1" dirty="0" smtClean="0"/>
              <a:t> </a:t>
            </a:r>
            <a:r>
              <a:rPr lang="pl-PL" sz="3200" b="1" dirty="0" err="1" smtClean="0"/>
              <a:t>level</a:t>
            </a:r>
            <a:r>
              <a:rPr lang="pl-PL" sz="3200" b="1" dirty="0" smtClean="0"/>
              <a:t> of English </a:t>
            </a:r>
            <a:r>
              <a:rPr lang="pl-PL" sz="3200" b="1" dirty="0" err="1" smtClean="0"/>
              <a:t>when</a:t>
            </a:r>
            <a:r>
              <a:rPr lang="pl-PL" sz="3200" b="1" dirty="0" smtClean="0"/>
              <a:t> </a:t>
            </a:r>
            <a:r>
              <a:rPr lang="pl-PL" sz="3200" b="1" dirty="0" err="1" smtClean="0"/>
              <a:t>they</a:t>
            </a:r>
            <a:r>
              <a:rPr lang="pl-PL" sz="3200" b="1" dirty="0" smtClean="0"/>
              <a:t> </a:t>
            </a:r>
            <a:r>
              <a:rPr lang="pl-PL" sz="3200" b="1" dirty="0" err="1" smtClean="0"/>
              <a:t>sign</a:t>
            </a:r>
            <a:r>
              <a:rPr lang="pl-PL" sz="3200" b="1" dirty="0" smtClean="0"/>
              <a:t> </a:t>
            </a:r>
            <a:r>
              <a:rPr lang="pl-PL" sz="3200" b="1" dirty="0" err="1" smtClean="0"/>
              <a:t>up</a:t>
            </a:r>
            <a:r>
              <a:rPr lang="pl-PL" sz="3200" b="1" dirty="0" smtClean="0"/>
              <a:t> for a </a:t>
            </a:r>
            <a:r>
              <a:rPr lang="pl-PL" sz="3200" b="1" dirty="0" err="1" smtClean="0"/>
              <a:t>chosen</a:t>
            </a:r>
            <a:r>
              <a:rPr lang="pl-PL" sz="3200" b="1" dirty="0" smtClean="0"/>
              <a:t> </a:t>
            </a:r>
            <a:r>
              <a:rPr lang="pl-PL" sz="3200" b="1" dirty="0" err="1" smtClean="0"/>
              <a:t>group</a:t>
            </a:r>
            <a:endParaRPr lang="pl-PL" sz="3200" b="1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PWSZ Tarnow, Poland </a:t>
            </a:r>
            <a:endParaRPr lang="en-US" dirty="0"/>
          </a:p>
        </p:txBody>
      </p:sp>
      <p:pic>
        <p:nvPicPr>
          <p:cNvPr id="5" name="Obraz 4" descr="Ksiega Znaku PWSZ.cdr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1375" y="5970169"/>
            <a:ext cx="705331" cy="6964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7074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The problem</a:t>
            </a:r>
            <a:br>
              <a:rPr lang="pl-PL" b="1" dirty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443437" y="1775792"/>
            <a:ext cx="9231727" cy="3777622"/>
          </a:xfrm>
        </p:spPr>
        <p:txBody>
          <a:bodyPr>
            <a:normAutofit/>
          </a:bodyPr>
          <a:lstStyle/>
          <a:p>
            <a:r>
              <a:rPr lang="pl-PL" sz="3200" b="1" dirty="0" smtClean="0"/>
              <a:t>A </a:t>
            </a:r>
            <a:r>
              <a:rPr lang="en-GB" sz="3200" b="1" dirty="0" smtClean="0"/>
              <a:t>given group may be made up of  multiple specializations (e.g. Actuarial mathematics, Environmental chemistry, Internal security administration, Physical education)</a:t>
            </a:r>
          </a:p>
          <a:p>
            <a:r>
              <a:rPr lang="en-GB" sz="3200" b="1" dirty="0" smtClean="0"/>
              <a:t>Developing an ESP syllabus for them seems an impossible task</a:t>
            </a:r>
          </a:p>
          <a:p>
            <a:endParaRPr lang="en-GB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PWSZ Tarnow, Poland </a:t>
            </a:r>
            <a:endParaRPr lang="en-US" dirty="0"/>
          </a:p>
        </p:txBody>
      </p:sp>
      <p:pic>
        <p:nvPicPr>
          <p:cNvPr id="5" name="Obraz 4" descr="Ksiega Znaku PWSZ.cdr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1375" y="5970169"/>
            <a:ext cx="705331" cy="6964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0445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13580" y="225148"/>
            <a:ext cx="9387795" cy="1790687"/>
          </a:xfrm>
        </p:spPr>
        <p:txBody>
          <a:bodyPr>
            <a:normAutofit/>
          </a:bodyPr>
          <a:lstStyle/>
          <a:p>
            <a:r>
              <a:rPr lang="pl-PL" sz="4400" b="1" dirty="0" err="1" smtClean="0"/>
              <a:t>Theoretical</a:t>
            </a:r>
            <a:r>
              <a:rPr lang="pl-PL" sz="4400" b="1" dirty="0" smtClean="0"/>
              <a:t> </a:t>
            </a:r>
            <a:r>
              <a:rPr lang="pl-PL" sz="4400" b="1" dirty="0" err="1" smtClean="0"/>
              <a:t>background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54476" y="1792497"/>
            <a:ext cx="9561512" cy="4139572"/>
          </a:xfrm>
        </p:spPr>
        <p:txBody>
          <a:bodyPr>
            <a:normAutofit/>
          </a:bodyPr>
          <a:lstStyle/>
          <a:p>
            <a:r>
              <a:rPr lang="pl-PL" sz="4400" b="1" dirty="0" err="1" smtClean="0">
                <a:solidFill>
                  <a:schemeClr val="tx1"/>
                </a:solidFill>
              </a:rPr>
              <a:t>Positive</a:t>
            </a:r>
            <a:r>
              <a:rPr lang="pl-PL" sz="4400" b="1" dirty="0" smtClean="0">
                <a:solidFill>
                  <a:schemeClr val="tx1"/>
                </a:solidFill>
              </a:rPr>
              <a:t> </a:t>
            </a:r>
            <a:r>
              <a:rPr lang="pl-PL" sz="4400" b="1" dirty="0" err="1" smtClean="0">
                <a:solidFill>
                  <a:schemeClr val="tx1"/>
                </a:solidFill>
              </a:rPr>
              <a:t>Psychology</a:t>
            </a:r>
            <a:r>
              <a:rPr lang="pl-PL" sz="4400" b="1" dirty="0" smtClean="0">
                <a:solidFill>
                  <a:schemeClr val="tx1"/>
                </a:solidFill>
              </a:rPr>
              <a:t> (PERMA)</a:t>
            </a:r>
            <a:endParaRPr lang="pl-PL" sz="4400" b="1" dirty="0" smtClean="0"/>
          </a:p>
          <a:p>
            <a:r>
              <a:rPr lang="pl-PL" sz="4400" b="1" dirty="0" err="1" smtClean="0"/>
              <a:t>Social</a:t>
            </a:r>
            <a:r>
              <a:rPr lang="pl-PL" sz="4400" b="1" dirty="0" smtClean="0"/>
              <a:t> </a:t>
            </a:r>
            <a:r>
              <a:rPr lang="pl-PL" sz="4400" b="1" dirty="0" err="1" smtClean="0"/>
              <a:t>Constructivism</a:t>
            </a:r>
            <a:endParaRPr lang="pl-PL" sz="4400" b="1" dirty="0" smtClean="0"/>
          </a:p>
          <a:p>
            <a:r>
              <a:rPr lang="pl-PL" sz="4400" b="1" dirty="0" err="1" smtClean="0"/>
              <a:t>Autonomy</a:t>
            </a:r>
            <a:endParaRPr lang="pl-PL" sz="4400" b="1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PWSZ Tarnow, Poland </a:t>
            </a:r>
            <a:endParaRPr lang="en-US" dirty="0"/>
          </a:p>
        </p:txBody>
      </p:sp>
      <p:pic>
        <p:nvPicPr>
          <p:cNvPr id="5" name="Obraz 4" descr="Ksiega Znaku PWSZ.cdr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1375" y="5970169"/>
            <a:ext cx="705331" cy="6964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08227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13580" y="225149"/>
            <a:ext cx="8911687" cy="1280890"/>
          </a:xfrm>
        </p:spPr>
        <p:txBody>
          <a:bodyPr/>
          <a:lstStyle/>
          <a:p>
            <a:r>
              <a:rPr lang="pl-PL" b="1" dirty="0" err="1"/>
              <a:t>Suggested</a:t>
            </a:r>
            <a:r>
              <a:rPr lang="pl-PL" b="1" dirty="0"/>
              <a:t> </a:t>
            </a:r>
            <a:r>
              <a:rPr lang="pl-PL" b="1" dirty="0" err="1"/>
              <a:t>solution</a:t>
            </a:r>
            <a:r>
              <a:rPr lang="pl-PL" b="1" dirty="0"/>
              <a:t> (</a:t>
            </a:r>
            <a:r>
              <a:rPr lang="pl-PL" b="1" dirty="0" err="1"/>
              <a:t>background</a:t>
            </a:r>
            <a:r>
              <a:rPr lang="pl-PL" b="1" dirty="0"/>
              <a:t>)</a:t>
            </a:r>
            <a:br>
              <a:rPr lang="pl-PL" b="1" dirty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54476" y="1792497"/>
            <a:ext cx="9561512" cy="4139572"/>
          </a:xfrm>
        </p:spPr>
        <p:txBody>
          <a:bodyPr>
            <a:normAutofit fontScale="92500" lnSpcReduction="20000"/>
          </a:bodyPr>
          <a:lstStyle/>
          <a:p>
            <a:r>
              <a:rPr lang="pl-PL" sz="2800" b="1" dirty="0" err="1" smtClean="0">
                <a:solidFill>
                  <a:schemeClr val="accent1"/>
                </a:solidFill>
              </a:rPr>
              <a:t>Positive</a:t>
            </a:r>
            <a:r>
              <a:rPr lang="pl-PL" sz="2800" b="1" dirty="0" smtClean="0">
                <a:solidFill>
                  <a:schemeClr val="accent1"/>
                </a:solidFill>
              </a:rPr>
              <a:t> </a:t>
            </a:r>
            <a:r>
              <a:rPr lang="pl-PL" sz="2800" b="1" dirty="0" err="1" smtClean="0">
                <a:solidFill>
                  <a:schemeClr val="accent1"/>
                </a:solidFill>
              </a:rPr>
              <a:t>Psychology</a:t>
            </a:r>
            <a:r>
              <a:rPr lang="pl-PL" sz="2800" b="1" dirty="0" smtClean="0"/>
              <a:t> (</a:t>
            </a:r>
            <a:r>
              <a:rPr lang="pl-PL" sz="2800" b="1" dirty="0" err="1" smtClean="0"/>
              <a:t>Seligman</a:t>
            </a:r>
            <a:r>
              <a:rPr lang="pl-PL" sz="2800" b="1" dirty="0" smtClean="0"/>
              <a:t> 2000, 2002)</a:t>
            </a:r>
          </a:p>
          <a:p>
            <a:pPr marL="0" indent="0">
              <a:buNone/>
            </a:pPr>
            <a:r>
              <a:rPr lang="pl-PL" sz="2800" b="1" dirty="0" smtClean="0"/>
              <a:t>The PERMA model </a:t>
            </a:r>
          </a:p>
          <a:p>
            <a:pPr marL="0" indent="0">
              <a:buNone/>
            </a:pPr>
            <a:endParaRPr lang="pl-PL" sz="2800" b="1" dirty="0"/>
          </a:p>
          <a:p>
            <a:pPr marL="0" indent="0">
              <a:buNone/>
            </a:pPr>
            <a:r>
              <a:rPr lang="pl-PL" sz="2800" b="1" dirty="0" smtClean="0"/>
              <a:t>In </a:t>
            </a:r>
            <a:r>
              <a:rPr lang="pl-PL" sz="2800" b="1" dirty="0" err="1" smtClean="0"/>
              <a:t>education</a:t>
            </a:r>
            <a:r>
              <a:rPr lang="pl-PL" sz="2800" b="1" dirty="0" smtClean="0"/>
              <a:t> </a:t>
            </a:r>
            <a:r>
              <a:rPr lang="pl-PL" sz="2800" b="1" dirty="0" err="1">
                <a:solidFill>
                  <a:schemeClr val="accent1"/>
                </a:solidFill>
              </a:rPr>
              <a:t>Positive</a:t>
            </a:r>
            <a:r>
              <a:rPr lang="pl-PL" sz="2800" b="1" dirty="0">
                <a:solidFill>
                  <a:schemeClr val="accent1"/>
                </a:solidFill>
              </a:rPr>
              <a:t> </a:t>
            </a:r>
            <a:r>
              <a:rPr lang="pl-PL" sz="2800" b="1" dirty="0" err="1">
                <a:solidFill>
                  <a:schemeClr val="accent1"/>
                </a:solidFill>
              </a:rPr>
              <a:t>Psychology</a:t>
            </a:r>
            <a:r>
              <a:rPr lang="pl-PL" sz="2800" b="1" dirty="0"/>
              <a:t> </a:t>
            </a:r>
            <a:r>
              <a:rPr lang="pl-PL" sz="2800" b="1" dirty="0" err="1" smtClean="0"/>
              <a:t>means</a:t>
            </a:r>
            <a:endParaRPr lang="pl-PL" sz="2800" b="1" dirty="0" smtClean="0"/>
          </a:p>
          <a:p>
            <a:r>
              <a:rPr lang="pl-PL" sz="2800" b="1" dirty="0" smtClean="0"/>
              <a:t>t</a:t>
            </a:r>
            <a:r>
              <a:rPr lang="en-US" sz="2800" b="1" dirty="0" err="1" smtClean="0"/>
              <a:t>eaching</a:t>
            </a:r>
            <a:r>
              <a:rPr lang="en-US" sz="2800" b="1" dirty="0" smtClean="0"/>
              <a:t> </a:t>
            </a:r>
            <a:r>
              <a:rPr lang="en-US" sz="2800" b="1" dirty="0"/>
              <a:t>students to be self-aware, self-assured, and self-sufficient</a:t>
            </a:r>
            <a:r>
              <a:rPr lang="en-US" sz="2800" b="1" dirty="0" smtClean="0"/>
              <a:t>.</a:t>
            </a:r>
            <a:endParaRPr lang="pl-PL" sz="2800" b="1" dirty="0" smtClean="0"/>
          </a:p>
          <a:p>
            <a:r>
              <a:rPr lang="pl-PL" sz="2800" b="1" dirty="0" smtClean="0"/>
              <a:t>S</a:t>
            </a:r>
            <a:r>
              <a:rPr lang="en-US" sz="2800" b="1" dirty="0" err="1" smtClean="0"/>
              <a:t>tudents</a:t>
            </a:r>
            <a:r>
              <a:rPr lang="en-US" sz="2800" b="1" dirty="0" smtClean="0"/>
              <a:t> </a:t>
            </a:r>
            <a:r>
              <a:rPr lang="en-US" sz="2800" b="1" dirty="0"/>
              <a:t>increase self-regulation, build engagement through </a:t>
            </a:r>
            <a:r>
              <a:rPr lang="en-US" sz="2800" b="1" dirty="0" smtClean="0"/>
              <a:t>strength</a:t>
            </a:r>
            <a:r>
              <a:rPr lang="pl-PL" sz="2800" b="1" dirty="0" smtClean="0"/>
              <a:t>s</a:t>
            </a:r>
            <a:r>
              <a:rPr lang="en-US" sz="2800" b="1" dirty="0" smtClean="0"/>
              <a:t>, </a:t>
            </a:r>
            <a:r>
              <a:rPr lang="en-US" sz="2800" b="1" dirty="0"/>
              <a:t>improve relationships, </a:t>
            </a:r>
            <a:r>
              <a:rPr lang="pl-PL" sz="2800" b="1" dirty="0" err="1" smtClean="0"/>
              <a:t>recognise</a:t>
            </a:r>
            <a:r>
              <a:rPr lang="pl-PL" sz="2800" b="1" dirty="0" smtClean="0"/>
              <a:t> and </a:t>
            </a:r>
            <a:r>
              <a:rPr lang="en-US" sz="2800" b="1" dirty="0" smtClean="0"/>
              <a:t>assign </a:t>
            </a:r>
            <a:r>
              <a:rPr lang="en-US" sz="2800" b="1" dirty="0"/>
              <a:t>meaning, and scaffold accomplishment. </a:t>
            </a:r>
            <a:endParaRPr lang="pl-PL" sz="2800" b="1" dirty="0" smtClean="0"/>
          </a:p>
          <a:p>
            <a:pPr marL="0" indent="0">
              <a:buNone/>
            </a:pPr>
            <a:r>
              <a:rPr lang="en-US" sz="1500" b="1" dirty="0"/>
              <a:t>https://www.psychologytoday.com/us/blog/positive-psychology-in-the-classroom</a:t>
            </a:r>
            <a:endParaRPr lang="en-US" sz="1500" b="1" dirty="0" smtClean="0"/>
          </a:p>
          <a:p>
            <a:endParaRPr lang="pl-PL" sz="2800" b="1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PWSZ Tarnow, Poland </a:t>
            </a:r>
            <a:endParaRPr lang="en-US" dirty="0"/>
          </a:p>
        </p:txBody>
      </p:sp>
      <p:pic>
        <p:nvPicPr>
          <p:cNvPr id="5" name="Obraz 4" descr="Ksiega Znaku PWSZ.cdr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1375" y="5970169"/>
            <a:ext cx="705331" cy="6964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Obraz 1" descr="A scientific theory to happiness - perma mode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396" y="714375"/>
            <a:ext cx="3983184" cy="2628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897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err="1"/>
              <a:t>Suggested</a:t>
            </a:r>
            <a:r>
              <a:rPr lang="pl-PL" b="1" dirty="0"/>
              <a:t> </a:t>
            </a:r>
            <a:r>
              <a:rPr lang="pl-PL" b="1" dirty="0" err="1"/>
              <a:t>solution</a:t>
            </a:r>
            <a:r>
              <a:rPr lang="pl-PL" b="1" dirty="0"/>
              <a:t> (</a:t>
            </a:r>
            <a:r>
              <a:rPr lang="pl-PL" b="1" dirty="0" err="1"/>
              <a:t>background</a:t>
            </a:r>
            <a:r>
              <a:rPr lang="pl-PL" b="1" dirty="0"/>
              <a:t>)</a:t>
            </a:r>
            <a:br>
              <a:rPr lang="pl-PL" b="1" dirty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828799" y="1614487"/>
            <a:ext cx="10158413" cy="4643437"/>
          </a:xfrm>
        </p:spPr>
        <p:txBody>
          <a:bodyPr>
            <a:normAutofit lnSpcReduction="10000"/>
          </a:bodyPr>
          <a:lstStyle/>
          <a:p>
            <a:r>
              <a:rPr lang="pl-PL" sz="2800" b="1" dirty="0" err="1">
                <a:solidFill>
                  <a:schemeClr val="accent1"/>
                </a:solidFill>
              </a:rPr>
              <a:t>Social-constructivist</a:t>
            </a:r>
            <a:r>
              <a:rPr lang="pl-PL" sz="2800" b="1" dirty="0">
                <a:solidFill>
                  <a:schemeClr val="accent1"/>
                </a:solidFill>
              </a:rPr>
              <a:t> </a:t>
            </a:r>
            <a:r>
              <a:rPr lang="pl-PL" sz="2800" b="1" dirty="0" err="1" smtClean="0">
                <a:solidFill>
                  <a:schemeClr val="accent1"/>
                </a:solidFill>
              </a:rPr>
              <a:t>approach</a:t>
            </a:r>
            <a:r>
              <a:rPr lang="pl-PL" sz="2800" b="1" dirty="0">
                <a:solidFill>
                  <a:schemeClr val="accent1"/>
                </a:solidFill>
              </a:rPr>
              <a:t> </a:t>
            </a:r>
            <a:r>
              <a:rPr lang="pl-PL" sz="2800" b="1" dirty="0" smtClean="0"/>
              <a:t>(</a:t>
            </a:r>
            <a:r>
              <a:rPr lang="en-US" sz="2800" b="1" dirty="0" smtClean="0"/>
              <a:t>Lev </a:t>
            </a:r>
            <a:r>
              <a:rPr lang="en-US" sz="2800" b="1" dirty="0" err="1" smtClean="0"/>
              <a:t>Vygotksy</a:t>
            </a:r>
            <a:r>
              <a:rPr lang="pl-PL" sz="2800" b="1" dirty="0" smtClean="0"/>
              <a:t> </a:t>
            </a:r>
            <a:r>
              <a:rPr lang="en-US" sz="2800" b="1" dirty="0" smtClean="0"/>
              <a:t>1978)</a:t>
            </a:r>
            <a:r>
              <a:rPr lang="pl-PL" sz="2800" b="1" dirty="0" smtClean="0"/>
              <a:t> </a:t>
            </a:r>
            <a:r>
              <a:rPr lang="en-US" sz="2800" b="1" dirty="0" smtClean="0"/>
              <a:t>accounts </a:t>
            </a:r>
            <a:r>
              <a:rPr lang="en-US" sz="2800" b="1" dirty="0"/>
              <a:t>for the social nature of </a:t>
            </a:r>
            <a:r>
              <a:rPr lang="en-US" sz="2800" b="1" dirty="0" smtClean="0"/>
              <a:t>language</a:t>
            </a:r>
            <a:r>
              <a:rPr lang="pl-PL" sz="2800" b="1" dirty="0" smtClean="0"/>
              <a:t> </a:t>
            </a:r>
            <a:r>
              <a:rPr lang="en-US" sz="2800" b="1" dirty="0" smtClean="0"/>
              <a:t>and </a:t>
            </a:r>
            <a:r>
              <a:rPr lang="en-US" sz="2800" b="1" dirty="0"/>
              <a:t>places the learner in a </a:t>
            </a:r>
            <a:r>
              <a:rPr lang="en-US" sz="2800" b="1" dirty="0">
                <a:solidFill>
                  <a:schemeClr val="accent1"/>
                </a:solidFill>
              </a:rPr>
              <a:t>socially mediated context </a:t>
            </a:r>
            <a:r>
              <a:rPr lang="en-US" sz="2800" b="1" dirty="0"/>
              <a:t>where learning is </a:t>
            </a:r>
            <a:r>
              <a:rPr lang="en-US" sz="2800" b="1" dirty="0" smtClean="0">
                <a:solidFill>
                  <a:schemeClr val="accent1"/>
                </a:solidFill>
              </a:rPr>
              <a:t>co</a:t>
            </a:r>
            <a:r>
              <a:rPr lang="pl-PL" sz="2800" b="1" dirty="0" smtClean="0">
                <a:solidFill>
                  <a:schemeClr val="accent1"/>
                </a:solidFill>
              </a:rPr>
              <a:t>-</a:t>
            </a:r>
            <a:r>
              <a:rPr lang="en-US" sz="2800" b="1" dirty="0" smtClean="0">
                <a:solidFill>
                  <a:schemeClr val="accent1"/>
                </a:solidFill>
              </a:rPr>
              <a:t>constructed</a:t>
            </a:r>
            <a:r>
              <a:rPr lang="pl-PL" sz="2800" b="1" dirty="0" smtClean="0">
                <a:solidFill>
                  <a:schemeClr val="accent1"/>
                </a:solidFill>
              </a:rPr>
              <a:t> </a:t>
            </a:r>
            <a:r>
              <a:rPr lang="pl-PL" sz="2800" b="1" dirty="0" err="1" smtClean="0"/>
              <a:t>within</a:t>
            </a:r>
            <a:r>
              <a:rPr lang="pl-PL" sz="2800" b="1" dirty="0" smtClean="0"/>
              <a:t> </a:t>
            </a:r>
            <a:r>
              <a:rPr lang="pl-PL" sz="2800" b="1" dirty="0"/>
              <a:t>a </a:t>
            </a:r>
            <a:r>
              <a:rPr lang="pl-PL" sz="2800" b="1" dirty="0" err="1"/>
              <a:t>particular</a:t>
            </a:r>
            <a:r>
              <a:rPr lang="pl-PL" sz="2800" b="1" dirty="0"/>
              <a:t> </a:t>
            </a:r>
            <a:r>
              <a:rPr lang="pl-PL" sz="2800" b="1" dirty="0" err="1"/>
              <a:t>culture</a:t>
            </a:r>
            <a:r>
              <a:rPr lang="pl-PL" sz="2800" b="1" dirty="0"/>
              <a:t> </a:t>
            </a:r>
            <a:r>
              <a:rPr lang="pl-PL" sz="2800" b="1" dirty="0" err="1"/>
              <a:t>or</a:t>
            </a:r>
            <a:r>
              <a:rPr lang="pl-PL" sz="2800" b="1" dirty="0"/>
              <a:t> environment.</a:t>
            </a:r>
            <a:r>
              <a:rPr lang="pl-PL" sz="2800" b="1" dirty="0" smtClean="0"/>
              <a:t> </a:t>
            </a:r>
          </a:p>
          <a:p>
            <a:r>
              <a:rPr lang="en-US" sz="2800" b="1" dirty="0" err="1"/>
              <a:t>Cooperstein</a:t>
            </a:r>
            <a:r>
              <a:rPr lang="en-US" sz="2800" b="1" dirty="0"/>
              <a:t> and </a:t>
            </a:r>
            <a:r>
              <a:rPr lang="en-US" sz="2800" b="1" dirty="0" err="1"/>
              <a:t>Kocevar-Weidinger</a:t>
            </a:r>
            <a:r>
              <a:rPr lang="en-US" sz="2800" b="1" dirty="0"/>
              <a:t> (</a:t>
            </a:r>
            <a:r>
              <a:rPr lang="en-US" sz="2800" b="1" dirty="0" smtClean="0"/>
              <a:t>2004</a:t>
            </a:r>
            <a:r>
              <a:rPr lang="pl-PL" sz="2800" b="1" dirty="0" smtClean="0"/>
              <a:t>: 141</a:t>
            </a:r>
            <a:r>
              <a:rPr lang="en-US" sz="2800" b="1" dirty="0" smtClean="0"/>
              <a:t>)</a:t>
            </a:r>
            <a:r>
              <a:rPr lang="pl-PL" sz="2800" b="1" dirty="0" smtClean="0"/>
              <a:t>: </a:t>
            </a:r>
            <a:r>
              <a:rPr lang="en-US" sz="2800" b="1" dirty="0" smtClean="0"/>
              <a:t> </a:t>
            </a:r>
            <a:endParaRPr lang="pl-PL" sz="2800" b="1" dirty="0" smtClean="0"/>
          </a:p>
          <a:p>
            <a:pPr marL="0" indent="0">
              <a:buNone/>
            </a:pPr>
            <a:r>
              <a:rPr lang="en-US" sz="2800" b="1" dirty="0" smtClean="0"/>
              <a:t>a </a:t>
            </a:r>
            <a:r>
              <a:rPr lang="en-US" sz="2800" b="1" dirty="0"/>
              <a:t>constructivist classroom </a:t>
            </a:r>
            <a:r>
              <a:rPr lang="en-US" sz="2800" b="1" dirty="0" smtClean="0"/>
              <a:t>is</a:t>
            </a:r>
            <a:r>
              <a:rPr lang="pl-PL" sz="2800" b="1" dirty="0" smtClean="0"/>
              <a:t> </a:t>
            </a:r>
            <a:r>
              <a:rPr lang="en-US" sz="2800" b="1" dirty="0" smtClean="0"/>
              <a:t>“</a:t>
            </a:r>
            <a:r>
              <a:rPr lang="en-US" sz="2800" b="1" dirty="0"/>
              <a:t>guided by four </a:t>
            </a:r>
            <a:r>
              <a:rPr lang="en-US" sz="2800" b="1" dirty="0" smtClean="0"/>
              <a:t>principles</a:t>
            </a:r>
            <a:r>
              <a:rPr lang="pl-PL" sz="2800" b="1" dirty="0" smtClean="0"/>
              <a:t>: </a:t>
            </a:r>
            <a:r>
              <a:rPr lang="en-US" sz="2800" b="1" dirty="0" smtClean="0">
                <a:solidFill>
                  <a:schemeClr val="accent1"/>
                </a:solidFill>
              </a:rPr>
              <a:t>learners </a:t>
            </a:r>
            <a:r>
              <a:rPr lang="en-US" sz="2800" b="1" dirty="0">
                <a:solidFill>
                  <a:schemeClr val="accent1"/>
                </a:solidFill>
              </a:rPr>
              <a:t>construct their own meaning</a:t>
            </a:r>
            <a:r>
              <a:rPr lang="en-US" sz="2800" b="1" dirty="0"/>
              <a:t>; </a:t>
            </a:r>
            <a:r>
              <a:rPr lang="en-US" sz="2800" b="1" dirty="0">
                <a:solidFill>
                  <a:schemeClr val="tx2"/>
                </a:solidFill>
              </a:rPr>
              <a:t>new </a:t>
            </a:r>
            <a:r>
              <a:rPr lang="en-US" sz="2800" b="1" dirty="0" smtClean="0">
                <a:solidFill>
                  <a:schemeClr val="tx2"/>
                </a:solidFill>
              </a:rPr>
              <a:t>learning</a:t>
            </a:r>
            <a:r>
              <a:rPr lang="pl-PL" sz="2800" b="1" dirty="0" smtClean="0">
                <a:solidFill>
                  <a:schemeClr val="tx2"/>
                </a:solidFill>
              </a:rPr>
              <a:t> </a:t>
            </a:r>
            <a:r>
              <a:rPr lang="en-US" sz="2800" b="1" dirty="0" smtClean="0">
                <a:solidFill>
                  <a:schemeClr val="tx2"/>
                </a:solidFill>
              </a:rPr>
              <a:t>builds </a:t>
            </a:r>
            <a:r>
              <a:rPr lang="en-US" sz="2800" b="1" dirty="0">
                <a:solidFill>
                  <a:schemeClr val="tx2"/>
                </a:solidFill>
              </a:rPr>
              <a:t>on prior knowledge</a:t>
            </a:r>
            <a:r>
              <a:rPr lang="en-US" sz="2800" b="1" dirty="0"/>
              <a:t>; </a:t>
            </a:r>
            <a:r>
              <a:rPr lang="en-US" sz="2800" b="1" dirty="0">
                <a:solidFill>
                  <a:schemeClr val="accent1"/>
                </a:solidFill>
              </a:rPr>
              <a:t>learning is enhanced by social interaction</a:t>
            </a:r>
            <a:r>
              <a:rPr lang="en-US" sz="2800" b="1" dirty="0"/>
              <a:t>; </a:t>
            </a:r>
            <a:r>
              <a:rPr lang="en-US" sz="2800" b="1" dirty="0">
                <a:solidFill>
                  <a:schemeClr val="tx2"/>
                </a:solidFill>
              </a:rPr>
              <a:t>and </a:t>
            </a:r>
            <a:r>
              <a:rPr lang="en-US" sz="2800" b="1" dirty="0" smtClean="0">
                <a:solidFill>
                  <a:schemeClr val="tx2"/>
                </a:solidFill>
              </a:rPr>
              <a:t>learning</a:t>
            </a:r>
            <a:r>
              <a:rPr lang="pl-PL" sz="2800" b="1" dirty="0" smtClean="0">
                <a:solidFill>
                  <a:schemeClr val="tx2"/>
                </a:solidFill>
              </a:rPr>
              <a:t> </a:t>
            </a:r>
            <a:r>
              <a:rPr lang="en-US" sz="2800" b="1" dirty="0" smtClean="0">
                <a:solidFill>
                  <a:schemeClr val="tx2"/>
                </a:solidFill>
              </a:rPr>
              <a:t>develops </a:t>
            </a:r>
            <a:r>
              <a:rPr lang="en-US" sz="2800" b="1" dirty="0">
                <a:solidFill>
                  <a:schemeClr val="tx2"/>
                </a:solidFill>
              </a:rPr>
              <a:t>through “authentic” </a:t>
            </a:r>
            <a:r>
              <a:rPr lang="en-US" sz="2800" b="1" dirty="0" smtClean="0">
                <a:solidFill>
                  <a:schemeClr val="tx2"/>
                </a:solidFill>
              </a:rPr>
              <a:t>tasks</a:t>
            </a:r>
            <a:r>
              <a:rPr lang="pl-PL" sz="2800" b="1" dirty="0" smtClean="0">
                <a:solidFill>
                  <a:schemeClr val="tx2"/>
                </a:solidFill>
              </a:rPr>
              <a:t>.</a:t>
            </a:r>
            <a:endParaRPr lang="pl-PL" sz="2800" b="1" dirty="0">
              <a:solidFill>
                <a:schemeClr val="tx2"/>
              </a:solidFill>
            </a:endParaRPr>
          </a:p>
          <a:p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PWSZ Tarnow, Poland </a:t>
            </a:r>
            <a:endParaRPr lang="en-US" dirty="0"/>
          </a:p>
        </p:txBody>
      </p:sp>
      <p:pic>
        <p:nvPicPr>
          <p:cNvPr id="5" name="Obraz 4" descr="Ksiega Znaku PWSZ.cdr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1375" y="5970169"/>
            <a:ext cx="705331" cy="6964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12444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err="1"/>
              <a:t>Suggested</a:t>
            </a:r>
            <a:r>
              <a:rPr lang="pl-PL" b="1" dirty="0"/>
              <a:t> </a:t>
            </a:r>
            <a:r>
              <a:rPr lang="pl-PL" b="1" dirty="0" err="1"/>
              <a:t>solution</a:t>
            </a:r>
            <a:r>
              <a:rPr lang="pl-PL" b="1" dirty="0"/>
              <a:t> (</a:t>
            </a:r>
            <a:r>
              <a:rPr lang="pl-PL" b="1" dirty="0" err="1"/>
              <a:t>background</a:t>
            </a:r>
            <a:r>
              <a:rPr lang="pl-PL" b="1" dirty="0"/>
              <a:t>)</a:t>
            </a:r>
            <a:br>
              <a:rPr lang="pl-PL" b="1" dirty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100139" y="1264555"/>
            <a:ext cx="11091861" cy="432530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3200" b="1" dirty="0" err="1" smtClean="0">
                <a:solidFill>
                  <a:schemeClr val="accent1"/>
                </a:solidFill>
              </a:rPr>
              <a:t>Autonomy</a:t>
            </a:r>
            <a:r>
              <a:rPr lang="pl-PL" sz="3200" b="1" dirty="0" smtClean="0">
                <a:solidFill>
                  <a:schemeClr val="accent1"/>
                </a:solidFill>
              </a:rPr>
              <a:t> </a:t>
            </a:r>
          </a:p>
          <a:p>
            <a:r>
              <a:rPr lang="pl-PL" sz="2800" b="1" dirty="0" smtClean="0"/>
              <a:t>(</a:t>
            </a:r>
            <a:r>
              <a:rPr lang="pl-PL" sz="2800" b="1" dirty="0" err="1" smtClean="0"/>
              <a:t>Holec</a:t>
            </a:r>
            <a:r>
              <a:rPr lang="pl-PL" sz="2800" b="1" dirty="0" smtClean="0"/>
              <a:t> 1981: 12) „</a:t>
            </a:r>
            <a:r>
              <a:rPr lang="pl-PL" sz="2800" b="1" dirty="0" err="1" smtClean="0"/>
              <a:t>ability</a:t>
            </a:r>
            <a:r>
              <a:rPr lang="pl-PL" sz="2800" b="1" dirty="0" smtClean="0"/>
              <a:t> to </a:t>
            </a:r>
            <a:r>
              <a:rPr lang="pl-PL" sz="2800" b="1" dirty="0" err="1" smtClean="0"/>
              <a:t>take</a:t>
            </a:r>
            <a:r>
              <a:rPr lang="pl-PL" sz="2800" b="1" dirty="0" smtClean="0"/>
              <a:t> </a:t>
            </a:r>
            <a:r>
              <a:rPr lang="pl-PL" sz="2800" b="1" dirty="0" err="1" smtClean="0"/>
              <a:t>charge</a:t>
            </a:r>
            <a:r>
              <a:rPr lang="pl-PL" sz="2800" b="1" dirty="0" smtClean="0"/>
              <a:t> of [</a:t>
            </a:r>
            <a:r>
              <a:rPr lang="pl-PL" sz="2800" b="1" dirty="0" err="1" smtClean="0"/>
              <a:t>one’s</a:t>
            </a:r>
            <a:r>
              <a:rPr lang="pl-PL" sz="2800" b="1" dirty="0" smtClean="0"/>
              <a:t>] </a:t>
            </a:r>
            <a:r>
              <a:rPr lang="pl-PL" sz="2800" b="1" dirty="0" err="1" smtClean="0"/>
              <a:t>own</a:t>
            </a:r>
            <a:r>
              <a:rPr lang="pl-PL" sz="2800" b="1" dirty="0" smtClean="0"/>
              <a:t> learning”</a:t>
            </a:r>
          </a:p>
          <a:p>
            <a:pPr marL="0" indent="0">
              <a:buNone/>
            </a:pPr>
            <a:r>
              <a:rPr lang="pl-PL" sz="2800" b="1" dirty="0" smtClean="0"/>
              <a:t>(</a:t>
            </a:r>
            <a:r>
              <a:rPr lang="pl-PL" sz="2800" b="1" dirty="0" err="1" smtClean="0"/>
              <a:t>acting</a:t>
            </a:r>
            <a:r>
              <a:rPr lang="pl-PL" sz="2800" b="1" dirty="0" smtClean="0"/>
              <a:t> </a:t>
            </a:r>
            <a:r>
              <a:rPr lang="pl-PL" sz="2800" b="1" dirty="0" err="1" smtClean="0"/>
              <a:t>independently</a:t>
            </a:r>
            <a:r>
              <a:rPr lang="pl-PL" sz="2800" b="1" dirty="0" smtClean="0"/>
              <a:t>, </a:t>
            </a:r>
            <a:r>
              <a:rPr lang="pl-PL" sz="2800" b="1" dirty="0" err="1" smtClean="0"/>
              <a:t>setting</a:t>
            </a:r>
            <a:r>
              <a:rPr lang="pl-PL" sz="2800" b="1" dirty="0" smtClean="0"/>
              <a:t> </a:t>
            </a:r>
            <a:r>
              <a:rPr lang="pl-PL" sz="2800" b="1" dirty="0" err="1" smtClean="0"/>
              <a:t>goals</a:t>
            </a:r>
            <a:r>
              <a:rPr lang="pl-PL" sz="2800" b="1" dirty="0" smtClean="0"/>
              <a:t> </a:t>
            </a:r>
            <a:r>
              <a:rPr lang="pl-PL" sz="2800" b="1" dirty="0" err="1" smtClean="0"/>
              <a:t>selecting</a:t>
            </a:r>
            <a:r>
              <a:rPr lang="pl-PL" sz="2800" b="1" dirty="0" smtClean="0"/>
              <a:t> materials, </a:t>
            </a:r>
            <a:r>
              <a:rPr lang="pl-PL" sz="2800" b="1" dirty="0" err="1" smtClean="0"/>
              <a:t>methods</a:t>
            </a:r>
            <a:r>
              <a:rPr lang="pl-PL" sz="2800" b="1" dirty="0" smtClean="0"/>
              <a:t>, </a:t>
            </a:r>
            <a:r>
              <a:rPr lang="pl-PL" sz="2800" b="1" dirty="0" err="1" smtClean="0"/>
              <a:t>tasks</a:t>
            </a:r>
            <a:r>
              <a:rPr lang="pl-PL" sz="2800" b="1" dirty="0" smtClean="0"/>
              <a:t>, </a:t>
            </a:r>
            <a:r>
              <a:rPr lang="pl-PL" sz="2800" b="1" dirty="0" err="1" smtClean="0"/>
              <a:t>self-evaluating</a:t>
            </a:r>
            <a:endParaRPr lang="pl-PL" sz="2800" b="1" dirty="0" smtClean="0"/>
          </a:p>
          <a:p>
            <a:r>
              <a:rPr lang="pl-PL" sz="2800" b="1" dirty="0" err="1" smtClean="0"/>
              <a:t>Pedagogical</a:t>
            </a:r>
            <a:r>
              <a:rPr lang="pl-PL" sz="2800" b="1" dirty="0" smtClean="0"/>
              <a:t> </a:t>
            </a:r>
            <a:r>
              <a:rPr lang="pl-PL" sz="2800" b="1" dirty="0" err="1" smtClean="0"/>
              <a:t>principles</a:t>
            </a:r>
            <a:r>
              <a:rPr lang="pl-PL" sz="2800" b="1" dirty="0" smtClean="0"/>
              <a:t> in developing </a:t>
            </a:r>
            <a:r>
              <a:rPr lang="pl-PL" sz="2800" b="1" dirty="0" err="1" smtClean="0"/>
              <a:t>autonomy</a:t>
            </a:r>
            <a:r>
              <a:rPr lang="pl-PL" sz="2800" b="1" dirty="0" smtClean="0"/>
              <a:t> (Little 1991): </a:t>
            </a:r>
            <a:r>
              <a:rPr lang="pl-PL" sz="2800" b="1" dirty="0" err="1" smtClean="0"/>
              <a:t>learner</a:t>
            </a:r>
            <a:r>
              <a:rPr lang="pl-PL" sz="2800" b="1" dirty="0" smtClean="0"/>
              <a:t> </a:t>
            </a:r>
            <a:r>
              <a:rPr lang="pl-PL" sz="2800" b="1" dirty="0" err="1" smtClean="0"/>
              <a:t>involvement</a:t>
            </a:r>
            <a:r>
              <a:rPr lang="pl-PL" sz="2800" b="1" dirty="0" smtClean="0"/>
              <a:t>, </a:t>
            </a:r>
            <a:r>
              <a:rPr lang="pl-PL" sz="2800" b="1" dirty="0" err="1" smtClean="0"/>
              <a:t>learner</a:t>
            </a:r>
            <a:r>
              <a:rPr lang="pl-PL" sz="2800" b="1" dirty="0" smtClean="0"/>
              <a:t> </a:t>
            </a:r>
            <a:r>
              <a:rPr lang="pl-PL" sz="2800" b="1" dirty="0" err="1" smtClean="0"/>
              <a:t>reflection</a:t>
            </a:r>
            <a:r>
              <a:rPr lang="pl-PL" sz="2800" b="1" dirty="0" smtClean="0"/>
              <a:t>, target </a:t>
            </a:r>
            <a:r>
              <a:rPr lang="pl-PL" sz="2800" b="1" dirty="0" err="1" smtClean="0"/>
              <a:t>language</a:t>
            </a:r>
            <a:r>
              <a:rPr lang="pl-PL" sz="2800" b="1" dirty="0" smtClean="0"/>
              <a:t> </a:t>
            </a:r>
            <a:r>
              <a:rPr lang="pl-PL" sz="2800" b="1" dirty="0" err="1" smtClean="0"/>
              <a:t>use</a:t>
            </a:r>
            <a:r>
              <a:rPr lang="pl-PL" sz="2800" b="1" dirty="0" smtClean="0"/>
              <a:t> as a medium for learning</a:t>
            </a:r>
          </a:p>
          <a:p>
            <a:endParaRPr lang="pl-PL" sz="2800" b="1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PWSZ Tarnow, Poland </a:t>
            </a:r>
            <a:endParaRPr lang="en-US" dirty="0"/>
          </a:p>
        </p:txBody>
      </p:sp>
      <p:pic>
        <p:nvPicPr>
          <p:cNvPr id="5" name="Obraz 4" descr="Ksiega Znaku PWSZ.cdr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1375" y="5970169"/>
            <a:ext cx="705331" cy="6964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25493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 err="1"/>
              <a:t>Suggested</a:t>
            </a:r>
            <a:r>
              <a:rPr lang="pl-PL" b="1" dirty="0"/>
              <a:t> </a:t>
            </a:r>
            <a:r>
              <a:rPr lang="pl-PL" b="1" dirty="0" err="1"/>
              <a:t>solution</a:t>
            </a:r>
            <a:r>
              <a:rPr lang="pl-PL" b="1" dirty="0"/>
              <a:t> </a:t>
            </a:r>
            <a:r>
              <a:rPr lang="pl-PL" b="1" dirty="0" smtClean="0"/>
              <a:t>(</a:t>
            </a:r>
            <a:r>
              <a:rPr lang="pl-PL" b="1" dirty="0" err="1" smtClean="0"/>
              <a:t>tools</a:t>
            </a:r>
            <a:r>
              <a:rPr lang="pl-PL" b="1" dirty="0" smtClean="0"/>
              <a:t>)</a:t>
            </a:r>
            <a:r>
              <a:rPr lang="pl-PL" b="1" dirty="0"/>
              <a:t/>
            </a:r>
            <a:br>
              <a:rPr lang="pl-PL" b="1" dirty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961322" y="1510747"/>
            <a:ext cx="9912625" cy="4850295"/>
          </a:xfrm>
        </p:spPr>
        <p:txBody>
          <a:bodyPr>
            <a:normAutofit fontScale="92500" lnSpcReduction="10000"/>
          </a:bodyPr>
          <a:lstStyle/>
          <a:p>
            <a:r>
              <a:rPr lang="en-GB" sz="2800" b="1" dirty="0" smtClean="0">
                <a:solidFill>
                  <a:schemeClr val="accent1"/>
                </a:solidFill>
              </a:rPr>
              <a:t>Needs analysis </a:t>
            </a:r>
            <a:r>
              <a:rPr lang="en-GB" sz="2800" b="1" dirty="0" smtClean="0">
                <a:solidFill>
                  <a:schemeClr val="tx1"/>
                </a:solidFill>
              </a:rPr>
              <a:t>looking at:</a:t>
            </a:r>
          </a:p>
          <a:p>
            <a:pPr lvl="1"/>
            <a:r>
              <a:rPr lang="en-GB" sz="2800" b="1" dirty="0" smtClean="0"/>
              <a:t>long term goals (result: further study, professional work/academic career, not sure) </a:t>
            </a:r>
          </a:p>
          <a:p>
            <a:pPr lvl="1"/>
            <a:r>
              <a:rPr lang="en-GB" sz="2800" b="1" dirty="0" smtClean="0"/>
              <a:t>present needs of language use (result: </a:t>
            </a:r>
            <a:r>
              <a:rPr lang="pl-PL" sz="2800" b="1" dirty="0" err="1" smtClean="0"/>
              <a:t>looking</a:t>
            </a:r>
            <a:r>
              <a:rPr lang="pl-PL" sz="2800" b="1" dirty="0" smtClean="0"/>
              <a:t> for a </a:t>
            </a:r>
            <a:r>
              <a:rPr lang="pl-PL" sz="2800" b="1" dirty="0" smtClean="0">
                <a:solidFill>
                  <a:schemeClr val="tx2"/>
                </a:solidFill>
              </a:rPr>
              <a:t>part </a:t>
            </a:r>
            <a:r>
              <a:rPr lang="pl-PL" sz="2800" b="1" dirty="0" err="1" smtClean="0">
                <a:solidFill>
                  <a:schemeClr val="tx2"/>
                </a:solidFill>
              </a:rPr>
              <a:t>time</a:t>
            </a:r>
            <a:r>
              <a:rPr lang="pl-PL" sz="2800" b="1" dirty="0" smtClean="0">
                <a:solidFill>
                  <a:schemeClr val="tx2"/>
                </a:solidFill>
              </a:rPr>
              <a:t> </a:t>
            </a:r>
            <a:r>
              <a:rPr lang="pl-PL" sz="2800" b="1" dirty="0" err="1" smtClean="0">
                <a:solidFill>
                  <a:schemeClr val="tx2"/>
                </a:solidFill>
              </a:rPr>
              <a:t>job</a:t>
            </a:r>
            <a:r>
              <a:rPr lang="pl-PL" sz="2800" b="1" dirty="0">
                <a:solidFill>
                  <a:schemeClr val="tx2"/>
                </a:solidFill>
              </a:rPr>
              <a:t> </a:t>
            </a:r>
            <a:r>
              <a:rPr lang="pl-PL" sz="2800" b="1" dirty="0" err="1" smtClean="0">
                <a:solidFill>
                  <a:schemeClr val="tx2"/>
                </a:solidFill>
              </a:rPr>
              <a:t>abroad</a:t>
            </a:r>
            <a:r>
              <a:rPr lang="pl-PL" sz="2800" b="1" dirty="0" smtClean="0"/>
              <a:t>, </a:t>
            </a:r>
            <a:r>
              <a:rPr lang="en-GB" sz="2800" b="1" dirty="0" smtClean="0"/>
              <a:t>organizing an international </a:t>
            </a:r>
            <a:r>
              <a:rPr lang="en-GB" sz="2800" b="1" dirty="0" smtClean="0">
                <a:solidFill>
                  <a:schemeClr val="tx2"/>
                </a:solidFill>
              </a:rPr>
              <a:t>student conference </a:t>
            </a:r>
            <a:r>
              <a:rPr lang="en-GB" sz="2800" b="1" dirty="0" smtClean="0">
                <a:solidFill>
                  <a:schemeClr val="tx1"/>
                </a:solidFill>
              </a:rPr>
              <a:t>which involves </a:t>
            </a:r>
            <a:r>
              <a:rPr lang="en-GB" sz="2800" b="1" dirty="0" smtClean="0">
                <a:solidFill>
                  <a:schemeClr val="tx2"/>
                </a:solidFill>
              </a:rPr>
              <a:t>reading and writing abstracts, making presentations, introducing speakers</a:t>
            </a:r>
            <a:r>
              <a:rPr lang="en-GB" sz="2800" b="1" dirty="0" smtClean="0"/>
              <a:t>,</a:t>
            </a:r>
            <a:r>
              <a:rPr lang="pl-PL" sz="2800" b="1" dirty="0" smtClean="0"/>
              <a:t> </a:t>
            </a:r>
            <a:r>
              <a:rPr lang="en-GB" sz="2800" b="1" dirty="0" smtClean="0">
                <a:solidFill>
                  <a:schemeClr val="tx2"/>
                </a:solidFill>
              </a:rPr>
              <a:t>doing small</a:t>
            </a:r>
            <a:r>
              <a:rPr lang="pl-PL" sz="2800" b="1" dirty="0" smtClean="0">
                <a:solidFill>
                  <a:schemeClr val="tx2"/>
                </a:solidFill>
              </a:rPr>
              <a:t> </a:t>
            </a:r>
            <a:r>
              <a:rPr lang="en-GB" sz="2800" b="1" dirty="0" smtClean="0">
                <a:solidFill>
                  <a:schemeClr val="tx2"/>
                </a:solidFill>
              </a:rPr>
              <a:t>talk</a:t>
            </a:r>
            <a:r>
              <a:rPr lang="pl-PL" sz="2800" b="1" dirty="0"/>
              <a:t>;</a:t>
            </a:r>
            <a:r>
              <a:rPr lang="pl-PL" sz="2800" b="1" dirty="0" smtClean="0"/>
              <a:t> </a:t>
            </a:r>
            <a:r>
              <a:rPr lang="en-GB" sz="2800" b="1" dirty="0" smtClean="0"/>
              <a:t> preparing for </a:t>
            </a:r>
            <a:r>
              <a:rPr lang="pl-PL" sz="2800" b="1" dirty="0" smtClean="0"/>
              <a:t>Erasmus+ </a:t>
            </a:r>
            <a:r>
              <a:rPr lang="en-GB" sz="2800" b="1" dirty="0" smtClean="0">
                <a:solidFill>
                  <a:schemeClr val="tx2"/>
                </a:solidFill>
              </a:rPr>
              <a:t>study/traineeship abroad</a:t>
            </a:r>
            <a:r>
              <a:rPr lang="en-GB" sz="2800" b="1" dirty="0" smtClean="0"/>
              <a:t>, looking for information for </a:t>
            </a:r>
            <a:r>
              <a:rPr lang="en-GB" sz="2800" b="1" dirty="0" smtClean="0">
                <a:solidFill>
                  <a:schemeClr val="tx2"/>
                </a:solidFill>
              </a:rPr>
              <a:t>projects related to their disciplines</a:t>
            </a:r>
            <a:r>
              <a:rPr lang="en-GB" sz="2800" b="1" dirty="0" smtClean="0"/>
              <a:t>, following </a:t>
            </a:r>
            <a:r>
              <a:rPr lang="en-GB" sz="2800" b="1" dirty="0" smtClean="0">
                <a:solidFill>
                  <a:schemeClr val="tx2"/>
                </a:solidFill>
              </a:rPr>
              <a:t>MOOCs</a:t>
            </a:r>
            <a:r>
              <a:rPr lang="en-GB" sz="2800" b="1" dirty="0" smtClean="0"/>
              <a:t> in their area of interest, improving their command of </a:t>
            </a:r>
            <a:r>
              <a:rPr lang="en-GB" sz="2800" b="1" dirty="0" smtClean="0">
                <a:solidFill>
                  <a:schemeClr val="tx2"/>
                </a:solidFill>
              </a:rPr>
              <a:t>grammar and vocabulary</a:t>
            </a:r>
            <a:r>
              <a:rPr lang="en-GB" sz="2800" b="1" dirty="0" smtClean="0"/>
              <a:t>)</a:t>
            </a:r>
          </a:p>
          <a:p>
            <a:pPr marL="0" indent="0">
              <a:buNone/>
            </a:pPr>
            <a:endParaRPr lang="pl-PL" b="1" dirty="0" smtClean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PWSZ Tarnow, Poland </a:t>
            </a:r>
            <a:endParaRPr lang="en-US" dirty="0"/>
          </a:p>
        </p:txBody>
      </p:sp>
      <p:pic>
        <p:nvPicPr>
          <p:cNvPr id="5" name="Obraz 4" descr="Ksiega Znaku PWSZ.cdr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1375" y="5970169"/>
            <a:ext cx="705331" cy="6964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9192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err="1"/>
              <a:t>Suggested</a:t>
            </a:r>
            <a:r>
              <a:rPr lang="pl-PL" b="1" dirty="0"/>
              <a:t> </a:t>
            </a:r>
            <a:r>
              <a:rPr lang="pl-PL" b="1" dirty="0" err="1"/>
              <a:t>solution</a:t>
            </a:r>
            <a:r>
              <a:rPr lang="pl-PL" b="1" dirty="0"/>
              <a:t> </a:t>
            </a:r>
            <a:r>
              <a:rPr lang="pl-PL" b="1" dirty="0" smtClean="0"/>
              <a:t>(</a:t>
            </a:r>
            <a:r>
              <a:rPr lang="pl-PL" b="1" dirty="0" err="1" smtClean="0"/>
              <a:t>tools</a:t>
            </a:r>
            <a:r>
              <a:rPr lang="pl-PL" b="1" dirty="0" smtClean="0"/>
              <a:t>: MOODLE)</a:t>
            </a:r>
            <a:r>
              <a:rPr lang="pl-PL" b="1" dirty="0"/>
              <a:t/>
            </a:r>
            <a:br>
              <a:rPr lang="pl-PL" b="1" dirty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818409" y="1330037"/>
            <a:ext cx="9840191" cy="4826553"/>
          </a:xfrm>
        </p:spPr>
        <p:txBody>
          <a:bodyPr>
            <a:normAutofit fontScale="92500" lnSpcReduction="20000"/>
          </a:bodyPr>
          <a:lstStyle/>
          <a:p>
            <a:r>
              <a:rPr lang="en-GB" sz="3800" b="1" dirty="0" smtClean="0">
                <a:solidFill>
                  <a:schemeClr val="accent1"/>
                </a:solidFill>
              </a:rPr>
              <a:t>MOODLE</a:t>
            </a:r>
          </a:p>
          <a:p>
            <a:pPr marL="0" indent="0">
              <a:buNone/>
            </a:pPr>
            <a:r>
              <a:rPr lang="en-GB" sz="2800" b="1" dirty="0" smtClean="0"/>
              <a:t>Modular Object Oriented Dynamic Learning Environment </a:t>
            </a:r>
            <a:endParaRPr lang="pl-PL" sz="2800" b="1" dirty="0" smtClean="0"/>
          </a:p>
          <a:p>
            <a:pPr marL="0" indent="0">
              <a:buNone/>
            </a:pPr>
            <a:r>
              <a:rPr lang="pl-PL" sz="2800" b="1" dirty="0" smtClean="0">
                <a:solidFill>
                  <a:schemeClr val="tx2"/>
                </a:solidFill>
              </a:rPr>
              <a:t>Learning Management System</a:t>
            </a:r>
            <a:endParaRPr lang="pl-PL" sz="28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GB" sz="2800" b="1" dirty="0" smtClean="0"/>
              <a:t>– free, open source software for creating virtual learning environments (on-line courses)</a:t>
            </a:r>
          </a:p>
          <a:p>
            <a:pPr marL="0" indent="0">
              <a:buNone/>
            </a:pPr>
            <a:r>
              <a:rPr lang="en-GB" sz="2800" b="1" dirty="0" smtClean="0"/>
              <a:t>	- flexible</a:t>
            </a:r>
            <a:r>
              <a:rPr lang="pl-PL" sz="2800" b="1" dirty="0" smtClean="0"/>
              <a:t>, </a:t>
            </a:r>
            <a:r>
              <a:rPr lang="en-GB" sz="2800" b="1" dirty="0" smtClean="0"/>
              <a:t>intuitive</a:t>
            </a:r>
          </a:p>
          <a:p>
            <a:pPr marL="0" indent="0">
              <a:buNone/>
            </a:pPr>
            <a:r>
              <a:rPr lang="en-GB" sz="2800" b="1" dirty="0" smtClean="0"/>
              <a:t>	- supportive of social-constructivist paradigm </a:t>
            </a:r>
          </a:p>
          <a:p>
            <a:pPr marL="0" indent="0">
              <a:buNone/>
            </a:pPr>
            <a:r>
              <a:rPr lang="en-GB" sz="2800" b="1" dirty="0" smtClean="0"/>
              <a:t>	- supports autonomous learning</a:t>
            </a:r>
          </a:p>
          <a:p>
            <a:pPr marL="0" indent="0">
              <a:buNone/>
            </a:pPr>
            <a:r>
              <a:rPr lang="en-GB" sz="2800" b="1" dirty="0" smtClean="0"/>
              <a:t>	- </a:t>
            </a:r>
            <a:r>
              <a:rPr lang="en-GB" sz="2800" b="1" dirty="0" smtClean="0">
                <a:solidFill>
                  <a:schemeClr val="accent1"/>
                </a:solidFill>
              </a:rPr>
              <a:t>every specialization </a:t>
            </a:r>
            <a:r>
              <a:rPr lang="en-GB" sz="2800" b="1" dirty="0" smtClean="0"/>
              <a:t>within the group has </a:t>
            </a:r>
            <a:r>
              <a:rPr lang="en-GB" sz="2800" b="1" dirty="0" smtClean="0">
                <a:solidFill>
                  <a:schemeClr val="accent1"/>
                </a:solidFill>
              </a:rPr>
              <a:t>their own sub course</a:t>
            </a:r>
            <a:r>
              <a:rPr lang="en-GB" sz="2800" b="1" dirty="0" smtClean="0"/>
              <a:t> within the master course where they realize aims of the classes dealing with contexts that appeal to them.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>
          <a:xfrm>
            <a:off x="2589212" y="6146199"/>
            <a:ext cx="7619999" cy="365125"/>
          </a:xfrm>
        </p:spPr>
        <p:txBody>
          <a:bodyPr/>
          <a:lstStyle/>
          <a:p>
            <a:r>
              <a:rPr lang="en-US" smtClean="0"/>
              <a:t>PWSZ Tarnow, Poland </a:t>
            </a:r>
            <a:endParaRPr lang="en-US" dirty="0"/>
          </a:p>
        </p:txBody>
      </p:sp>
      <p:pic>
        <p:nvPicPr>
          <p:cNvPr id="5" name="Obraz 4" descr="Ksiega Znaku PWSZ.cdr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1375" y="5970169"/>
            <a:ext cx="705331" cy="6964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77696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14563" y="624110"/>
            <a:ext cx="9658350" cy="1280890"/>
          </a:xfrm>
        </p:spPr>
        <p:txBody>
          <a:bodyPr/>
          <a:lstStyle/>
          <a:p>
            <a:r>
              <a:rPr lang="pl-PL" b="1" dirty="0" err="1"/>
              <a:t>Suggested</a:t>
            </a:r>
            <a:r>
              <a:rPr lang="pl-PL" b="1" dirty="0"/>
              <a:t> </a:t>
            </a:r>
            <a:r>
              <a:rPr lang="pl-PL" b="1" dirty="0" err="1"/>
              <a:t>solution</a:t>
            </a:r>
            <a:r>
              <a:rPr lang="pl-PL" b="1" dirty="0"/>
              <a:t> (</a:t>
            </a:r>
            <a:r>
              <a:rPr lang="pl-PL" b="1" dirty="0" err="1"/>
              <a:t>tools</a:t>
            </a:r>
            <a:r>
              <a:rPr lang="pl-PL" b="1" dirty="0"/>
              <a:t>: </a:t>
            </a:r>
            <a:r>
              <a:rPr lang="pl-PL" b="1" dirty="0" smtClean="0"/>
              <a:t>EAOP </a:t>
            </a:r>
            <a:r>
              <a:rPr lang="pl-PL" b="1" dirty="0" err="1" smtClean="0"/>
              <a:t>syllabus</a:t>
            </a:r>
            <a:r>
              <a:rPr lang="pl-PL" b="1" dirty="0" smtClean="0"/>
              <a:t>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6645" y="1593273"/>
            <a:ext cx="12198928" cy="4682836"/>
          </a:xfrm>
        </p:spPr>
        <p:txBody>
          <a:bodyPr>
            <a:normAutofit/>
          </a:bodyPr>
          <a:lstStyle/>
          <a:p>
            <a:r>
              <a:rPr lang="pl-PL" sz="2800" b="1" dirty="0">
                <a:solidFill>
                  <a:schemeClr val="accent1"/>
                </a:solidFill>
              </a:rPr>
              <a:t>English for </a:t>
            </a:r>
            <a:r>
              <a:rPr lang="pl-PL" sz="2800" b="1" dirty="0" err="1">
                <a:solidFill>
                  <a:schemeClr val="accent1"/>
                </a:solidFill>
              </a:rPr>
              <a:t>Academic</a:t>
            </a:r>
            <a:r>
              <a:rPr lang="pl-PL" sz="2800" b="1" dirty="0">
                <a:solidFill>
                  <a:schemeClr val="accent1"/>
                </a:solidFill>
              </a:rPr>
              <a:t> and </a:t>
            </a:r>
            <a:r>
              <a:rPr lang="pl-PL" sz="2800" b="1" dirty="0" err="1">
                <a:solidFill>
                  <a:schemeClr val="accent1"/>
                </a:solidFill>
              </a:rPr>
              <a:t>Occupational</a:t>
            </a:r>
            <a:r>
              <a:rPr lang="pl-PL" sz="2800" b="1" dirty="0">
                <a:solidFill>
                  <a:schemeClr val="accent1"/>
                </a:solidFill>
              </a:rPr>
              <a:t> </a:t>
            </a:r>
            <a:r>
              <a:rPr lang="pl-PL" sz="2800" b="1" dirty="0" err="1" smtClean="0">
                <a:solidFill>
                  <a:schemeClr val="accent1"/>
                </a:solidFill>
              </a:rPr>
              <a:t>Purposes</a:t>
            </a:r>
            <a:r>
              <a:rPr lang="pl-PL" sz="2800" b="1" dirty="0" smtClean="0">
                <a:solidFill>
                  <a:schemeClr val="accent1"/>
                </a:solidFill>
              </a:rPr>
              <a:t> (EOAP)</a:t>
            </a:r>
          </a:p>
          <a:p>
            <a:r>
              <a:rPr lang="pl-PL" sz="2800" b="1" dirty="0" smtClean="0">
                <a:solidFill>
                  <a:schemeClr val="tx1"/>
                </a:solidFill>
              </a:rPr>
              <a:t>A sylabus </a:t>
            </a:r>
            <a:r>
              <a:rPr lang="pl-PL" sz="2800" b="1" dirty="0" err="1" smtClean="0">
                <a:solidFill>
                  <a:schemeClr val="tx1"/>
                </a:solidFill>
              </a:rPr>
              <a:t>based</a:t>
            </a:r>
            <a:r>
              <a:rPr lang="pl-PL" sz="2800" b="1" dirty="0" smtClean="0">
                <a:solidFill>
                  <a:schemeClr val="tx1"/>
                </a:solidFill>
              </a:rPr>
              <a:t> on mini </a:t>
            </a:r>
            <a:r>
              <a:rPr lang="pl-PL" sz="2800" b="1" dirty="0" err="1" smtClean="0">
                <a:solidFill>
                  <a:schemeClr val="tx1"/>
                </a:solidFill>
              </a:rPr>
              <a:t>projects</a:t>
            </a:r>
            <a:r>
              <a:rPr lang="pl-PL" sz="2800" b="1" dirty="0" smtClean="0">
                <a:solidFill>
                  <a:schemeClr val="tx1"/>
                </a:solidFill>
              </a:rPr>
              <a:t> </a:t>
            </a:r>
            <a:r>
              <a:rPr lang="pl-PL" sz="2800" b="1" dirty="0" err="1" smtClean="0">
                <a:solidFill>
                  <a:schemeClr val="tx1"/>
                </a:solidFill>
              </a:rPr>
              <a:t>realised</a:t>
            </a:r>
            <a:r>
              <a:rPr lang="pl-PL" sz="2800" b="1" dirty="0" smtClean="0">
                <a:solidFill>
                  <a:schemeClr val="tx1"/>
                </a:solidFill>
              </a:rPr>
              <a:t> </a:t>
            </a:r>
            <a:r>
              <a:rPr lang="pl-PL" sz="2800" b="1" dirty="0" err="1" smtClean="0">
                <a:solidFill>
                  <a:schemeClr val="tx1"/>
                </a:solidFill>
              </a:rPr>
              <a:t>over</a:t>
            </a:r>
            <a:r>
              <a:rPr lang="pl-PL" sz="2800" b="1" dirty="0" smtClean="0">
                <a:solidFill>
                  <a:schemeClr val="tx1"/>
                </a:solidFill>
              </a:rPr>
              <a:t> 6-10 </a:t>
            </a:r>
            <a:r>
              <a:rPr lang="pl-PL" sz="2800" b="1" dirty="0" err="1" smtClean="0">
                <a:solidFill>
                  <a:schemeClr val="tx1"/>
                </a:solidFill>
              </a:rPr>
              <a:t>teaching</a:t>
            </a:r>
            <a:r>
              <a:rPr lang="pl-PL" sz="2800" b="1" dirty="0" smtClean="0">
                <a:solidFill>
                  <a:schemeClr val="tx1"/>
                </a:solidFill>
              </a:rPr>
              <a:t> </a:t>
            </a:r>
            <a:r>
              <a:rPr lang="pl-PL" sz="2800" b="1" dirty="0" err="1" smtClean="0">
                <a:solidFill>
                  <a:schemeClr val="tx1"/>
                </a:solidFill>
              </a:rPr>
              <a:t>hours</a:t>
            </a:r>
            <a:r>
              <a:rPr lang="pl-PL" sz="2800" b="1" dirty="0" smtClean="0">
                <a:solidFill>
                  <a:schemeClr val="tx1"/>
                </a:solidFill>
              </a:rPr>
              <a:t> (3-5 </a:t>
            </a:r>
            <a:r>
              <a:rPr lang="pl-PL" sz="2800" b="1" dirty="0" err="1" smtClean="0">
                <a:solidFill>
                  <a:schemeClr val="tx1"/>
                </a:solidFill>
              </a:rPr>
              <a:t>meetings</a:t>
            </a:r>
            <a:r>
              <a:rPr lang="pl-PL" sz="2800" b="1" dirty="0" smtClean="0">
                <a:solidFill>
                  <a:schemeClr val="tx1"/>
                </a:solidFill>
              </a:rPr>
              <a:t>)</a:t>
            </a:r>
          </a:p>
          <a:p>
            <a:r>
              <a:rPr lang="pl-PL" sz="2800" b="1" dirty="0" err="1" smtClean="0">
                <a:solidFill>
                  <a:schemeClr val="tx1"/>
                </a:solidFill>
              </a:rPr>
              <a:t>e.g</a:t>
            </a:r>
            <a:r>
              <a:rPr lang="pl-PL" sz="2800" b="1" dirty="0" smtClean="0">
                <a:solidFill>
                  <a:schemeClr val="tx1"/>
                </a:solidFill>
              </a:rPr>
              <a:t>. „</a:t>
            </a:r>
            <a:r>
              <a:rPr lang="pl-PL" sz="2800" b="1" dirty="0" err="1" smtClean="0">
                <a:solidFill>
                  <a:schemeClr val="tx1"/>
                </a:solidFill>
              </a:rPr>
              <a:t>Getting</a:t>
            </a:r>
            <a:r>
              <a:rPr lang="pl-PL" sz="2800" b="1" dirty="0" smtClean="0">
                <a:solidFill>
                  <a:schemeClr val="tx1"/>
                </a:solidFill>
              </a:rPr>
              <a:t> the </a:t>
            </a:r>
            <a:r>
              <a:rPr lang="pl-PL" sz="2800" b="1" dirty="0" err="1" smtClean="0">
                <a:solidFill>
                  <a:schemeClr val="tx1"/>
                </a:solidFill>
              </a:rPr>
              <a:t>dream</a:t>
            </a:r>
            <a:r>
              <a:rPr lang="pl-PL" sz="2800" b="1" dirty="0" smtClean="0">
                <a:solidFill>
                  <a:schemeClr val="tx1"/>
                </a:solidFill>
              </a:rPr>
              <a:t> </a:t>
            </a:r>
            <a:r>
              <a:rPr lang="pl-PL" sz="2800" b="1" dirty="0" err="1" smtClean="0">
                <a:solidFill>
                  <a:schemeClr val="tx1"/>
                </a:solidFill>
              </a:rPr>
              <a:t>job</a:t>
            </a:r>
            <a:r>
              <a:rPr lang="pl-PL" sz="2800" b="1" dirty="0" smtClean="0">
                <a:solidFill>
                  <a:schemeClr val="tx1"/>
                </a:solidFill>
              </a:rPr>
              <a:t>”: </a:t>
            </a:r>
            <a:r>
              <a:rPr lang="pl-PL" sz="2800" b="1" dirty="0" err="1" smtClean="0">
                <a:solidFill>
                  <a:schemeClr val="tx1"/>
                </a:solidFill>
              </a:rPr>
              <a:t>finding</a:t>
            </a:r>
            <a:r>
              <a:rPr lang="pl-PL" sz="2800" b="1" dirty="0" smtClean="0">
                <a:solidFill>
                  <a:schemeClr val="tx1"/>
                </a:solidFill>
              </a:rPr>
              <a:t> out </a:t>
            </a:r>
            <a:r>
              <a:rPr lang="pl-PL" sz="2800" b="1" dirty="0" err="1" smtClean="0">
                <a:solidFill>
                  <a:schemeClr val="tx1"/>
                </a:solidFill>
              </a:rPr>
              <a:t>what</a:t>
            </a:r>
            <a:r>
              <a:rPr lang="pl-PL" sz="2800" b="1" dirty="0" smtClean="0">
                <a:solidFill>
                  <a:schemeClr val="tx1"/>
                </a:solidFill>
              </a:rPr>
              <a:t> </a:t>
            </a:r>
            <a:r>
              <a:rPr lang="pl-PL" sz="2800" b="1" dirty="0" err="1" smtClean="0">
                <a:solidFill>
                  <a:schemeClr val="tx1"/>
                </a:solidFill>
              </a:rPr>
              <a:t>jobs</a:t>
            </a:r>
            <a:r>
              <a:rPr lang="pl-PL" sz="2800" b="1" dirty="0" smtClean="0">
                <a:solidFill>
                  <a:schemeClr val="tx1"/>
                </a:solidFill>
              </a:rPr>
              <a:t> </a:t>
            </a:r>
            <a:r>
              <a:rPr lang="pl-PL" sz="2800" b="1" dirty="0" err="1" smtClean="0">
                <a:solidFill>
                  <a:schemeClr val="tx1"/>
                </a:solidFill>
              </a:rPr>
              <a:t>are</a:t>
            </a:r>
            <a:r>
              <a:rPr lang="pl-PL" sz="2800" b="1" dirty="0" smtClean="0">
                <a:solidFill>
                  <a:schemeClr val="tx1"/>
                </a:solidFill>
              </a:rPr>
              <a:t> on the market in a </a:t>
            </a:r>
            <a:r>
              <a:rPr lang="pl-PL" sz="2800" b="1" dirty="0" err="1" smtClean="0">
                <a:solidFill>
                  <a:schemeClr val="tx1"/>
                </a:solidFill>
              </a:rPr>
              <a:t>given</a:t>
            </a:r>
            <a:r>
              <a:rPr lang="pl-PL" sz="2800" b="1" dirty="0" smtClean="0">
                <a:solidFill>
                  <a:schemeClr val="tx1"/>
                </a:solidFill>
              </a:rPr>
              <a:t> </a:t>
            </a:r>
            <a:r>
              <a:rPr lang="pl-PL" sz="2800" b="1" dirty="0" err="1" smtClean="0">
                <a:solidFill>
                  <a:schemeClr val="tx1"/>
                </a:solidFill>
              </a:rPr>
              <a:t>specialization</a:t>
            </a:r>
            <a:r>
              <a:rPr lang="pl-PL" sz="2800" b="1" dirty="0" smtClean="0">
                <a:solidFill>
                  <a:schemeClr val="tx1"/>
                </a:solidFill>
              </a:rPr>
              <a:t> and </a:t>
            </a:r>
            <a:r>
              <a:rPr lang="pl-PL" sz="2800" b="1" dirty="0" err="1" smtClean="0">
                <a:solidFill>
                  <a:schemeClr val="tx1"/>
                </a:solidFill>
              </a:rPr>
              <a:t>applying</a:t>
            </a:r>
            <a:r>
              <a:rPr lang="pl-PL" sz="2800" b="1" dirty="0" smtClean="0">
                <a:solidFill>
                  <a:schemeClr val="tx1"/>
                </a:solidFill>
              </a:rPr>
              <a:t> for one (4 </a:t>
            </a:r>
            <a:r>
              <a:rPr lang="pl-PL" sz="2800" b="1" dirty="0" err="1" smtClean="0">
                <a:solidFill>
                  <a:schemeClr val="tx1"/>
                </a:solidFill>
              </a:rPr>
              <a:t>meetings</a:t>
            </a:r>
            <a:r>
              <a:rPr lang="pl-PL" sz="2800" b="1" dirty="0" smtClean="0">
                <a:solidFill>
                  <a:schemeClr val="tx1"/>
                </a:solidFill>
              </a:rPr>
              <a:t>). (</a:t>
            </a:r>
            <a:r>
              <a:rPr lang="pl-PL" sz="2800" b="1" dirty="0" err="1">
                <a:solidFill>
                  <a:schemeClr val="tx1"/>
                </a:solidFill>
              </a:rPr>
              <a:t>S</a:t>
            </a:r>
            <a:r>
              <a:rPr lang="pl-PL" sz="2800" b="1" dirty="0" err="1" smtClean="0">
                <a:solidFill>
                  <a:schemeClr val="tx1"/>
                </a:solidFill>
              </a:rPr>
              <a:t>tudents</a:t>
            </a:r>
            <a:r>
              <a:rPr lang="pl-PL" sz="2800" b="1" dirty="0" smtClean="0">
                <a:solidFill>
                  <a:schemeClr val="tx1"/>
                </a:solidFill>
              </a:rPr>
              <a:t> </a:t>
            </a:r>
            <a:r>
              <a:rPr lang="pl-PL" sz="2800" b="1" dirty="0" err="1" smtClean="0">
                <a:solidFill>
                  <a:schemeClr val="tx1"/>
                </a:solidFill>
              </a:rPr>
              <a:t>search</a:t>
            </a:r>
            <a:r>
              <a:rPr lang="pl-PL" sz="2800" b="1" dirty="0" smtClean="0">
                <a:solidFill>
                  <a:schemeClr val="tx1"/>
                </a:solidFill>
              </a:rPr>
              <a:t> for </a:t>
            </a:r>
            <a:r>
              <a:rPr lang="pl-PL" sz="2800" b="1" dirty="0" err="1" smtClean="0">
                <a:solidFill>
                  <a:schemeClr val="tx1"/>
                </a:solidFill>
              </a:rPr>
              <a:t>duties</a:t>
            </a:r>
            <a:r>
              <a:rPr lang="pl-PL" sz="2800" b="1" dirty="0" smtClean="0">
                <a:solidFill>
                  <a:schemeClr val="tx1"/>
                </a:solidFill>
              </a:rPr>
              <a:t>, </a:t>
            </a:r>
            <a:r>
              <a:rPr lang="pl-PL" sz="2800" b="1" dirty="0" err="1" smtClean="0">
                <a:solidFill>
                  <a:schemeClr val="tx1"/>
                </a:solidFill>
              </a:rPr>
              <a:t>requirements</a:t>
            </a:r>
            <a:r>
              <a:rPr lang="pl-PL" sz="2800" b="1" dirty="0" smtClean="0">
                <a:solidFill>
                  <a:schemeClr val="tx1"/>
                </a:solidFill>
              </a:rPr>
              <a:t>, </a:t>
            </a:r>
            <a:r>
              <a:rPr lang="pl-PL" sz="2800" b="1" dirty="0" err="1" smtClean="0">
                <a:solidFill>
                  <a:schemeClr val="tx1"/>
                </a:solidFill>
              </a:rPr>
              <a:t>working</a:t>
            </a:r>
            <a:r>
              <a:rPr lang="pl-PL" sz="2800" b="1" dirty="0" smtClean="0">
                <a:solidFill>
                  <a:schemeClr val="tx1"/>
                </a:solidFill>
              </a:rPr>
              <a:t> </a:t>
            </a:r>
            <a:r>
              <a:rPr lang="pl-PL" sz="2800" b="1" dirty="0" err="1" smtClean="0">
                <a:solidFill>
                  <a:schemeClr val="tx1"/>
                </a:solidFill>
              </a:rPr>
              <a:t>conditions</a:t>
            </a:r>
            <a:r>
              <a:rPr lang="pl-PL" sz="2800" b="1" dirty="0" smtClean="0">
                <a:solidFill>
                  <a:schemeClr val="tx1"/>
                </a:solidFill>
              </a:rPr>
              <a:t>, </a:t>
            </a:r>
            <a:r>
              <a:rPr lang="pl-PL" sz="2800" b="1" dirty="0" err="1" smtClean="0">
                <a:solidFill>
                  <a:schemeClr val="tx1"/>
                </a:solidFill>
              </a:rPr>
              <a:t>salary</a:t>
            </a:r>
            <a:r>
              <a:rPr lang="pl-PL" sz="2800" b="1" dirty="0" smtClean="0">
                <a:solidFill>
                  <a:schemeClr val="tx1"/>
                </a:solidFill>
              </a:rPr>
              <a:t>, </a:t>
            </a:r>
            <a:r>
              <a:rPr lang="pl-PL" sz="2800" b="1" dirty="0" err="1" smtClean="0">
                <a:solidFill>
                  <a:schemeClr val="tx1"/>
                </a:solidFill>
              </a:rPr>
              <a:t>possibilities</a:t>
            </a:r>
            <a:r>
              <a:rPr lang="pl-PL" sz="2800" b="1" dirty="0" smtClean="0">
                <a:solidFill>
                  <a:schemeClr val="tx1"/>
                </a:solidFill>
              </a:rPr>
              <a:t> of development and </a:t>
            </a:r>
            <a:r>
              <a:rPr lang="pl-PL" sz="2800" b="1" dirty="0" err="1" smtClean="0">
                <a:solidFill>
                  <a:schemeClr val="tx1"/>
                </a:solidFill>
              </a:rPr>
              <a:t>promotion</a:t>
            </a:r>
            <a:r>
              <a:rPr lang="pl-PL" sz="2800" b="1" dirty="0" smtClean="0">
                <a:solidFill>
                  <a:schemeClr val="tx1"/>
                </a:solidFill>
              </a:rPr>
              <a:t>; </a:t>
            </a:r>
            <a:r>
              <a:rPr lang="pl-PL" sz="2800" b="1" dirty="0" err="1" smtClean="0">
                <a:solidFill>
                  <a:schemeClr val="tx1"/>
                </a:solidFill>
              </a:rPr>
              <a:t>preparing</a:t>
            </a:r>
            <a:r>
              <a:rPr lang="pl-PL" sz="2800" b="1" dirty="0" smtClean="0">
                <a:solidFill>
                  <a:schemeClr val="tx1"/>
                </a:solidFill>
              </a:rPr>
              <a:t> a CV and a </a:t>
            </a:r>
            <a:r>
              <a:rPr lang="pl-PL" sz="2800" b="1" dirty="0" err="1" smtClean="0">
                <a:solidFill>
                  <a:schemeClr val="tx1"/>
                </a:solidFill>
              </a:rPr>
              <a:t>cover</a:t>
            </a:r>
            <a:r>
              <a:rPr lang="pl-PL" sz="2800" b="1" dirty="0" smtClean="0">
                <a:solidFill>
                  <a:schemeClr val="tx1"/>
                </a:solidFill>
              </a:rPr>
              <a:t> </a:t>
            </a:r>
            <a:r>
              <a:rPr lang="pl-PL" sz="2800" b="1" dirty="0" err="1" smtClean="0">
                <a:solidFill>
                  <a:schemeClr val="tx1"/>
                </a:solidFill>
              </a:rPr>
              <a:t>letter</a:t>
            </a:r>
            <a:r>
              <a:rPr lang="pl-PL" sz="2800" b="1" dirty="0" smtClean="0">
                <a:solidFill>
                  <a:schemeClr val="tx1"/>
                </a:solidFill>
              </a:rPr>
              <a:t>, </a:t>
            </a:r>
            <a:r>
              <a:rPr lang="pl-PL" sz="2800" b="1" dirty="0" err="1" smtClean="0">
                <a:solidFill>
                  <a:schemeClr val="tx1"/>
                </a:solidFill>
              </a:rPr>
              <a:t>preparing</a:t>
            </a:r>
            <a:r>
              <a:rPr lang="pl-PL" sz="2800" b="1" dirty="0" smtClean="0">
                <a:solidFill>
                  <a:schemeClr val="tx1"/>
                </a:solidFill>
              </a:rPr>
              <a:t> to and </a:t>
            </a:r>
            <a:r>
              <a:rPr lang="pl-PL" sz="2800" b="1" dirty="0" err="1" smtClean="0">
                <a:solidFill>
                  <a:schemeClr val="tx1"/>
                </a:solidFill>
              </a:rPr>
              <a:t>doing</a:t>
            </a:r>
            <a:r>
              <a:rPr lang="pl-PL" sz="2800" b="1" dirty="0" smtClean="0">
                <a:solidFill>
                  <a:schemeClr val="tx1"/>
                </a:solidFill>
              </a:rPr>
              <a:t> a </a:t>
            </a:r>
            <a:r>
              <a:rPr lang="pl-PL" sz="2800" b="1" dirty="0" err="1" smtClean="0">
                <a:solidFill>
                  <a:schemeClr val="tx1"/>
                </a:solidFill>
              </a:rPr>
              <a:t>job</a:t>
            </a:r>
            <a:r>
              <a:rPr lang="pl-PL" sz="2800" b="1" dirty="0" smtClean="0">
                <a:solidFill>
                  <a:schemeClr val="tx1"/>
                </a:solidFill>
              </a:rPr>
              <a:t> interview, </a:t>
            </a:r>
            <a:r>
              <a:rPr lang="pl-PL" sz="2800" b="1" dirty="0" err="1" smtClean="0">
                <a:solidFill>
                  <a:schemeClr val="tx1"/>
                </a:solidFill>
              </a:rPr>
              <a:t>writing</a:t>
            </a:r>
            <a:r>
              <a:rPr lang="pl-PL" sz="2800" b="1" dirty="0" smtClean="0">
                <a:solidFill>
                  <a:schemeClr val="tx1"/>
                </a:solidFill>
              </a:rPr>
              <a:t> a post-interview </a:t>
            </a:r>
            <a:r>
              <a:rPr lang="pl-PL" sz="2800" b="1" dirty="0" err="1" smtClean="0">
                <a:solidFill>
                  <a:schemeClr val="tx1"/>
                </a:solidFill>
              </a:rPr>
              <a:t>thank</a:t>
            </a:r>
            <a:r>
              <a:rPr lang="pl-PL" sz="2800" b="1" dirty="0" smtClean="0">
                <a:solidFill>
                  <a:schemeClr val="tx1"/>
                </a:solidFill>
              </a:rPr>
              <a:t> </a:t>
            </a:r>
            <a:r>
              <a:rPr lang="pl-PL" sz="2800" b="1" dirty="0" err="1" smtClean="0">
                <a:solidFill>
                  <a:schemeClr val="tx1"/>
                </a:solidFill>
              </a:rPr>
              <a:t>you</a:t>
            </a:r>
            <a:r>
              <a:rPr lang="pl-PL" sz="2800" b="1" dirty="0" smtClean="0">
                <a:solidFill>
                  <a:schemeClr val="tx1"/>
                </a:solidFill>
              </a:rPr>
              <a:t> </a:t>
            </a:r>
            <a:r>
              <a:rPr lang="pl-PL" sz="2800" b="1" dirty="0" err="1" smtClean="0">
                <a:solidFill>
                  <a:schemeClr val="tx1"/>
                </a:solidFill>
              </a:rPr>
              <a:t>letter</a:t>
            </a:r>
            <a:r>
              <a:rPr lang="pl-PL" sz="2800" b="1" dirty="0">
                <a:solidFill>
                  <a:schemeClr val="tx1"/>
                </a:solidFill>
              </a:rPr>
              <a:t>)</a:t>
            </a:r>
            <a:endParaRPr lang="pl-PL" sz="2800" b="1" dirty="0" smtClean="0">
              <a:solidFill>
                <a:schemeClr val="tx1"/>
              </a:solidFill>
            </a:endParaRPr>
          </a:p>
          <a:p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PWSZ Tarnow, Poland </a:t>
            </a:r>
            <a:endParaRPr lang="en-US" dirty="0"/>
          </a:p>
        </p:txBody>
      </p:sp>
      <p:pic>
        <p:nvPicPr>
          <p:cNvPr id="5" name="Obraz 4" descr="Ksiega Znaku PWSZ.cdr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1375" y="5970169"/>
            <a:ext cx="705331" cy="6964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24308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31373" y="624110"/>
            <a:ext cx="10359736" cy="1280890"/>
          </a:xfrm>
        </p:spPr>
        <p:txBody>
          <a:bodyPr/>
          <a:lstStyle/>
          <a:p>
            <a:r>
              <a:rPr lang="pl-PL" b="1" dirty="0" err="1"/>
              <a:t>Suggested</a:t>
            </a:r>
            <a:r>
              <a:rPr lang="pl-PL" b="1" dirty="0"/>
              <a:t> </a:t>
            </a:r>
            <a:r>
              <a:rPr lang="pl-PL" b="1" dirty="0" err="1"/>
              <a:t>solution</a:t>
            </a:r>
            <a:r>
              <a:rPr lang="pl-PL" b="1" dirty="0"/>
              <a:t> (</a:t>
            </a:r>
            <a:r>
              <a:rPr lang="pl-PL" b="1" dirty="0" err="1"/>
              <a:t>tools</a:t>
            </a:r>
            <a:r>
              <a:rPr lang="pl-PL" b="1" dirty="0"/>
              <a:t>: </a:t>
            </a:r>
            <a:r>
              <a:rPr lang="pl-PL" b="1" dirty="0" smtClean="0"/>
              <a:t>Internet </a:t>
            </a:r>
            <a:r>
              <a:rPr lang="pl-PL" b="1" dirty="0" err="1" smtClean="0"/>
              <a:t>resources</a:t>
            </a:r>
            <a:r>
              <a:rPr lang="pl-PL" b="1" dirty="0" smtClean="0"/>
              <a:t>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2800" b="1" dirty="0" smtClean="0">
                <a:solidFill>
                  <a:schemeClr val="tx2"/>
                </a:solidFill>
              </a:rPr>
              <a:t>Internet </a:t>
            </a:r>
            <a:r>
              <a:rPr lang="pl-PL" sz="2800" b="1" dirty="0" err="1" smtClean="0">
                <a:solidFill>
                  <a:schemeClr val="tx2"/>
                </a:solidFill>
              </a:rPr>
              <a:t>resources</a:t>
            </a:r>
            <a:endParaRPr lang="pl-PL" sz="2800" b="1" dirty="0" smtClean="0">
              <a:solidFill>
                <a:schemeClr val="tx2"/>
              </a:solidFill>
            </a:endParaRPr>
          </a:p>
          <a:p>
            <a:r>
              <a:rPr lang="pl-PL" sz="2800" b="1" dirty="0" smtClean="0">
                <a:solidFill>
                  <a:schemeClr val="tx1"/>
                </a:solidFill>
              </a:rPr>
              <a:t>A </a:t>
            </a:r>
            <a:r>
              <a:rPr lang="pl-PL" sz="2800" b="1" dirty="0" err="1" smtClean="0">
                <a:solidFill>
                  <a:schemeClr val="tx1"/>
                </a:solidFill>
              </a:rPr>
              <a:t>wealth</a:t>
            </a:r>
            <a:r>
              <a:rPr lang="pl-PL" sz="2800" b="1" dirty="0" smtClean="0">
                <a:solidFill>
                  <a:schemeClr val="tx1"/>
                </a:solidFill>
              </a:rPr>
              <a:t> of </a:t>
            </a:r>
            <a:r>
              <a:rPr lang="pl-PL" sz="2800" b="1" dirty="0" err="1" smtClean="0">
                <a:solidFill>
                  <a:schemeClr val="tx1"/>
                </a:solidFill>
              </a:rPr>
              <a:t>authentic</a:t>
            </a:r>
            <a:r>
              <a:rPr lang="pl-PL" sz="2800" b="1" dirty="0">
                <a:solidFill>
                  <a:schemeClr val="tx1"/>
                </a:solidFill>
              </a:rPr>
              <a:t> </a:t>
            </a:r>
            <a:r>
              <a:rPr lang="pl-PL" sz="2800" b="1" dirty="0" smtClean="0">
                <a:solidFill>
                  <a:schemeClr val="tx1"/>
                </a:solidFill>
              </a:rPr>
              <a:t>materials on </a:t>
            </a:r>
            <a:r>
              <a:rPr lang="pl-PL" sz="2800" b="1" dirty="0" err="1" smtClean="0">
                <a:solidFill>
                  <a:schemeClr val="tx1"/>
                </a:solidFill>
              </a:rPr>
              <a:t>virtually</a:t>
            </a:r>
            <a:r>
              <a:rPr lang="pl-PL" sz="2800" b="1" dirty="0" smtClean="0">
                <a:solidFill>
                  <a:schemeClr val="tx1"/>
                </a:solidFill>
              </a:rPr>
              <a:t> </a:t>
            </a:r>
            <a:r>
              <a:rPr lang="pl-PL" sz="2800" b="1" dirty="0" err="1" smtClean="0">
                <a:solidFill>
                  <a:schemeClr val="tx1"/>
                </a:solidFill>
              </a:rPr>
              <a:t>any</a:t>
            </a:r>
            <a:r>
              <a:rPr lang="pl-PL" sz="2800" b="1" dirty="0" smtClean="0">
                <a:solidFill>
                  <a:schemeClr val="tx1"/>
                </a:solidFill>
              </a:rPr>
              <a:t> </a:t>
            </a:r>
            <a:r>
              <a:rPr lang="pl-PL" sz="2800" b="1" dirty="0" err="1" smtClean="0">
                <a:solidFill>
                  <a:schemeClr val="tx1"/>
                </a:solidFill>
              </a:rPr>
              <a:t>topic</a:t>
            </a:r>
            <a:r>
              <a:rPr lang="pl-PL" sz="2800" b="1" dirty="0" smtClean="0">
                <a:solidFill>
                  <a:schemeClr val="tx1"/>
                </a:solidFill>
              </a:rPr>
              <a:t> </a:t>
            </a:r>
            <a:r>
              <a:rPr lang="pl-PL" sz="2800" b="1" dirty="0" err="1" smtClean="0">
                <a:solidFill>
                  <a:schemeClr val="tx1"/>
                </a:solidFill>
              </a:rPr>
              <a:t>readily</a:t>
            </a:r>
            <a:r>
              <a:rPr lang="pl-PL" sz="2800" b="1" dirty="0" smtClean="0">
                <a:solidFill>
                  <a:schemeClr val="tx1"/>
                </a:solidFill>
              </a:rPr>
              <a:t> </a:t>
            </a:r>
            <a:r>
              <a:rPr lang="pl-PL" sz="2800" b="1" dirty="0" err="1" smtClean="0">
                <a:solidFill>
                  <a:schemeClr val="tx1"/>
                </a:solidFill>
              </a:rPr>
              <a:t>available</a:t>
            </a:r>
            <a:endParaRPr lang="pl-PL" sz="2800" b="1" dirty="0">
              <a:solidFill>
                <a:schemeClr val="tx1"/>
              </a:solidFill>
            </a:endParaRPr>
          </a:p>
          <a:p>
            <a:r>
              <a:rPr lang="pl-PL" sz="2800" b="1" dirty="0" err="1" smtClean="0">
                <a:solidFill>
                  <a:schemeClr val="tx1"/>
                </a:solidFill>
              </a:rPr>
              <a:t>Supportive</a:t>
            </a:r>
            <a:r>
              <a:rPr lang="pl-PL" sz="2800" b="1" dirty="0" smtClean="0">
                <a:solidFill>
                  <a:schemeClr val="tx1"/>
                </a:solidFill>
              </a:rPr>
              <a:t> </a:t>
            </a:r>
            <a:r>
              <a:rPr lang="pl-PL" sz="2800" b="1" dirty="0" err="1" smtClean="0">
                <a:solidFill>
                  <a:schemeClr val="tx1"/>
                </a:solidFill>
              </a:rPr>
              <a:t>tools</a:t>
            </a:r>
            <a:r>
              <a:rPr lang="pl-PL" sz="2800" b="1" dirty="0" smtClean="0">
                <a:solidFill>
                  <a:schemeClr val="tx1"/>
                </a:solidFill>
              </a:rPr>
              <a:t> (on-line </a:t>
            </a:r>
            <a:r>
              <a:rPr lang="pl-PL" sz="2800" b="1" dirty="0" err="1" smtClean="0">
                <a:solidFill>
                  <a:schemeClr val="tx1"/>
                </a:solidFill>
              </a:rPr>
              <a:t>dictionnaires</a:t>
            </a:r>
            <a:r>
              <a:rPr lang="pl-PL" sz="2800" b="1" dirty="0" smtClean="0">
                <a:solidFill>
                  <a:schemeClr val="tx1"/>
                </a:solidFill>
              </a:rPr>
              <a:t>, </a:t>
            </a:r>
            <a:r>
              <a:rPr lang="pl-PL" sz="2800" b="1" dirty="0" err="1" smtClean="0">
                <a:solidFill>
                  <a:schemeClr val="tx1"/>
                </a:solidFill>
              </a:rPr>
              <a:t>thesauruses</a:t>
            </a:r>
            <a:r>
              <a:rPr lang="pl-PL" sz="2800" b="1" dirty="0" smtClean="0">
                <a:solidFill>
                  <a:schemeClr val="tx1"/>
                </a:solidFill>
              </a:rPr>
              <a:t>, </a:t>
            </a:r>
            <a:r>
              <a:rPr lang="pl-PL" sz="2800" b="1" dirty="0" err="1" smtClean="0">
                <a:solidFill>
                  <a:schemeClr val="tx1"/>
                </a:solidFill>
              </a:rPr>
              <a:t>search</a:t>
            </a:r>
            <a:r>
              <a:rPr lang="pl-PL" sz="2800" b="1" dirty="0" smtClean="0">
                <a:solidFill>
                  <a:schemeClr val="tx1"/>
                </a:solidFill>
              </a:rPr>
              <a:t> </a:t>
            </a:r>
            <a:r>
              <a:rPr lang="pl-PL" sz="2800" b="1" dirty="0" err="1" smtClean="0">
                <a:solidFill>
                  <a:schemeClr val="tx1"/>
                </a:solidFill>
              </a:rPr>
              <a:t>engines</a:t>
            </a:r>
            <a:r>
              <a:rPr lang="pl-PL" sz="2800" b="1" dirty="0" smtClean="0">
                <a:solidFill>
                  <a:schemeClr val="tx1"/>
                </a:solidFill>
              </a:rPr>
              <a:t>, </a:t>
            </a:r>
            <a:r>
              <a:rPr lang="pl-PL" sz="2800" b="1" dirty="0" err="1" smtClean="0">
                <a:solidFill>
                  <a:schemeClr val="tx1"/>
                </a:solidFill>
              </a:rPr>
              <a:t>interactive</a:t>
            </a:r>
            <a:r>
              <a:rPr lang="pl-PL" sz="2800" b="1" dirty="0" smtClean="0">
                <a:solidFill>
                  <a:schemeClr val="tx1"/>
                </a:solidFill>
              </a:rPr>
              <a:t> </a:t>
            </a:r>
            <a:r>
              <a:rPr lang="pl-PL" sz="2800" b="1" dirty="0" err="1" smtClean="0">
                <a:solidFill>
                  <a:schemeClr val="tx1"/>
                </a:solidFill>
              </a:rPr>
              <a:t>exercises</a:t>
            </a:r>
            <a:r>
              <a:rPr lang="pl-PL" sz="2800" b="1" dirty="0" smtClean="0">
                <a:solidFill>
                  <a:schemeClr val="tx1"/>
                </a:solidFill>
              </a:rPr>
              <a:t>, </a:t>
            </a:r>
            <a:r>
              <a:rPr lang="pl-PL" sz="2800" b="1" dirty="0" err="1" smtClean="0">
                <a:solidFill>
                  <a:schemeClr val="tx1"/>
                </a:solidFill>
              </a:rPr>
              <a:t>social</a:t>
            </a:r>
            <a:r>
              <a:rPr lang="pl-PL" sz="2800" b="1" dirty="0" smtClean="0">
                <a:solidFill>
                  <a:schemeClr val="tx1"/>
                </a:solidFill>
              </a:rPr>
              <a:t> media: Facebook, </a:t>
            </a:r>
            <a:r>
              <a:rPr lang="pl-PL" sz="2800" b="1" dirty="0" err="1" smtClean="0">
                <a:solidFill>
                  <a:schemeClr val="tx1"/>
                </a:solidFill>
              </a:rPr>
              <a:t>ResearchGate</a:t>
            </a:r>
            <a:r>
              <a:rPr lang="pl-PL" sz="2800" b="1" dirty="0" smtClean="0">
                <a:solidFill>
                  <a:schemeClr val="tx1"/>
                </a:solidFill>
              </a:rPr>
              <a:t>, LinkedIn, YouTube, </a:t>
            </a:r>
            <a:r>
              <a:rPr lang="pl-PL" sz="2800" b="1" dirty="0" err="1" smtClean="0">
                <a:solidFill>
                  <a:schemeClr val="tx1"/>
                </a:solidFill>
              </a:rPr>
              <a:t>Wikis</a:t>
            </a:r>
            <a:r>
              <a:rPr lang="pl-PL" sz="2800" b="1" dirty="0" smtClean="0">
                <a:solidFill>
                  <a:schemeClr val="tx1"/>
                </a:solidFill>
              </a:rPr>
              <a:t>, </a:t>
            </a:r>
            <a:r>
              <a:rPr lang="pl-PL" sz="2800" b="1" dirty="0" err="1" smtClean="0">
                <a:solidFill>
                  <a:schemeClr val="tx1"/>
                </a:solidFill>
              </a:rPr>
              <a:t>etc</a:t>
            </a:r>
            <a:r>
              <a:rPr lang="pl-PL" sz="2800" b="1" dirty="0" smtClean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PWSZ Tarnow, Poland </a:t>
            </a:r>
            <a:endParaRPr lang="en-US" dirty="0"/>
          </a:p>
        </p:txBody>
      </p:sp>
      <p:pic>
        <p:nvPicPr>
          <p:cNvPr id="5" name="Obraz 4" descr="Ksiega Znaku PWSZ.cdr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1375" y="5970169"/>
            <a:ext cx="705331" cy="6964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04274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PWSZ Tarnow, Poland </a:t>
            </a:r>
            <a:endParaRPr lang="en-US" dirty="0"/>
          </a:p>
        </p:txBody>
      </p:sp>
      <p:graphicFrame>
        <p:nvGraphicFramePr>
          <p:cNvPr id="10" name="Symbol zastępczy zawartości 9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664000049"/>
              </p:ext>
            </p:extLst>
          </p:nvPr>
        </p:nvGraphicFramePr>
        <p:xfrm>
          <a:off x="2156256" y="1526442"/>
          <a:ext cx="8485909" cy="50915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pole tekstowe 10"/>
          <p:cNvSpPr txBox="1"/>
          <p:nvPr/>
        </p:nvSpPr>
        <p:spPr>
          <a:xfrm>
            <a:off x="5911862" y="3772473"/>
            <a:ext cx="11993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smtClean="0"/>
              <a:t>MOODLE</a:t>
            </a:r>
            <a:endParaRPr lang="pl-PL" b="1" dirty="0"/>
          </a:p>
        </p:txBody>
      </p:sp>
      <p:sp>
        <p:nvSpPr>
          <p:cNvPr id="12" name="pole tekstowe 11"/>
          <p:cNvSpPr txBox="1"/>
          <p:nvPr/>
        </p:nvSpPr>
        <p:spPr>
          <a:xfrm>
            <a:off x="6247692" y="3416741"/>
            <a:ext cx="527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smtClean="0"/>
              <a:t>NA</a:t>
            </a:r>
            <a:endParaRPr lang="pl-PL" b="1" dirty="0"/>
          </a:p>
        </p:txBody>
      </p:sp>
      <p:sp>
        <p:nvSpPr>
          <p:cNvPr id="13" name="pole tekstowe 12"/>
          <p:cNvSpPr txBox="1"/>
          <p:nvPr/>
        </p:nvSpPr>
        <p:spPr>
          <a:xfrm>
            <a:off x="6110120" y="4171056"/>
            <a:ext cx="816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smtClean="0"/>
              <a:t>EOAP</a:t>
            </a:r>
            <a:endParaRPr lang="pl-PL" b="1" dirty="0"/>
          </a:p>
        </p:txBody>
      </p:sp>
      <p:sp>
        <p:nvSpPr>
          <p:cNvPr id="14" name="pole tekstowe 13"/>
          <p:cNvSpPr txBox="1"/>
          <p:nvPr/>
        </p:nvSpPr>
        <p:spPr>
          <a:xfrm>
            <a:off x="5539533" y="4565163"/>
            <a:ext cx="2170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smtClean="0"/>
              <a:t>Internet </a:t>
            </a:r>
            <a:r>
              <a:rPr lang="pl-PL" b="1" dirty="0" err="1" smtClean="0"/>
              <a:t>resources</a:t>
            </a:r>
            <a:endParaRPr lang="pl-PL" b="1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6775401" y="5105561"/>
            <a:ext cx="3866764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b="1" dirty="0" err="1"/>
              <a:t>Social-constructivism</a:t>
            </a:r>
            <a:endParaRPr lang="pl-PL" sz="2800" b="1" dirty="0"/>
          </a:p>
          <a:p>
            <a:endParaRPr lang="pl-PL" dirty="0"/>
          </a:p>
        </p:txBody>
      </p:sp>
      <p:sp>
        <p:nvSpPr>
          <p:cNvPr id="17" name="pole tekstowe 16"/>
          <p:cNvSpPr txBox="1"/>
          <p:nvPr/>
        </p:nvSpPr>
        <p:spPr>
          <a:xfrm>
            <a:off x="187036" y="201952"/>
            <a:ext cx="116830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b="1" dirty="0" smtClean="0"/>
              <a:t>A model of </a:t>
            </a:r>
            <a:r>
              <a:rPr lang="pl-PL" sz="3200" b="1" dirty="0" err="1" smtClean="0"/>
              <a:t>teaching</a:t>
            </a:r>
            <a:r>
              <a:rPr lang="pl-PL" sz="3200" b="1" dirty="0" smtClean="0"/>
              <a:t> ESP in </a:t>
            </a:r>
            <a:r>
              <a:rPr lang="pl-PL" sz="3200" b="1" dirty="0" err="1" smtClean="0"/>
              <a:t>mixed</a:t>
            </a:r>
            <a:r>
              <a:rPr lang="pl-PL" sz="3200" b="1" dirty="0" smtClean="0"/>
              <a:t> </a:t>
            </a:r>
            <a:r>
              <a:rPr lang="pl-PL" sz="3200" b="1" dirty="0" err="1" smtClean="0"/>
              <a:t>specializations</a:t>
            </a:r>
            <a:r>
              <a:rPr lang="pl-PL" sz="3200" b="1" dirty="0" smtClean="0"/>
              <a:t> </a:t>
            </a:r>
            <a:r>
              <a:rPr lang="pl-PL" sz="3200" b="1" dirty="0" err="1" smtClean="0"/>
              <a:t>classes</a:t>
            </a:r>
            <a:endParaRPr lang="pl-PL" sz="3200" b="1" dirty="0"/>
          </a:p>
        </p:txBody>
      </p:sp>
      <p:pic>
        <p:nvPicPr>
          <p:cNvPr id="18" name="Obraz 17" descr="Ksiega Znaku PWSZ.cdr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5448" y="6047716"/>
            <a:ext cx="705331" cy="6964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05691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Evaluation of the solution </a:t>
            </a:r>
            <a:br>
              <a:rPr lang="en-GB" b="1" dirty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b="1" dirty="0" smtClean="0"/>
              <a:t>The PERMA </a:t>
            </a:r>
            <a:r>
              <a:rPr lang="pl-PL" sz="2800" b="1" dirty="0" err="1" smtClean="0"/>
              <a:t>satisfaction</a:t>
            </a:r>
            <a:r>
              <a:rPr lang="pl-PL" sz="2800" b="1" dirty="0" smtClean="0"/>
              <a:t> </a:t>
            </a:r>
            <a:r>
              <a:rPr lang="pl-PL" sz="2800" b="1" dirty="0" err="1" smtClean="0"/>
              <a:t>questionnaire</a:t>
            </a:r>
            <a:endParaRPr lang="pl-PL" sz="2800" b="1" dirty="0" smtClean="0"/>
          </a:p>
          <a:p>
            <a:pPr lvl="2"/>
            <a:r>
              <a:rPr lang="pl-PL" sz="2400" b="1" dirty="0"/>
              <a:t> </a:t>
            </a:r>
            <a:r>
              <a:rPr lang="pl-PL" sz="2400" b="1" dirty="0" smtClean="0"/>
              <a:t>EAOP 76%</a:t>
            </a:r>
          </a:p>
          <a:p>
            <a:pPr lvl="2"/>
            <a:r>
              <a:rPr lang="pl-PL" sz="2400" b="1" dirty="0" smtClean="0"/>
              <a:t> EIT  82%</a:t>
            </a:r>
          </a:p>
          <a:p>
            <a:pPr marL="0" indent="0">
              <a:buNone/>
            </a:pPr>
            <a:r>
              <a:rPr lang="pl-PL" sz="2800" b="1" dirty="0" smtClean="0"/>
              <a:t>Q  4, 10 &amp; 12</a:t>
            </a:r>
          </a:p>
          <a:p>
            <a:r>
              <a:rPr lang="pl-PL" sz="2800" b="1" dirty="0" smtClean="0"/>
              <a:t>Readiness for </a:t>
            </a:r>
            <a:r>
              <a:rPr lang="pl-PL" sz="2800" b="1" dirty="0" err="1" smtClean="0"/>
              <a:t>Autonomy</a:t>
            </a:r>
            <a:r>
              <a:rPr lang="pl-PL" sz="2800" b="1" dirty="0" smtClean="0"/>
              <a:t> </a:t>
            </a:r>
            <a:r>
              <a:rPr lang="pl-PL" sz="2800" b="1" dirty="0" err="1" smtClean="0"/>
              <a:t>questionnaire</a:t>
            </a:r>
            <a:endParaRPr lang="en-GB" sz="2800" b="1" dirty="0"/>
          </a:p>
          <a:p>
            <a:pPr marL="0" indent="0">
              <a:buNone/>
            </a:pPr>
            <a:r>
              <a:rPr lang="en-GB" dirty="0" err="1"/>
              <a:t>Cotterall</a:t>
            </a:r>
            <a:r>
              <a:rPr lang="en-GB" dirty="0"/>
              <a:t>, Sara. (1995). Readiness for autonomy: Investigating learner beliefs. System. 23. 195-205. 10.1016/0346-251X(95)00008-8. </a:t>
            </a:r>
            <a:endParaRPr lang="pl-PL" dirty="0"/>
          </a:p>
          <a:p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PWSZ Tarnow, Poland </a:t>
            </a:r>
            <a:endParaRPr lang="en-US" dirty="0"/>
          </a:p>
        </p:txBody>
      </p:sp>
      <p:pic>
        <p:nvPicPr>
          <p:cNvPr id="5" name="Obraz 4" descr="Ksiega Znaku PWSZ.cdr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1375" y="5970169"/>
            <a:ext cx="705331" cy="6964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23114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Detected problem</a:t>
            </a:r>
            <a:br>
              <a:rPr lang="en-GB" b="1" dirty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21645" y="2378472"/>
            <a:ext cx="8915400" cy="3777622"/>
          </a:xfrm>
        </p:spPr>
        <p:txBody>
          <a:bodyPr>
            <a:normAutofit/>
          </a:bodyPr>
          <a:lstStyle/>
          <a:p>
            <a:r>
              <a:rPr lang="pl-PL" sz="3600" b="1" dirty="0" smtClean="0"/>
              <a:t>Lower </a:t>
            </a:r>
            <a:r>
              <a:rPr lang="pl-PL" sz="3600" b="1" dirty="0" err="1"/>
              <a:t>satisfaction</a:t>
            </a:r>
            <a:endParaRPr lang="pl-PL" sz="3600" b="1" dirty="0"/>
          </a:p>
          <a:p>
            <a:r>
              <a:rPr lang="pl-PL" sz="3600" b="1" dirty="0" err="1" smtClean="0"/>
              <a:t>Low</a:t>
            </a:r>
            <a:r>
              <a:rPr lang="pl-PL" sz="3600" b="1" dirty="0" smtClean="0"/>
              <a:t> </a:t>
            </a:r>
            <a:r>
              <a:rPr lang="pl-PL" sz="3600" b="1" dirty="0" err="1" smtClean="0"/>
              <a:t>readiness</a:t>
            </a:r>
            <a:r>
              <a:rPr lang="pl-PL" sz="3600" b="1" dirty="0" smtClean="0"/>
              <a:t> for </a:t>
            </a:r>
            <a:r>
              <a:rPr lang="pl-PL" sz="3600" b="1" dirty="0" err="1" smtClean="0"/>
              <a:t>autonomy</a:t>
            </a:r>
            <a:endParaRPr lang="pl-PL" sz="3600" b="1" dirty="0" smtClean="0"/>
          </a:p>
          <a:p>
            <a:endParaRPr lang="pl-PL" sz="2800" b="1" dirty="0"/>
          </a:p>
          <a:p>
            <a:pPr marL="0" indent="0">
              <a:buNone/>
            </a:pPr>
            <a:r>
              <a:rPr lang="pl-PL" sz="2800" b="1" dirty="0" smtClean="0"/>
              <a:t> </a:t>
            </a:r>
          </a:p>
          <a:p>
            <a:pPr marL="0" indent="0">
              <a:buNone/>
            </a:pPr>
            <a:endParaRPr lang="pl-PL" sz="2800" b="1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PWSZ Tarnow, Poland </a:t>
            </a:r>
            <a:endParaRPr lang="en-US" dirty="0"/>
          </a:p>
        </p:txBody>
      </p:sp>
      <p:sp>
        <p:nvSpPr>
          <p:cNvPr id="5" name="Nawias klamrowy zamykający 4"/>
          <p:cNvSpPr/>
          <p:nvPr/>
        </p:nvSpPr>
        <p:spPr>
          <a:xfrm>
            <a:off x="8529638" y="2545084"/>
            <a:ext cx="728661" cy="1256552"/>
          </a:xfrm>
          <a:prstGeom prst="rightBrac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 b="1" dirty="0"/>
          </a:p>
        </p:txBody>
      </p:sp>
      <p:sp>
        <p:nvSpPr>
          <p:cNvPr id="6" name="pole tekstowe 5"/>
          <p:cNvSpPr txBox="1"/>
          <p:nvPr/>
        </p:nvSpPr>
        <p:spPr>
          <a:xfrm>
            <a:off x="9258299" y="2573196"/>
            <a:ext cx="27003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chemeClr val="tx2"/>
                </a:solidFill>
              </a:rPr>
              <a:t>High correlation</a:t>
            </a:r>
            <a:endParaRPr lang="en-GB" sz="3600" b="1" dirty="0">
              <a:solidFill>
                <a:schemeClr val="tx2"/>
              </a:solidFill>
            </a:endParaRPr>
          </a:p>
        </p:txBody>
      </p:sp>
      <p:pic>
        <p:nvPicPr>
          <p:cNvPr id="8" name="Obraz 7" descr="Ksiega Znaku PWSZ.cdr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1375" y="5970169"/>
            <a:ext cx="705331" cy="6964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82901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Conclusions</a:t>
            </a:r>
            <a:br>
              <a:rPr lang="en-GB" b="1" dirty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89212" y="1558636"/>
            <a:ext cx="9256424" cy="4360970"/>
          </a:xfrm>
        </p:spPr>
        <p:txBody>
          <a:bodyPr>
            <a:normAutofit fontScale="92500"/>
          </a:bodyPr>
          <a:lstStyle/>
          <a:p>
            <a:r>
              <a:rPr lang="pl-PL" sz="2800" b="1" dirty="0" err="1" smtClean="0"/>
              <a:t>Social</a:t>
            </a:r>
            <a:r>
              <a:rPr lang="pl-PL" sz="2800" b="1" dirty="0" smtClean="0"/>
              <a:t> </a:t>
            </a:r>
            <a:r>
              <a:rPr lang="pl-PL" sz="2800" b="1" dirty="0" err="1" smtClean="0"/>
              <a:t>constructivist</a:t>
            </a:r>
            <a:r>
              <a:rPr lang="pl-PL" sz="2800" b="1" dirty="0" smtClean="0"/>
              <a:t>, </a:t>
            </a:r>
            <a:r>
              <a:rPr lang="pl-PL" sz="2800" b="1" dirty="0" err="1" smtClean="0"/>
              <a:t>autonomy</a:t>
            </a:r>
            <a:r>
              <a:rPr lang="pl-PL" sz="2800" b="1" dirty="0" smtClean="0"/>
              <a:t> </a:t>
            </a:r>
            <a:r>
              <a:rPr lang="pl-PL" sz="2800" b="1" dirty="0" err="1" smtClean="0"/>
              <a:t>oriented</a:t>
            </a:r>
            <a:r>
              <a:rPr lang="pl-PL" sz="2800" b="1" dirty="0" smtClean="0"/>
              <a:t>, </a:t>
            </a:r>
            <a:r>
              <a:rPr lang="pl-PL" sz="2800" b="1" dirty="0" err="1" smtClean="0"/>
              <a:t>project</a:t>
            </a:r>
            <a:r>
              <a:rPr lang="pl-PL" sz="2800" b="1" dirty="0" smtClean="0"/>
              <a:t> </a:t>
            </a:r>
            <a:r>
              <a:rPr lang="pl-PL" sz="2800" b="1" dirty="0" err="1" smtClean="0"/>
              <a:t>based</a:t>
            </a:r>
            <a:r>
              <a:rPr lang="pl-PL" sz="2800" b="1" dirty="0" smtClean="0"/>
              <a:t> EAOP </a:t>
            </a:r>
            <a:r>
              <a:rPr lang="pl-PL" sz="2800" b="1" dirty="0"/>
              <a:t>MOODLE </a:t>
            </a:r>
            <a:r>
              <a:rPr lang="pl-PL" sz="2800" b="1" dirty="0" err="1" smtClean="0"/>
              <a:t>course</a:t>
            </a:r>
            <a:r>
              <a:rPr lang="pl-PL" sz="2800" b="1" dirty="0" smtClean="0"/>
              <a:t> </a:t>
            </a:r>
            <a:r>
              <a:rPr lang="pl-PL" sz="2800" b="1" dirty="0" err="1" smtClean="0"/>
              <a:t>is</a:t>
            </a:r>
            <a:r>
              <a:rPr lang="pl-PL" sz="2800" b="1" dirty="0" smtClean="0"/>
              <a:t> </a:t>
            </a:r>
            <a:r>
              <a:rPr lang="pl-PL" sz="2800" b="1" dirty="0"/>
              <a:t>a </a:t>
            </a:r>
            <a:r>
              <a:rPr lang="pl-PL" sz="2800" b="1" dirty="0" err="1"/>
              <a:t>possibility</a:t>
            </a:r>
            <a:r>
              <a:rPr lang="pl-PL" sz="2800" b="1" dirty="0"/>
              <a:t> in </a:t>
            </a:r>
            <a:r>
              <a:rPr lang="pl-PL" sz="2800" b="1" dirty="0" err="1"/>
              <a:t>mixed</a:t>
            </a:r>
            <a:r>
              <a:rPr lang="pl-PL" sz="2800" b="1" dirty="0"/>
              <a:t> </a:t>
            </a:r>
            <a:r>
              <a:rPr lang="pl-PL" sz="2800" b="1" dirty="0" err="1" smtClean="0"/>
              <a:t>specializations</a:t>
            </a:r>
            <a:r>
              <a:rPr lang="pl-PL" sz="2800" b="1" dirty="0" smtClean="0"/>
              <a:t> </a:t>
            </a:r>
            <a:r>
              <a:rPr lang="pl-PL" sz="2800" b="1" dirty="0" err="1" smtClean="0"/>
              <a:t>groups</a:t>
            </a:r>
            <a:endParaRPr lang="pl-PL" sz="2800" b="1" dirty="0" smtClean="0"/>
          </a:p>
          <a:p>
            <a:endParaRPr lang="pl-PL" sz="2800" b="1" dirty="0"/>
          </a:p>
          <a:p>
            <a:pPr marL="0" indent="0">
              <a:buNone/>
            </a:pPr>
            <a:r>
              <a:rPr lang="pl-PL" sz="2800" b="1" dirty="0" smtClean="0"/>
              <a:t>In </a:t>
            </a:r>
            <a:r>
              <a:rPr lang="pl-PL" sz="2800" b="1" dirty="0" err="1" smtClean="0"/>
              <a:t>our</a:t>
            </a:r>
            <a:r>
              <a:rPr lang="pl-PL" sz="2800" b="1" dirty="0" smtClean="0"/>
              <a:t> </a:t>
            </a:r>
            <a:r>
              <a:rPr lang="pl-PL" sz="2800" b="1" dirty="0" err="1" smtClean="0"/>
              <a:t>context</a:t>
            </a:r>
            <a:r>
              <a:rPr lang="pl-PL" sz="2800" b="1" dirty="0" smtClean="0"/>
              <a:t>:</a:t>
            </a:r>
            <a:endParaRPr lang="pl-PL" sz="2800" b="1" dirty="0"/>
          </a:p>
          <a:p>
            <a:r>
              <a:rPr lang="pl-PL" sz="2800" b="1" dirty="0" smtClean="0"/>
              <a:t>Readiness for </a:t>
            </a:r>
            <a:r>
              <a:rPr lang="pl-PL" sz="2800" b="1" dirty="0" err="1" smtClean="0"/>
              <a:t>autonomy</a:t>
            </a:r>
            <a:r>
              <a:rPr lang="pl-PL" sz="2800" b="1" dirty="0" smtClean="0"/>
              <a:t> </a:t>
            </a:r>
            <a:r>
              <a:rPr lang="pl-PL" sz="2800" b="1" dirty="0" err="1" smtClean="0"/>
              <a:t>questionnaire</a:t>
            </a:r>
            <a:r>
              <a:rPr lang="pl-PL" sz="2800" b="1" dirty="0" smtClean="0"/>
              <a:t> </a:t>
            </a:r>
            <a:r>
              <a:rPr lang="pl-PL" sz="2800" b="1" dirty="0" err="1" smtClean="0"/>
              <a:t>should</a:t>
            </a:r>
            <a:r>
              <a:rPr lang="pl-PL" sz="2800" b="1" dirty="0" smtClean="0"/>
              <a:t> be </a:t>
            </a:r>
            <a:r>
              <a:rPr lang="pl-PL" sz="2800" b="1" dirty="0" err="1" smtClean="0"/>
              <a:t>included</a:t>
            </a:r>
            <a:r>
              <a:rPr lang="pl-PL" sz="2800" b="1" dirty="0" smtClean="0"/>
              <a:t> in </a:t>
            </a:r>
            <a:r>
              <a:rPr lang="pl-PL" sz="2800" b="1" dirty="0" err="1" smtClean="0"/>
              <a:t>needs</a:t>
            </a:r>
            <a:r>
              <a:rPr lang="pl-PL" sz="2800" b="1" dirty="0" smtClean="0"/>
              <a:t> </a:t>
            </a:r>
            <a:r>
              <a:rPr lang="pl-PL" sz="2800" b="1" dirty="0" err="1" smtClean="0"/>
              <a:t>analysis</a:t>
            </a:r>
            <a:endParaRPr lang="pl-PL" sz="2800" b="1" dirty="0" smtClean="0"/>
          </a:p>
          <a:p>
            <a:r>
              <a:rPr lang="pl-PL" sz="2800" b="1" dirty="0" err="1" smtClean="0"/>
              <a:t>Learner</a:t>
            </a:r>
            <a:r>
              <a:rPr lang="pl-PL" sz="2800" b="1" dirty="0" smtClean="0"/>
              <a:t> </a:t>
            </a:r>
            <a:r>
              <a:rPr lang="pl-PL" sz="2800" b="1" dirty="0" err="1" smtClean="0"/>
              <a:t>autonomy</a:t>
            </a:r>
            <a:r>
              <a:rPr lang="pl-PL" sz="2800" b="1" dirty="0" smtClean="0"/>
              <a:t> </a:t>
            </a:r>
            <a:r>
              <a:rPr lang="pl-PL" sz="2800" b="1" dirty="0" err="1" smtClean="0"/>
              <a:t>needs</a:t>
            </a:r>
            <a:r>
              <a:rPr lang="pl-PL" sz="2800" b="1" dirty="0" smtClean="0"/>
              <a:t> to be </a:t>
            </a:r>
            <a:r>
              <a:rPr lang="pl-PL" sz="2800" b="1" dirty="0" err="1" smtClean="0"/>
              <a:t>discussed</a:t>
            </a:r>
            <a:r>
              <a:rPr lang="pl-PL" sz="2800" b="1" dirty="0" smtClean="0"/>
              <a:t> with </a:t>
            </a:r>
            <a:r>
              <a:rPr lang="pl-PL" sz="2800" b="1" dirty="0" err="1" smtClean="0"/>
              <a:t>students</a:t>
            </a:r>
            <a:r>
              <a:rPr lang="pl-PL" sz="2800" b="1" dirty="0" smtClean="0"/>
              <a:t> and </a:t>
            </a:r>
            <a:r>
              <a:rPr lang="pl-PL" sz="2800" b="1" dirty="0" err="1" smtClean="0"/>
              <a:t>introduced</a:t>
            </a:r>
            <a:r>
              <a:rPr lang="pl-PL" sz="2800" b="1" dirty="0" smtClean="0"/>
              <a:t> </a:t>
            </a:r>
            <a:r>
              <a:rPr lang="pl-PL" sz="2800" b="1" dirty="0" err="1" smtClean="0"/>
              <a:t>gradually</a:t>
            </a:r>
            <a:r>
              <a:rPr lang="pl-PL" sz="2800" b="1" dirty="0" smtClean="0"/>
              <a:t> </a:t>
            </a:r>
            <a:r>
              <a:rPr lang="pl-PL" sz="2800" b="1" dirty="0" err="1" smtClean="0"/>
              <a:t>even</a:t>
            </a:r>
            <a:r>
              <a:rPr lang="pl-PL" sz="2800" b="1" dirty="0" smtClean="0"/>
              <a:t> </a:t>
            </a:r>
            <a:r>
              <a:rPr lang="pl-PL" sz="2800" b="1" dirty="0" err="1" smtClean="0"/>
              <a:t>at</a:t>
            </a:r>
            <a:r>
              <a:rPr lang="pl-PL" sz="2800" b="1" dirty="0" smtClean="0"/>
              <a:t> </a:t>
            </a:r>
            <a:r>
              <a:rPr lang="pl-PL" sz="2800" b="1" dirty="0" err="1" smtClean="0"/>
              <a:t>tertiary</a:t>
            </a:r>
            <a:r>
              <a:rPr lang="pl-PL" sz="2800" b="1" dirty="0" smtClean="0"/>
              <a:t> </a:t>
            </a:r>
            <a:r>
              <a:rPr lang="pl-PL" sz="2800" b="1" dirty="0" err="1" smtClean="0"/>
              <a:t>level</a:t>
            </a:r>
            <a:endParaRPr lang="pl-PL" sz="2800" b="1" dirty="0" smtClean="0"/>
          </a:p>
          <a:p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PWSZ Tarnow, Poland </a:t>
            </a:r>
            <a:endParaRPr lang="en-US" dirty="0"/>
          </a:p>
        </p:txBody>
      </p:sp>
      <p:pic>
        <p:nvPicPr>
          <p:cNvPr id="5" name="Obraz 4" descr="Ksiega Znaku PWSZ.cdr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1375" y="5970169"/>
            <a:ext cx="705331" cy="6964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4659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err="1" smtClean="0"/>
              <a:t>References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00213" y="1385888"/>
            <a:ext cx="9804399" cy="4525334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Butler, J. &amp; Kern, M. L. (2015). The PERMA-Profiler: A brief multidimensional measure of flourishing. </a:t>
            </a:r>
            <a:r>
              <a:rPr lang="pl-PL" dirty="0" err="1"/>
              <a:t>Available</a:t>
            </a:r>
            <a:r>
              <a:rPr lang="pl-PL" dirty="0"/>
              <a:t> from </a:t>
            </a:r>
            <a:r>
              <a:rPr lang="pl-PL" u="sng" dirty="0">
                <a:hlinkClick r:id="rId2"/>
              </a:rPr>
              <a:t>http://</a:t>
            </a:r>
            <a:r>
              <a:rPr lang="pl-PL" u="sng" dirty="0" smtClean="0">
                <a:hlinkClick r:id="rId2"/>
              </a:rPr>
              <a:t>www.peggykern.org/questionnaires.html</a:t>
            </a:r>
            <a:endParaRPr lang="pl-PL" u="sng" dirty="0" smtClean="0"/>
          </a:p>
          <a:p>
            <a:r>
              <a:rPr lang="en-US" dirty="0" err="1"/>
              <a:t>Cooperstein</a:t>
            </a:r>
            <a:r>
              <a:rPr lang="en-US" dirty="0"/>
              <a:t>, S. E., &amp; </a:t>
            </a:r>
            <a:r>
              <a:rPr lang="en-US" dirty="0" err="1"/>
              <a:t>Kocevar-Weidinger</a:t>
            </a:r>
            <a:r>
              <a:rPr lang="en-US" dirty="0"/>
              <a:t>, E. (2004). </a:t>
            </a:r>
            <a:r>
              <a:rPr lang="en-US" i="1" dirty="0"/>
              <a:t>Beyond active learning: A </a:t>
            </a:r>
            <a:r>
              <a:rPr lang="en-US" i="1" dirty="0" smtClean="0"/>
              <a:t>constructivist</a:t>
            </a:r>
            <a:r>
              <a:rPr lang="pl-PL" i="1" dirty="0" smtClean="0"/>
              <a:t> </a:t>
            </a:r>
            <a:r>
              <a:rPr lang="en-US" i="1" dirty="0" smtClean="0"/>
              <a:t>approach </a:t>
            </a:r>
            <a:r>
              <a:rPr lang="en-US" i="1" dirty="0"/>
              <a:t>to learning. </a:t>
            </a:r>
            <a:r>
              <a:rPr lang="en-US" dirty="0"/>
              <a:t>Reference Services Review, </a:t>
            </a:r>
            <a:r>
              <a:rPr lang="en-US" i="1" dirty="0"/>
              <a:t>32</a:t>
            </a:r>
            <a:r>
              <a:rPr lang="en-US" dirty="0"/>
              <a:t>(2), 141-148.</a:t>
            </a:r>
            <a:endParaRPr lang="pl-PL" dirty="0"/>
          </a:p>
          <a:p>
            <a:r>
              <a:rPr lang="en-GB" dirty="0" err="1" smtClean="0"/>
              <a:t>Cotterall</a:t>
            </a:r>
            <a:r>
              <a:rPr lang="en-GB" dirty="0"/>
              <a:t>, Sara. (1995). Readiness for autonomy: Investigating learner beliefs. System. 23. 195-205. 10.1016/0346-251X(95)00008-8. </a:t>
            </a:r>
            <a:endParaRPr lang="pl-PL" dirty="0"/>
          </a:p>
          <a:p>
            <a:r>
              <a:rPr lang="en-US" dirty="0" smtClean="0"/>
              <a:t>Seligman</a:t>
            </a:r>
            <a:r>
              <a:rPr lang="en-US" dirty="0"/>
              <a:t>, Martin E. P. (2002). </a:t>
            </a:r>
            <a:r>
              <a:rPr lang="en-US" i="1" dirty="0"/>
              <a:t>Authentic Happiness: Using the New Positive Psychology to Realize Your Potential for Lasting Fulfillment</a:t>
            </a:r>
            <a:r>
              <a:rPr lang="en-US" dirty="0"/>
              <a:t>. New York: Free Press. ​</a:t>
            </a:r>
            <a:r>
              <a:rPr lang="en-US" dirty="0">
                <a:hlinkClick r:id="rId3" tooltip="Specjalna:Książki/0743222970"/>
              </a:rPr>
              <a:t>ISBN 0-7432-2297-0</a:t>
            </a:r>
            <a:r>
              <a:rPr lang="en-US" dirty="0"/>
              <a:t>​ (Paperback edition, Free Press, 2004, ​</a:t>
            </a:r>
            <a:r>
              <a:rPr lang="en-US" dirty="0">
                <a:hlinkClick r:id="rId4" tooltip="Specjalna:Książki/0743222989"/>
              </a:rPr>
              <a:t>ISBN 0-7432-2298-9</a:t>
            </a:r>
            <a:r>
              <a:rPr lang="en-US" dirty="0"/>
              <a:t>​</a:t>
            </a:r>
            <a:r>
              <a:rPr lang="en-US" dirty="0" smtClean="0"/>
              <a:t>)</a:t>
            </a:r>
            <a:endParaRPr lang="pl-PL" dirty="0" smtClean="0"/>
          </a:p>
          <a:p>
            <a:r>
              <a:rPr lang="pl-PL" dirty="0"/>
              <a:t>Martin E. P. </a:t>
            </a:r>
            <a:r>
              <a:rPr lang="pl-PL" dirty="0" err="1"/>
              <a:t>Seligman</a:t>
            </a:r>
            <a:r>
              <a:rPr lang="pl-PL" dirty="0"/>
              <a:t>, </a:t>
            </a:r>
            <a:r>
              <a:rPr lang="pl-PL" dirty="0" err="1"/>
              <a:t>Mihaly</a:t>
            </a:r>
            <a:r>
              <a:rPr lang="pl-PL" dirty="0"/>
              <a:t> </a:t>
            </a:r>
            <a:r>
              <a:rPr lang="pl-PL" dirty="0" err="1"/>
              <a:t>Csikszentmihalyi</a:t>
            </a:r>
            <a:r>
              <a:rPr lang="pl-PL" dirty="0"/>
              <a:t>. </a:t>
            </a:r>
            <a:r>
              <a:rPr lang="pl-PL" i="1" dirty="0" err="1"/>
              <a:t>Positive</a:t>
            </a:r>
            <a:r>
              <a:rPr lang="pl-PL" i="1" dirty="0"/>
              <a:t> </a:t>
            </a:r>
            <a:r>
              <a:rPr lang="pl-PL" i="1" dirty="0" err="1"/>
              <a:t>Psychology</a:t>
            </a:r>
            <a:r>
              <a:rPr lang="pl-PL" i="1" dirty="0"/>
              <a:t> - </a:t>
            </a:r>
            <a:r>
              <a:rPr lang="pl-PL" i="1" dirty="0" err="1"/>
              <a:t>An</a:t>
            </a:r>
            <a:r>
              <a:rPr lang="pl-PL" i="1" dirty="0"/>
              <a:t> </a:t>
            </a:r>
            <a:r>
              <a:rPr lang="pl-PL" i="1" dirty="0" err="1"/>
              <a:t>Introduction</a:t>
            </a:r>
            <a:r>
              <a:rPr lang="pl-PL" dirty="0"/>
              <a:t>. „American </a:t>
            </a:r>
            <a:r>
              <a:rPr lang="pl-PL" dirty="0" err="1"/>
              <a:t>Psychologist</a:t>
            </a:r>
            <a:r>
              <a:rPr lang="pl-PL" dirty="0"/>
              <a:t>”. 55 (1), s. 5-14, 2000. </a:t>
            </a:r>
            <a:r>
              <a:rPr lang="pl-PL" dirty="0">
                <a:hlinkClick r:id="rId5" tooltip="DOI (identyfikator cyfrowy)"/>
              </a:rPr>
              <a:t>DOI</a:t>
            </a:r>
            <a:r>
              <a:rPr lang="pl-PL" dirty="0"/>
              <a:t>: </a:t>
            </a:r>
            <a:r>
              <a:rPr lang="pl-PL" dirty="0">
                <a:hlinkClick r:id="rId6"/>
              </a:rPr>
              <a:t>10.1037//0003-066X.55.1.5</a:t>
            </a:r>
            <a:r>
              <a:rPr lang="pl-PL" dirty="0"/>
              <a:t>. </a:t>
            </a:r>
            <a:r>
              <a:rPr lang="pl-PL" dirty="0">
                <a:hlinkClick r:id="rId7" tooltip="PMID"/>
              </a:rPr>
              <a:t>PMID</a:t>
            </a:r>
            <a:r>
              <a:rPr lang="pl-PL" dirty="0"/>
              <a:t>: </a:t>
            </a:r>
            <a:r>
              <a:rPr lang="pl-PL" dirty="0">
                <a:hlinkClick r:id="rId8"/>
              </a:rPr>
              <a:t>11392865</a:t>
            </a:r>
            <a:r>
              <a:rPr lang="pl-PL" dirty="0"/>
              <a:t> </a:t>
            </a:r>
            <a:endParaRPr lang="pl-PL" dirty="0" smtClean="0"/>
          </a:p>
          <a:p>
            <a:r>
              <a:rPr lang="en-US" dirty="0"/>
              <a:t>Vygotsky, L. S. (1978). </a:t>
            </a:r>
            <a:r>
              <a:rPr lang="en-US" i="1" dirty="0"/>
              <a:t>Mind in society: The development of higher psychological functions. </a:t>
            </a:r>
            <a:r>
              <a:rPr lang="en-US" dirty="0"/>
              <a:t>M.</a:t>
            </a:r>
          </a:p>
          <a:p>
            <a:r>
              <a:rPr lang="pl-PL" dirty="0"/>
              <a:t>Cole, V. John-Steiner, S. </a:t>
            </a:r>
            <a:r>
              <a:rPr lang="pl-PL" dirty="0" err="1"/>
              <a:t>Scribner</a:t>
            </a:r>
            <a:r>
              <a:rPr lang="pl-PL" dirty="0"/>
              <a:t>, &amp; E. </a:t>
            </a:r>
            <a:r>
              <a:rPr lang="pl-PL" dirty="0" err="1"/>
              <a:t>Souberman</a:t>
            </a:r>
            <a:r>
              <a:rPr lang="pl-PL" dirty="0"/>
              <a:t> (</a:t>
            </a:r>
            <a:r>
              <a:rPr lang="pl-PL" dirty="0" err="1"/>
              <a:t>Eds</a:t>
            </a:r>
            <a:r>
              <a:rPr lang="pl-PL" dirty="0"/>
              <a:t>.); M. Cole &amp; M. Lopez-</a:t>
            </a:r>
            <a:r>
              <a:rPr lang="pl-PL" dirty="0" err="1"/>
              <a:t>Morillas</a:t>
            </a:r>
            <a:endParaRPr lang="pl-PL" dirty="0"/>
          </a:p>
          <a:p>
            <a:r>
              <a:rPr lang="en-US" dirty="0"/>
              <a:t>(Trans.). Cambridge, MA: Harvard University Press.</a:t>
            </a:r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PWSZ Tarnow, Poland </a:t>
            </a:r>
            <a:endParaRPr lang="en-US" dirty="0"/>
          </a:p>
        </p:txBody>
      </p:sp>
      <p:pic>
        <p:nvPicPr>
          <p:cNvPr id="5" name="Obraz 4" descr="Ksiega Znaku PWSZ.cdr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1375" y="5970169"/>
            <a:ext cx="705331" cy="6964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40245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err="1" smtClean="0"/>
              <a:t>Thank</a:t>
            </a:r>
            <a:r>
              <a:rPr lang="pl-PL" dirty="0" smtClean="0"/>
              <a:t> </a:t>
            </a:r>
            <a:r>
              <a:rPr lang="pl-PL" dirty="0" err="1" smtClean="0"/>
              <a:t>you</a:t>
            </a:r>
            <a:r>
              <a:rPr lang="pl-PL" dirty="0" smtClean="0"/>
              <a:t>! </a:t>
            </a:r>
            <a:br>
              <a:rPr lang="pl-PL" dirty="0" smtClean="0"/>
            </a:br>
            <a:endParaRPr lang="pl-PL" dirty="0"/>
          </a:p>
        </p:txBody>
      </p:sp>
      <p:sp>
        <p:nvSpPr>
          <p:cNvPr id="6" name="Symbol zastępczy tekstu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Anna.kocol@gmail.com</a:t>
            </a:r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PWSZ Tarnow, Poland </a:t>
            </a:r>
            <a:endParaRPr lang="en-US" dirty="0"/>
          </a:p>
        </p:txBody>
      </p:sp>
      <p:pic>
        <p:nvPicPr>
          <p:cNvPr id="7" name="Obraz 6" descr="Ksiega Znaku PWSZ.cdr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1375" y="5970169"/>
            <a:ext cx="705331" cy="6964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4392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PWSZ Tarnow, Poland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63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PWSZ Tarnow, Poland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64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PWSZ Tarnow, Poland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532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PWSZ Tarnow, Poland </a:t>
            </a:r>
            <a:endParaRPr lang="en-US" dirty="0"/>
          </a:p>
        </p:txBody>
      </p:sp>
      <p:graphicFrame>
        <p:nvGraphicFramePr>
          <p:cNvPr id="10" name="Symbol zastępczy zawartości 9"/>
          <p:cNvGraphicFramePr>
            <a:graphicFrameLocks noGrp="1"/>
          </p:cNvGraphicFramePr>
          <p:nvPr>
            <p:ph idx="4294967295"/>
          </p:nvPr>
        </p:nvGraphicFramePr>
        <p:xfrm>
          <a:off x="438873" y="1409387"/>
          <a:ext cx="8485909" cy="50915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pole tekstowe 10"/>
          <p:cNvSpPr txBox="1"/>
          <p:nvPr/>
        </p:nvSpPr>
        <p:spPr>
          <a:xfrm>
            <a:off x="4273026" y="3601407"/>
            <a:ext cx="11993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smtClean="0"/>
              <a:t>MOODLE</a:t>
            </a:r>
            <a:endParaRPr lang="pl-PL" b="1" dirty="0"/>
          </a:p>
        </p:txBody>
      </p:sp>
      <p:sp>
        <p:nvSpPr>
          <p:cNvPr id="12" name="pole tekstowe 11"/>
          <p:cNvSpPr txBox="1"/>
          <p:nvPr/>
        </p:nvSpPr>
        <p:spPr>
          <a:xfrm>
            <a:off x="4608856" y="3218600"/>
            <a:ext cx="527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smtClean="0"/>
              <a:t>NA</a:t>
            </a:r>
            <a:endParaRPr lang="pl-PL" b="1" dirty="0"/>
          </a:p>
        </p:txBody>
      </p:sp>
      <p:sp>
        <p:nvSpPr>
          <p:cNvPr id="13" name="pole tekstowe 12"/>
          <p:cNvSpPr txBox="1"/>
          <p:nvPr/>
        </p:nvSpPr>
        <p:spPr>
          <a:xfrm>
            <a:off x="4464584" y="3887549"/>
            <a:ext cx="816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smtClean="0"/>
              <a:t>EOAP</a:t>
            </a:r>
            <a:endParaRPr lang="pl-PL" b="1" dirty="0"/>
          </a:p>
        </p:txBody>
      </p:sp>
      <p:sp>
        <p:nvSpPr>
          <p:cNvPr id="14" name="pole tekstowe 13"/>
          <p:cNvSpPr txBox="1"/>
          <p:nvPr/>
        </p:nvSpPr>
        <p:spPr>
          <a:xfrm>
            <a:off x="3939333" y="4187167"/>
            <a:ext cx="2170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smtClean="0"/>
              <a:t>Internet </a:t>
            </a:r>
            <a:r>
              <a:rPr lang="pl-PL" b="1" dirty="0" err="1" smtClean="0"/>
              <a:t>resources</a:t>
            </a:r>
            <a:endParaRPr lang="pl-PL" b="1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5136565" y="4939306"/>
            <a:ext cx="3866764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b="1" dirty="0" err="1"/>
              <a:t>Social-constructivism</a:t>
            </a:r>
            <a:endParaRPr lang="pl-PL" sz="2800" b="1" dirty="0"/>
          </a:p>
          <a:p>
            <a:endParaRPr lang="pl-PL" dirty="0"/>
          </a:p>
        </p:txBody>
      </p:sp>
      <p:sp>
        <p:nvSpPr>
          <p:cNvPr id="17" name="pole tekstowe 16"/>
          <p:cNvSpPr txBox="1"/>
          <p:nvPr/>
        </p:nvSpPr>
        <p:spPr>
          <a:xfrm>
            <a:off x="187036" y="201952"/>
            <a:ext cx="116830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b="1" dirty="0" smtClean="0"/>
              <a:t>A model of </a:t>
            </a:r>
            <a:r>
              <a:rPr lang="pl-PL" sz="3200" b="1" dirty="0" err="1" smtClean="0"/>
              <a:t>teaching</a:t>
            </a:r>
            <a:r>
              <a:rPr lang="pl-PL" sz="3200" b="1" dirty="0" smtClean="0"/>
              <a:t> ESP in </a:t>
            </a:r>
            <a:r>
              <a:rPr lang="pl-PL" sz="3200" b="1" dirty="0" err="1" smtClean="0"/>
              <a:t>mixed</a:t>
            </a:r>
            <a:r>
              <a:rPr lang="pl-PL" sz="3200" b="1" dirty="0" smtClean="0"/>
              <a:t> </a:t>
            </a:r>
            <a:r>
              <a:rPr lang="pl-PL" sz="3200" b="1" dirty="0" err="1" smtClean="0"/>
              <a:t>specializations</a:t>
            </a:r>
            <a:r>
              <a:rPr lang="pl-PL" sz="3200" b="1" dirty="0" smtClean="0"/>
              <a:t> </a:t>
            </a:r>
            <a:r>
              <a:rPr lang="pl-PL" sz="3200" b="1" dirty="0" err="1" smtClean="0"/>
              <a:t>classes</a:t>
            </a:r>
            <a:endParaRPr lang="pl-PL" sz="3200" b="1" dirty="0"/>
          </a:p>
        </p:txBody>
      </p:sp>
      <p:pic>
        <p:nvPicPr>
          <p:cNvPr id="18" name="Obraz 17" descr="Ksiega Znaku PWSZ.cdr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5448" y="6047716"/>
            <a:ext cx="705331" cy="696402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Strzałka w prawo 18"/>
          <p:cNvSpPr/>
          <p:nvPr/>
        </p:nvSpPr>
        <p:spPr>
          <a:xfrm>
            <a:off x="8653189" y="3301441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ole tekstowe 19"/>
          <p:cNvSpPr txBox="1"/>
          <p:nvPr/>
        </p:nvSpPr>
        <p:spPr>
          <a:xfrm>
            <a:off x="9665346" y="3148885"/>
            <a:ext cx="25266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b="1" dirty="0" err="1" smtClean="0"/>
              <a:t>Motivation</a:t>
            </a:r>
            <a:endParaRPr lang="pl-PL" sz="3600" b="1" dirty="0" smtClean="0"/>
          </a:p>
          <a:p>
            <a:endParaRPr lang="pl-PL" dirty="0"/>
          </a:p>
        </p:txBody>
      </p:sp>
      <p:sp>
        <p:nvSpPr>
          <p:cNvPr id="21" name="Strzałka w dół 20"/>
          <p:cNvSpPr/>
          <p:nvPr/>
        </p:nvSpPr>
        <p:spPr>
          <a:xfrm>
            <a:off x="10686357" y="4067295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ole tekstowe 21"/>
          <p:cNvSpPr txBox="1"/>
          <p:nvPr/>
        </p:nvSpPr>
        <p:spPr>
          <a:xfrm>
            <a:off x="9142393" y="5189982"/>
            <a:ext cx="32015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b="1" dirty="0" err="1" smtClean="0"/>
              <a:t>Achievement</a:t>
            </a:r>
            <a:endParaRPr lang="pl-PL" sz="3600" b="1" dirty="0"/>
          </a:p>
        </p:txBody>
      </p:sp>
    </p:spTree>
    <p:extLst>
      <p:ext uri="{BB962C8B-B14F-4D97-AF65-F5344CB8AC3E}">
        <p14:creationId xmlns:p14="http://schemas.microsoft.com/office/powerpoint/2010/main" val="966978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muga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3821</TotalTime>
  <Words>1252</Words>
  <Application>Microsoft Office PowerPoint</Application>
  <PresentationFormat>Panoramiczny</PresentationFormat>
  <Paragraphs>149</Paragraphs>
  <Slides>22</Slides>
  <Notes>7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22</vt:i4>
      </vt:variant>
    </vt:vector>
  </HeadingPairs>
  <TitlesOfParts>
    <vt:vector size="27" baseType="lpstr">
      <vt:lpstr>Arial</vt:lpstr>
      <vt:lpstr>Calibri</vt:lpstr>
      <vt:lpstr>Century Gothic</vt:lpstr>
      <vt:lpstr>Wingdings 3</vt:lpstr>
      <vt:lpstr>Smuga</vt:lpstr>
      <vt:lpstr>Dealing with mixed specializations in ESP classes </vt:lpstr>
      <vt:lpstr>Plan:</vt:lpstr>
      <vt:lpstr>The context of PWSZ ESP classes</vt:lpstr>
      <vt:lpstr>The problem </vt:lpstr>
      <vt:lpstr>Theoretical background</vt:lpstr>
      <vt:lpstr>Suggested solution (background) </vt:lpstr>
      <vt:lpstr>Suggested solution (background) </vt:lpstr>
      <vt:lpstr>Suggested solution (background) </vt:lpstr>
      <vt:lpstr>Suggested solution (tools) </vt:lpstr>
      <vt:lpstr>Suggested solution (tools: MOODLE) </vt:lpstr>
      <vt:lpstr>Suggested solution (tools: EAOP syllabus)</vt:lpstr>
      <vt:lpstr>Suggested solution (tools: Internet resources)</vt:lpstr>
      <vt:lpstr>Prezentacja programu PowerPoint</vt:lpstr>
      <vt:lpstr>Evaluation of the solution  </vt:lpstr>
      <vt:lpstr>Detected problem </vt:lpstr>
      <vt:lpstr>Conclusions </vt:lpstr>
      <vt:lpstr>References</vt:lpstr>
      <vt:lpstr>Thank you!  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Dealing with mixed specializations in ESP classes</dc:title>
  <dc:creator>Hewlett-Packard Company</dc:creator>
  <cp:lastModifiedBy>Hewlett-Packard Company</cp:lastModifiedBy>
  <cp:revision>62</cp:revision>
  <dcterms:created xsi:type="dcterms:W3CDTF">2018-05-30T06:06:14Z</dcterms:created>
  <dcterms:modified xsi:type="dcterms:W3CDTF">2018-06-01T21:47:19Z</dcterms:modified>
</cp:coreProperties>
</file>