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256" r:id="rId2"/>
    <p:sldId id="284" r:id="rId3"/>
    <p:sldId id="285" r:id="rId4"/>
    <p:sldId id="258" r:id="rId5"/>
    <p:sldId id="259" r:id="rId6"/>
    <p:sldId id="287" r:id="rId7"/>
    <p:sldId id="295" r:id="rId8"/>
    <p:sldId id="288" r:id="rId9"/>
    <p:sldId id="292" r:id="rId10"/>
    <p:sldId id="290" r:id="rId11"/>
    <p:sldId id="261" r:id="rId12"/>
    <p:sldId id="298" r:id="rId13"/>
    <p:sldId id="297" r:id="rId14"/>
    <p:sldId id="268" r:id="rId15"/>
    <p:sldId id="269" r:id="rId16"/>
    <p:sldId id="270" r:id="rId17"/>
    <p:sldId id="271" r:id="rId18"/>
    <p:sldId id="308" r:id="rId19"/>
    <p:sldId id="302" r:id="rId20"/>
    <p:sldId id="305" r:id="rId21"/>
    <p:sldId id="272" r:id="rId22"/>
    <p:sldId id="273" r:id="rId23"/>
    <p:sldId id="274" r:id="rId24"/>
    <p:sldId id="275" r:id="rId25"/>
    <p:sldId id="303" r:id="rId26"/>
    <p:sldId id="306" r:id="rId27"/>
    <p:sldId id="307" r:id="rId28"/>
    <p:sldId id="276" r:id="rId29"/>
    <p:sldId id="278" r:id="rId30"/>
    <p:sldId id="279" r:id="rId31"/>
    <p:sldId id="282" r:id="rId32"/>
    <p:sldId id="304" r:id="rId33"/>
    <p:sldId id="30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>
        <p:scale>
          <a:sx n="76" d="100"/>
          <a:sy n="76" d="100"/>
        </p:scale>
        <p:origin x="-97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25032-34A2-4A2D-BA3E-91E04019A268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3ECE7-6623-4A39-8A0C-9C4C3746D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035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49EF-206C-4484-B5AE-F664F28A7241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922-C85B-4B78-934C-4AEE16D12608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A842-3855-45A8-8FE4-514463F5F11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D9D43-E120-4DC2-85BA-394050A3D4DD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EA41-2A82-47A1-A973-5B32516A093D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9A54-6CDA-455C-98B8-5F9B87DFD9A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4433-67EF-4736-8CFE-1852E069BC3C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54EED-EFD5-4298-8A5F-D6A68CCA8EE3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16034-683D-483A-A6FD-92893F897F03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09C-A002-4F53-B97B-8A276B4D99EE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B4DE74-E694-47E9-A40F-2369E7CA2CBD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A0CBA7-8EE4-474C-BF13-120F649FC8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Cc%20notes\ESP\Kerala%20Travel%20Story%20-%20Travel%20through%20relationships%20-%20YouTube%20(360p).mp4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Cc%20notes\ESP\Come%20and%20explore%20Kochi,%20the%20Queen%20of%20Arabian%20Sea%20-%20YouTube%20(360p).mp4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Enriching ELT with ESP: </a:t>
            </a:r>
            <a:r>
              <a:rPr lang="en-US" b="1" dirty="0" smtClean="0">
                <a:solidFill>
                  <a:srgbClr val="FF0000"/>
                </a:solidFill>
              </a:rPr>
              <a:t>     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An </a:t>
            </a:r>
            <a:r>
              <a:rPr lang="en-US" b="1" dirty="0">
                <a:solidFill>
                  <a:srgbClr val="FF0000"/>
                </a:solidFill>
              </a:rPr>
              <a:t>Indian Perspective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Sabitha</a:t>
            </a:r>
            <a:r>
              <a:rPr lang="en-US" dirty="0" smtClean="0"/>
              <a:t> Joseph 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The Cochin College</a:t>
            </a:r>
          </a:p>
          <a:p>
            <a:r>
              <a:rPr lang="en-US" dirty="0" smtClean="0"/>
              <a:t>India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207908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act of transfer of information</a:t>
            </a:r>
          </a:p>
          <a:p>
            <a:pPr>
              <a:buNone/>
            </a:pPr>
            <a:r>
              <a:rPr lang="en-US" dirty="0" smtClean="0"/>
              <a:t>		           </a:t>
            </a:r>
            <a:r>
              <a:rPr lang="en-US" sz="2800" b="1" dirty="0" smtClean="0">
                <a:solidFill>
                  <a:srgbClr val="FF0000"/>
                </a:solidFill>
              </a:rPr>
              <a:t>The History</a:t>
            </a:r>
          </a:p>
          <a:p>
            <a:pPr>
              <a:buNone/>
            </a:pPr>
            <a:r>
              <a:rPr lang="en-US" dirty="0" smtClean="0"/>
              <a:t>			Natural codes-sun position, stars,wind,rain</a:t>
            </a:r>
          </a:p>
          <a:p>
            <a:pPr>
              <a:buNone/>
            </a:pPr>
            <a:r>
              <a:rPr lang="en-US" dirty="0" smtClean="0"/>
              <a:t>			By showing signals- Fire lantern, clap, 			howl, smile,cry etc</a:t>
            </a:r>
          </a:p>
          <a:p>
            <a:pPr>
              <a:buNone/>
            </a:pPr>
            <a:r>
              <a:rPr lang="en-US" dirty="0" smtClean="0"/>
              <a:t>			Marking symbols – on trees, rocks, land etc</a:t>
            </a:r>
          </a:p>
          <a:p>
            <a:pPr>
              <a:buNone/>
            </a:pPr>
            <a:r>
              <a:rPr lang="en-US" dirty="0" smtClean="0"/>
              <a:t>			Speech- Language</a:t>
            </a:r>
          </a:p>
          <a:p>
            <a:pPr>
              <a:buNone/>
            </a:pPr>
            <a:r>
              <a:rPr lang="en-US" dirty="0" smtClean="0"/>
              <a:t>			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D63F-4A9A-4F1D-93E7-72D42D2A04D0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fi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5" y="381000"/>
            <a:ext cx="2143125" cy="2133600"/>
          </a:xfrm>
          <a:prstGeom prst="rect">
            <a:avLst/>
          </a:prstGeom>
        </p:spPr>
      </p:pic>
      <p:pic>
        <p:nvPicPr>
          <p:cNvPr id="7" name="Picture 6" descr="fi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1800"/>
            <a:ext cx="2324100" cy="3152775"/>
          </a:xfrm>
          <a:prstGeom prst="rect">
            <a:avLst/>
          </a:prstGeom>
        </p:spPr>
      </p:pic>
      <p:pic>
        <p:nvPicPr>
          <p:cNvPr id="8" name="Picture 7" descr="scrip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5105400"/>
            <a:ext cx="2857500" cy="160020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Interaction between countries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English – The Global Language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Continuous Expansion</a:t>
            </a:r>
          </a:p>
          <a:p>
            <a:r>
              <a:rPr lang="en-US" dirty="0" smtClean="0"/>
              <a:t>Socialization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F1B0-1320-4FCC-AAD7-467198524D3D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internation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514600"/>
            <a:ext cx="2790825" cy="1638300"/>
          </a:xfrm>
          <a:prstGeom prst="rect">
            <a:avLst/>
          </a:prstGeom>
        </p:spPr>
      </p:pic>
      <p:pic>
        <p:nvPicPr>
          <p:cNvPr id="7" name="Picture 6" descr="internation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33600"/>
            <a:ext cx="2247900" cy="2038350"/>
          </a:xfrm>
          <a:prstGeom prst="rect">
            <a:avLst/>
          </a:prstGeom>
        </p:spPr>
      </p:pic>
      <p:pic>
        <p:nvPicPr>
          <p:cNvPr id="8" name="Picture 7" descr="engli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524000"/>
            <a:ext cx="1762125" cy="259080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major categories of people using English can be identified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A5547-13D2-45FE-9C0C-8FE660E11FE8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 descr="mother tou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124200"/>
            <a:ext cx="3429000" cy="2571750"/>
          </a:xfrm>
          <a:prstGeom prst="rect">
            <a:avLst/>
          </a:prstGeom>
        </p:spPr>
      </p:pic>
      <p:pic>
        <p:nvPicPr>
          <p:cNvPr id="8" name="Picture 7" descr="English-speaking_countri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124200"/>
            <a:ext cx="4953532" cy="259080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28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 matter of Pride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343400" cy="2133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people who consider English as their mother tongue regard it as a matter of pride on the spreading of their language but they are anxious about the way in which others use it.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FFB76-6FA3-4057-AE81-82AB7875FC50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 descr="pr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81000"/>
            <a:ext cx="2152415" cy="25146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pic>
        <p:nvPicPr>
          <p:cNvPr id="9" name="Kerala Travel Story - Travel through relationships - YouTube (360p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24200" y="3150456"/>
            <a:ext cx="6019800" cy="33217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08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7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704088"/>
            <a:ext cx="6019800" cy="1143000"/>
          </a:xfrm>
        </p:spPr>
        <p:txBody>
          <a:bodyPr/>
          <a:lstStyle/>
          <a:p>
            <a:r>
              <a:rPr lang="en-US" dirty="0" smtClean="0"/>
              <a:t>British  Vs American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935480"/>
            <a:ext cx="5791200" cy="4389120"/>
          </a:xfrm>
        </p:spPr>
        <p:txBody>
          <a:bodyPr/>
          <a:lstStyle/>
          <a:p>
            <a:pPr lvl="4"/>
            <a:r>
              <a:rPr lang="en-US" sz="1800" dirty="0" smtClean="0"/>
              <a:t>“Look what the Americans have done to English” is not an uncommon comment found in the letter-columns of the British press” (Crystal, 2003, p. 3).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41DE-0B9A-4D5B-9C6E-4D7D0E69A688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2438399" cy="5001844"/>
          </a:xfrm>
          <a:prstGeom prst="rect">
            <a:avLst/>
          </a:prstGeom>
        </p:spPr>
      </p:pic>
      <p:pic>
        <p:nvPicPr>
          <p:cNvPr id="7" name="Picture 6" descr="A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590926"/>
            <a:ext cx="2667000" cy="2667000"/>
          </a:xfrm>
          <a:prstGeom prst="rect">
            <a:avLst/>
          </a:prstGeom>
        </p:spPr>
      </p:pic>
      <p:pic>
        <p:nvPicPr>
          <p:cNvPr id="9" name="Picture 8" descr="Am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252303"/>
            <a:ext cx="1981200" cy="1996097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ELT</a:t>
            </a:r>
            <a:endParaRPr lang="en-US" dirty="0"/>
          </a:p>
        </p:txBody>
      </p:sp>
      <p:pic>
        <p:nvPicPr>
          <p:cNvPr id="6" name="Content Placeholder 5" descr="E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337657"/>
            <a:ext cx="6096000" cy="341376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899B-0C14-43D7-A971-A29FC2B630FC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for Specific Purpose</a:t>
            </a:r>
            <a:endParaRPr lang="en-US" dirty="0"/>
          </a:p>
        </p:txBody>
      </p:sp>
      <p:pic>
        <p:nvPicPr>
          <p:cNvPr id="6" name="Content Placeholder 5" descr="esp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309242"/>
            <a:ext cx="4343400" cy="325335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9134-87E6-43E5-85FE-0CC68DF8904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es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05123"/>
            <a:ext cx="4343400" cy="3253358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2191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History of ESP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ESP is the result of  the </a:t>
            </a:r>
            <a:r>
              <a:rPr lang="en-US" smtClean="0"/>
              <a:t>effort of people </a:t>
            </a:r>
            <a:r>
              <a:rPr lang="en-US" dirty="0" smtClean="0"/>
              <a:t>all over the world who wanted to learn English because of its important role in the fields of science , technology and commerce.( Hutchinson T. &amp; Waters. A, 1987)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A77CB-9169-4648-A3DB-42852AF5DAE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ne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5800"/>
            <a:ext cx="3499944" cy="2029967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068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04088"/>
            <a:ext cx="5791200" cy="1143000"/>
          </a:xfrm>
        </p:spPr>
        <p:txBody>
          <a:bodyPr/>
          <a:lstStyle/>
          <a:p>
            <a:pPr algn="r"/>
            <a:r>
              <a:rPr lang="en-US" dirty="0" smtClean="0"/>
              <a:t>ESP in India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ESP emerged as a special branch of ELT in the western world, only during the second half of twentieth century, but it appeared in India, as special purpose language, centuries back (</a:t>
            </a:r>
            <a:r>
              <a:rPr lang="en-US" dirty="0" err="1" smtClean="0"/>
              <a:t>Chaudhary</a:t>
            </a:r>
            <a:r>
              <a:rPr lang="en-US" dirty="0" smtClean="0"/>
              <a:t>, 2002).</a:t>
            </a:r>
          </a:p>
          <a:p>
            <a:r>
              <a:rPr lang="en-US" dirty="0" smtClean="0"/>
              <a:t>In India English emerged mainly as a language for trade and administration during the British period and from then onward English for employment was one of the main objectives of English learning in colonial India (</a:t>
            </a:r>
            <a:r>
              <a:rPr lang="en-US" dirty="0" err="1" smtClean="0"/>
              <a:t>Tasildar</a:t>
            </a:r>
            <a:r>
              <a:rPr lang="en-US" dirty="0" smtClean="0"/>
              <a:t>, 2013)</a:t>
            </a:r>
            <a:r>
              <a:rPr lang="en-US" i="1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BD34-845A-4504-BE12-70B20DF44672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ind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28600"/>
            <a:ext cx="2619375" cy="1743075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ESP and Indian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Though </a:t>
            </a:r>
            <a:r>
              <a:rPr lang="en-US" dirty="0"/>
              <a:t>ELT is handled well in the curricula of schools and universities in India, the extent to which ESP is dealt seriously in the curricula is to be examined. </a:t>
            </a:r>
            <a:endParaRPr lang="en-US" dirty="0" smtClean="0"/>
          </a:p>
          <a:p>
            <a:r>
              <a:rPr lang="en-US" dirty="0" smtClean="0"/>
              <a:t>The present Indian education system provides very less emphasis to ESP. Though many end up satisfied with high profile jobs it is noticeable that they lack language competence.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ED0A-F575-49B0-A3E0-AF64A141ADDE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Indian Educ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4800600"/>
            <a:ext cx="2971800" cy="1977598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81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ub types </a:t>
            </a:r>
            <a:r>
              <a:rPr lang="en-US" dirty="0"/>
              <a:t>of </a:t>
            </a:r>
            <a:r>
              <a:rPr lang="en-US" dirty="0" smtClean="0"/>
              <a:t>ESP </a:t>
            </a:r>
            <a:r>
              <a:rPr lang="en-US" dirty="0"/>
              <a:t>in connection with two selected category of people in India viz. Kochi-</a:t>
            </a:r>
            <a:r>
              <a:rPr lang="en-US" dirty="0" err="1"/>
              <a:t>Mattancherry</a:t>
            </a:r>
            <a:r>
              <a:rPr lang="en-US" dirty="0"/>
              <a:t> area dealing with international tourists and traders and the other in Kochi- IT and science regime.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These </a:t>
            </a:r>
            <a:r>
              <a:rPr lang="en-US" dirty="0"/>
              <a:t>findings </a:t>
            </a:r>
            <a:r>
              <a:rPr lang="en-US" dirty="0" smtClean="0"/>
              <a:t>are </a:t>
            </a:r>
            <a:r>
              <a:rPr lang="en-US" dirty="0"/>
              <a:t>equally applicable to similar regimes.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68704-BF81-4A23-919F-6E04DE24E541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935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5438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ESP Variants</a:t>
            </a:r>
            <a:endParaRPr lang="en-US" dirty="0"/>
          </a:p>
        </p:txBody>
      </p:sp>
      <p:pic>
        <p:nvPicPr>
          <p:cNvPr id="6" name="Content Placeholder 5" descr="ESP v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762000"/>
            <a:ext cx="5132719" cy="385356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6622-05E1-44F8-8F80-A9425C5228B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510540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ESP variants like English for occupational purpose, English for communication, English for science and technology, English for trade, English for hospitality Industry and the like. 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English for Hospitality Industry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hospitality industry consists of utility sector like lodging, restaurant and entertainment areas such as dance floors, bars, </a:t>
            </a:r>
            <a:r>
              <a:rPr lang="en-US" dirty="0" smtClean="0"/>
              <a:t>clubs</a:t>
            </a:r>
          </a:p>
          <a:p>
            <a:r>
              <a:rPr lang="en-US" dirty="0" smtClean="0"/>
              <a:t> </a:t>
            </a:r>
            <a:r>
              <a:rPr lang="en-US" dirty="0"/>
              <a:t>Tourists interact with the local </a:t>
            </a:r>
            <a:r>
              <a:rPr lang="en-US" dirty="0" smtClean="0"/>
              <a:t>traders. This </a:t>
            </a:r>
            <a:r>
              <a:rPr lang="en-US" dirty="0"/>
              <a:t>opens a very high opportunity to the local trades’ men to use English language.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5EF0-B069-499C-BEAF-C2A2AA206E3A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 descr="hospita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495800"/>
            <a:ext cx="2619375" cy="1743075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569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broad sense, where  tourism is concerned, </a:t>
            </a:r>
            <a:r>
              <a:rPr lang="en-US" dirty="0" smtClean="0"/>
              <a:t> </a:t>
            </a:r>
            <a:r>
              <a:rPr lang="en-US" dirty="0"/>
              <a:t>a city itself </a:t>
            </a:r>
            <a:r>
              <a:rPr lang="en-US" dirty="0" smtClean="0"/>
              <a:t>is </a:t>
            </a:r>
            <a:r>
              <a:rPr lang="en-US" dirty="0"/>
              <a:t>a part of hospitality industry.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moment a tourist enters our city, one who directly or indirectly interacting with them becomes a part of this industry.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46920-64C7-419B-AD3E-0A624AA0156B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431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r>
              <a:rPr lang="en-US" dirty="0"/>
              <a:t>Hospitality </a:t>
            </a:r>
            <a:r>
              <a:rPr lang="en-US" dirty="0" smtClean="0"/>
              <a:t>sector extends </a:t>
            </a:r>
            <a:r>
              <a:rPr lang="en-US" dirty="0"/>
              <a:t>to resorts or  home stays where the tourists lodge.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city as a large hotel and people living in it can be considered as employees . </a:t>
            </a:r>
            <a:endParaRPr lang="en-US" dirty="0" smtClean="0"/>
          </a:p>
          <a:p>
            <a:r>
              <a:rPr lang="en-US" dirty="0" smtClean="0"/>
              <a:t>Empower people of the city with skills required to deal with international tourists.</a:t>
            </a:r>
          </a:p>
          <a:p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ncreases </a:t>
            </a:r>
            <a:r>
              <a:rPr lang="en-US" dirty="0"/>
              <a:t>the revenue of the </a:t>
            </a:r>
            <a:r>
              <a:rPr lang="en-US" dirty="0" smtClean="0"/>
              <a:t>country</a:t>
            </a:r>
          </a:p>
          <a:p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good cultural exchange between the two.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9550-A70E-4AE8-88F2-D616799D1CD3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90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Kochi- </a:t>
            </a:r>
            <a:r>
              <a:rPr lang="en-US" dirty="0" err="1" smtClean="0"/>
              <a:t>Mattancherry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924800" cy="2514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survey was conducted among various categories of people in Kochi area, from auto/taxi drivers to tea shop vendors, from police men to restaurant suppliers, from street shop personal to cruise organizers</a:t>
            </a:r>
          </a:p>
          <a:p>
            <a:r>
              <a:rPr lang="en-US" dirty="0" smtClean="0"/>
              <a:t> To know how they need English for the specific purpose to progress in their professional chart.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27F-4D61-486D-AEBF-987D781C603D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733800"/>
            <a:ext cx="1905000" cy="254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411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English for Hospitality Industry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229600" cy="54864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lvl="0"/>
            <a:r>
              <a:rPr lang="en-US" dirty="0" smtClean="0"/>
              <a:t>   1.  </a:t>
            </a:r>
            <a:r>
              <a:rPr lang="en-US" dirty="0"/>
              <a:t>How good are you in communicating in English?</a:t>
            </a:r>
          </a:p>
          <a:p>
            <a:pPr lvl="0"/>
            <a:r>
              <a:rPr lang="en-US" dirty="0"/>
              <a:t>  </a:t>
            </a:r>
            <a:r>
              <a:rPr lang="en-US" dirty="0" smtClean="0"/>
              <a:t>         Poor  </a:t>
            </a:r>
            <a:r>
              <a:rPr lang="en-US" dirty="0"/>
              <a:t>b)  Fair   c) Excellent</a:t>
            </a:r>
          </a:p>
          <a:p>
            <a:pPr lvl="0"/>
            <a:r>
              <a:rPr lang="en-US" dirty="0" smtClean="0"/>
              <a:t>    2. </a:t>
            </a:r>
            <a:r>
              <a:rPr lang="en-US" dirty="0"/>
              <a:t>Are you confident of speaking in English?</a:t>
            </a:r>
          </a:p>
          <a:p>
            <a:r>
              <a:rPr lang="en-US" dirty="0"/>
              <a:t>                a)Not at all confident     b)   Confident         </a:t>
            </a:r>
            <a:r>
              <a:rPr lang="en-US" dirty="0" smtClean="0"/>
              <a:t> </a:t>
            </a:r>
            <a:r>
              <a:rPr lang="en-US" dirty="0"/>
              <a:t>c)Totally confident</a:t>
            </a:r>
          </a:p>
          <a:p>
            <a:r>
              <a:rPr lang="en-US" dirty="0"/>
              <a:t>   </a:t>
            </a:r>
            <a:r>
              <a:rPr lang="en-US" dirty="0" smtClean="0"/>
              <a:t> </a:t>
            </a:r>
            <a:r>
              <a:rPr lang="en-US" dirty="0"/>
              <a:t>3. Are you able to understand what the speaker conveys?</a:t>
            </a:r>
          </a:p>
          <a:p>
            <a:r>
              <a:rPr lang="en-US" dirty="0"/>
              <a:t>               a) Slightly   b) Moderately     c) Completely</a:t>
            </a:r>
          </a:p>
          <a:p>
            <a:r>
              <a:rPr lang="en-US" dirty="0"/>
              <a:t> </a:t>
            </a:r>
            <a:r>
              <a:rPr lang="en-US" dirty="0" smtClean="0"/>
              <a:t>   4. </a:t>
            </a:r>
            <a:r>
              <a:rPr lang="en-US" dirty="0"/>
              <a:t>Are you able to read and understand if a write up in English is provided to you?</a:t>
            </a:r>
          </a:p>
          <a:p>
            <a:r>
              <a:rPr lang="en-US" dirty="0"/>
              <a:t>              a) Slightly          b) Moderately         c) Totally</a:t>
            </a:r>
          </a:p>
          <a:p>
            <a:r>
              <a:rPr lang="en-US" dirty="0"/>
              <a:t>  </a:t>
            </a:r>
            <a:r>
              <a:rPr lang="en-US" dirty="0" smtClean="0"/>
              <a:t>   </a:t>
            </a:r>
            <a:r>
              <a:rPr lang="en-US" dirty="0"/>
              <a:t>5. Are you able to give proper directions in English to guide the tourists?</a:t>
            </a:r>
          </a:p>
          <a:p>
            <a:r>
              <a:rPr lang="en-US" dirty="0"/>
              <a:t>             a) Never   b) Sometimes   c) Always</a:t>
            </a:r>
          </a:p>
          <a:p>
            <a:r>
              <a:rPr lang="en-US" dirty="0"/>
              <a:t>      6. Do you know to draft a letter in English?</a:t>
            </a:r>
          </a:p>
          <a:p>
            <a:r>
              <a:rPr lang="en-US" dirty="0"/>
              <a:t>             a) No      b) Quite a bit  c) Yes</a:t>
            </a:r>
          </a:p>
          <a:p>
            <a:r>
              <a:rPr lang="en-US" dirty="0"/>
              <a:t>     </a:t>
            </a:r>
            <a:r>
              <a:rPr lang="en-US" dirty="0" smtClean="0"/>
              <a:t> </a:t>
            </a:r>
            <a:r>
              <a:rPr lang="en-US" dirty="0"/>
              <a:t>7.Which skill do you feel is most useful in day to day life?</a:t>
            </a:r>
          </a:p>
          <a:p>
            <a:pPr lvl="0"/>
            <a:r>
              <a:rPr lang="en-US" dirty="0" smtClean="0"/>
              <a:t>           </a:t>
            </a:r>
            <a:r>
              <a:rPr lang="en-US" dirty="0"/>
              <a:t>Listening  b) Speaking   c) Reading  d) Writing</a:t>
            </a:r>
          </a:p>
          <a:p>
            <a:r>
              <a:rPr lang="en-US" dirty="0"/>
              <a:t>      8.Why didn’t you learn English?</a:t>
            </a:r>
          </a:p>
          <a:p>
            <a:r>
              <a:rPr lang="en-US" dirty="0"/>
              <a:t>             a) Couldn’t get an opportunity   b)  Not interested  c)  Lack of need based courses</a:t>
            </a:r>
          </a:p>
          <a:p>
            <a:r>
              <a:rPr lang="en-US" dirty="0"/>
              <a:t>      9.Does the lack of fluent language adversely affect business?</a:t>
            </a:r>
          </a:p>
          <a:p>
            <a:r>
              <a:rPr lang="en-US" dirty="0"/>
              <a:t>              a) No           b)  To a certain extent            c) Yes</a:t>
            </a:r>
          </a:p>
          <a:p>
            <a:r>
              <a:rPr lang="en-US" dirty="0"/>
              <a:t>      10. Do you feel there is a need to get trained in ESP?</a:t>
            </a:r>
          </a:p>
          <a:p>
            <a:r>
              <a:rPr lang="en-US" dirty="0"/>
              <a:t>            a) Disagree              b) Agree                     c)Strongly agree 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492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urve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381000"/>
            <a:ext cx="4689764" cy="606910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5486400"/>
            <a:ext cx="762000" cy="1235075"/>
          </a:xfrm>
        </p:spPr>
        <p:txBody>
          <a:bodyPr/>
          <a:lstStyle/>
          <a:p>
            <a:fld id="{7FA0CBA7-8EE4-474C-BF13-120F649FC8E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9100"/>
            <a:ext cx="4358492" cy="563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1000"/>
            <a:ext cx="4318000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123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7D234-D8BE-4D0F-98DA-4E0921F288C8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" name="Content Placeholder 7" descr="Fig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429000"/>
            <a:ext cx="5715000" cy="3081218"/>
          </a:xfrm>
        </p:spPr>
      </p:pic>
      <p:pic>
        <p:nvPicPr>
          <p:cNvPr id="9" name="Picture 8" descr="sh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62200" cy="1704975"/>
          </a:xfrm>
          <a:prstGeom prst="rect">
            <a:avLst/>
          </a:prstGeom>
        </p:spPr>
      </p:pic>
      <p:pic>
        <p:nvPicPr>
          <p:cNvPr id="11" name="Picture 10" descr="Auto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1" y="0"/>
            <a:ext cx="2133600" cy="1699229"/>
          </a:xfrm>
          <a:prstGeom prst="rect">
            <a:avLst/>
          </a:prstGeom>
        </p:spPr>
      </p:pic>
      <p:pic>
        <p:nvPicPr>
          <p:cNvPr id="12" name="Picture 11" descr="polic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0"/>
            <a:ext cx="2209800" cy="1686816"/>
          </a:xfrm>
          <a:prstGeom prst="rect">
            <a:avLst/>
          </a:prstGeom>
        </p:spPr>
      </p:pic>
      <p:pic>
        <p:nvPicPr>
          <p:cNvPr id="13" name="Picture 12" descr="vanch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913" y="1"/>
            <a:ext cx="2224087" cy="1667201"/>
          </a:xfrm>
          <a:prstGeom prst="rect">
            <a:avLst/>
          </a:prstGeom>
        </p:spPr>
      </p:pic>
      <p:pic>
        <p:nvPicPr>
          <p:cNvPr id="14" name="Picture 13" descr="ayurveda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52600"/>
            <a:ext cx="2362200" cy="1638300"/>
          </a:xfrm>
          <a:prstGeom prst="rect">
            <a:avLst/>
          </a:prstGeom>
        </p:spPr>
      </p:pic>
      <p:pic>
        <p:nvPicPr>
          <p:cNvPr id="15" name="Picture 14" descr="At sho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400" y="3429000"/>
            <a:ext cx="1685925" cy="3095625"/>
          </a:xfrm>
          <a:prstGeom prst="rect">
            <a:avLst/>
          </a:prstGeom>
        </p:spPr>
      </p:pic>
      <p:pic>
        <p:nvPicPr>
          <p:cNvPr id="16" name="Picture 15" descr="local interactio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1752600"/>
            <a:ext cx="2133600" cy="1641231"/>
          </a:xfrm>
          <a:prstGeom prst="rect">
            <a:avLst/>
          </a:prstGeom>
        </p:spPr>
      </p:pic>
      <p:pic>
        <p:nvPicPr>
          <p:cNvPr id="17" name="Picture 16" descr="ship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4400" y="1752600"/>
            <a:ext cx="2133600" cy="1600200"/>
          </a:xfrm>
          <a:prstGeom prst="rect">
            <a:avLst/>
          </a:prstGeom>
        </p:spPr>
      </p:pic>
      <p:pic>
        <p:nvPicPr>
          <p:cNvPr id="18" name="Picture 17" descr="restauran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34200" y="1752600"/>
            <a:ext cx="2133600" cy="1564640"/>
          </a:xfrm>
          <a:prstGeom prst="rect">
            <a:avLst/>
          </a:prstGeom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9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/>
              <a:t>A class of well educated people communicating fluently to the international tourists has the better chance of attracting them</a:t>
            </a:r>
            <a:r>
              <a:rPr lang="en-US" dirty="0" smtClean="0"/>
              <a:t>.</a:t>
            </a:r>
          </a:p>
          <a:p>
            <a:r>
              <a:rPr lang="en-US" dirty="0"/>
              <a:t>The survey </a:t>
            </a:r>
            <a:r>
              <a:rPr lang="en-US" dirty="0" smtClean="0"/>
              <a:t> </a:t>
            </a:r>
            <a:r>
              <a:rPr lang="en-US" dirty="0"/>
              <a:t>showed that, if they get training in English for specific purpose from  the school age it would benefit them personally and in turn benefitting the society.  </a:t>
            </a:r>
            <a:endParaRPr lang="en-US" dirty="0" smtClean="0"/>
          </a:p>
          <a:p>
            <a:r>
              <a:rPr lang="en-US" dirty="0" smtClean="0"/>
              <a:t>So the schools and colleges of  </a:t>
            </a:r>
            <a:r>
              <a:rPr lang="en-US" dirty="0"/>
              <a:t>this area  should be encouraged to add ESP as an additional attachment/subject to the curriculum.  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AECEA-9DB8-492C-AE43-1C31015D3AD6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34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English for IT industry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IT industry is  a global business. So most of them in this field have to deal with international clients or they have to work for their international parent organization.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F182-729B-4C04-B026-D0376BA8994F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 descr="infop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810000"/>
            <a:ext cx="4305300" cy="2410968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59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tutoring</a:t>
            </a:r>
          </a:p>
          <a:p>
            <a:r>
              <a:rPr lang="en-US" dirty="0" smtClean="0"/>
              <a:t>Software development team</a:t>
            </a:r>
          </a:p>
          <a:p>
            <a:r>
              <a:rPr lang="en-US" dirty="0" smtClean="0"/>
              <a:t> Medical transcription</a:t>
            </a:r>
          </a:p>
          <a:p>
            <a:r>
              <a:rPr lang="en-US" dirty="0" smtClean="0"/>
              <a:t> Other BPO companies.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E9BBA-3B76-46E3-855D-BEB2B3F8D75C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 descr="on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9" y="1"/>
            <a:ext cx="3091721" cy="2057400"/>
          </a:xfrm>
          <a:prstGeom prst="rect">
            <a:avLst/>
          </a:prstGeom>
        </p:spPr>
      </p:pic>
      <p:pic>
        <p:nvPicPr>
          <p:cNvPr id="7" name="Picture 6" descr="it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67200"/>
            <a:ext cx="3048000" cy="2057400"/>
          </a:xfrm>
          <a:prstGeom prst="rect">
            <a:avLst/>
          </a:prstGeom>
        </p:spPr>
      </p:pic>
      <p:pic>
        <p:nvPicPr>
          <p:cNvPr id="8" name="Picture 7" descr="m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0"/>
            <a:ext cx="2819400" cy="2057400"/>
          </a:xfrm>
          <a:prstGeom prst="rect">
            <a:avLst/>
          </a:prstGeom>
        </p:spPr>
      </p:pic>
      <p:pic>
        <p:nvPicPr>
          <p:cNvPr id="9" name="Picture 8" descr="sof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209800"/>
            <a:ext cx="2590800" cy="1794369"/>
          </a:xfrm>
          <a:prstGeom prst="rect">
            <a:avLst/>
          </a:prstGeom>
        </p:spPr>
      </p:pic>
      <p:pic>
        <p:nvPicPr>
          <p:cNvPr id="10" name="Picture 9" descr="online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4267200"/>
            <a:ext cx="2628900" cy="1743075"/>
          </a:xfrm>
          <a:prstGeom prst="rect">
            <a:avLst/>
          </a:prstGeom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884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English for IT sector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839200" cy="57150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1.How often do you use English at your workplace?</a:t>
            </a:r>
          </a:p>
          <a:p>
            <a:r>
              <a:rPr lang="en-US" dirty="0"/>
              <a:t>  a)Very rarely      b)occasionally   c)  very often</a:t>
            </a:r>
          </a:p>
          <a:p>
            <a:r>
              <a:rPr lang="en-US" dirty="0"/>
              <a:t>2.Do you speak in English to your colleagues and friends?</a:t>
            </a:r>
          </a:p>
          <a:p>
            <a:r>
              <a:rPr lang="en-US" dirty="0"/>
              <a:t>  a) Never   b) very often   c) Always     </a:t>
            </a:r>
          </a:p>
          <a:p>
            <a:r>
              <a:rPr lang="en-US" dirty="0"/>
              <a:t>3.  Have you interacted with a native English speaker?</a:t>
            </a:r>
          </a:p>
          <a:p>
            <a:r>
              <a:rPr lang="en-US" dirty="0"/>
              <a:t>  a) Never   b) Sometimes c) Very often</a:t>
            </a:r>
          </a:p>
          <a:p>
            <a:r>
              <a:rPr lang="en-US" dirty="0"/>
              <a:t>4. Do you think grammar is  essential  for effective communication?</a:t>
            </a:r>
          </a:p>
          <a:p>
            <a:r>
              <a:rPr lang="en-US" dirty="0"/>
              <a:t>   a)No      b) Quite a bit    c) Yes</a:t>
            </a:r>
          </a:p>
          <a:p>
            <a:r>
              <a:rPr lang="en-US" dirty="0"/>
              <a:t>5.How did you become fluent in the language?</a:t>
            </a:r>
          </a:p>
          <a:p>
            <a:r>
              <a:rPr lang="en-US" dirty="0"/>
              <a:t>        a)  ESP practical tutoring b) Self training  c) Theoretical Knowledge</a:t>
            </a:r>
          </a:p>
          <a:p>
            <a:r>
              <a:rPr lang="en-US" dirty="0"/>
              <a:t>6. How far did the academic syllabus help you in achieving competency in the language?</a:t>
            </a:r>
          </a:p>
          <a:p>
            <a:pPr lvl="0"/>
            <a:r>
              <a:rPr lang="en-US" dirty="0"/>
              <a:t>Slightly  b) Moderately c) To a great extent</a:t>
            </a:r>
          </a:p>
          <a:p>
            <a:r>
              <a:rPr lang="en-US" dirty="0"/>
              <a:t>7.What did you feel was lacking in the syllabus?</a:t>
            </a:r>
          </a:p>
          <a:p>
            <a:r>
              <a:rPr lang="en-US" dirty="0"/>
              <a:t>   a) Practical ESP tutoring  b) Theoretical knowledge c) Assignments/Exercises</a:t>
            </a:r>
          </a:p>
          <a:p>
            <a:r>
              <a:rPr lang="en-US" dirty="0"/>
              <a:t>8. Do you feel the curricula needs to incorporate ESP and make it a part of academic discipline ?</a:t>
            </a:r>
          </a:p>
          <a:p>
            <a:r>
              <a:rPr lang="en-US" dirty="0"/>
              <a:t>     a)Disagree               b)Agree                  c) Strongly Agree</a:t>
            </a:r>
          </a:p>
          <a:p>
            <a:r>
              <a:rPr lang="en-US" dirty="0"/>
              <a:t>9.What do you think as apt for learning English ?</a:t>
            </a:r>
          </a:p>
          <a:p>
            <a:r>
              <a:rPr lang="en-US" dirty="0"/>
              <a:t>  a) Real life experiences      b) Lectures /theory classes c) Practical sessions</a:t>
            </a:r>
          </a:p>
          <a:p>
            <a:r>
              <a:rPr lang="en-US" dirty="0"/>
              <a:t>10. Do  ESP uplifts a person’s business profile and his self esteem?</a:t>
            </a:r>
          </a:p>
          <a:p>
            <a:r>
              <a:rPr lang="en-US" dirty="0"/>
              <a:t>  a) Disagree                       b) Agree                    c)Strongly </a:t>
            </a:r>
            <a:r>
              <a:rPr lang="en-US" dirty="0" smtClean="0"/>
              <a:t>Agree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1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" y="914400"/>
            <a:ext cx="4298371" cy="5562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914400"/>
            <a:ext cx="4224259" cy="54666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989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81000"/>
            <a:ext cx="4572000" cy="5916707"/>
          </a:xfrm>
        </p:spPr>
      </p:pic>
    </p:spTree>
    <p:extLst>
      <p:ext uri="{BB962C8B-B14F-4D97-AF65-F5344CB8AC3E}">
        <p14:creationId xmlns="" xmlns:p14="http://schemas.microsoft.com/office/powerpoint/2010/main" val="359468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results of a study conducted among 500 people from various IT organizations in Kochi are shown below. 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US" b="1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59C9-B8C8-4341-8035-4015FFAFC679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 descr="Fig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505200"/>
            <a:ext cx="4201112" cy="2648320"/>
          </a:xfrm>
          <a:prstGeom prst="rect">
            <a:avLst/>
          </a:prstGeom>
        </p:spPr>
      </p:pic>
      <p:pic>
        <p:nvPicPr>
          <p:cNvPr id="8" name="Picture 7" descr="Fig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05200"/>
            <a:ext cx="4448180" cy="2629288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142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hows </a:t>
            </a:r>
            <a:r>
              <a:rPr lang="en-US" dirty="0"/>
              <a:t>the percentage of   man power intake in to various jobs </a:t>
            </a:r>
          </a:p>
          <a:p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major portion of the educated manpower is employed in different profession than they were trained in. </a:t>
            </a:r>
            <a:endParaRPr lang="en-US" dirty="0" smtClean="0"/>
          </a:p>
          <a:p>
            <a:r>
              <a:rPr lang="en-US" dirty="0"/>
              <a:t>Another category </a:t>
            </a:r>
            <a:r>
              <a:rPr lang="en-US" dirty="0" smtClean="0"/>
              <a:t> </a:t>
            </a:r>
            <a:r>
              <a:rPr lang="en-US" dirty="0"/>
              <a:t>work in IT companies whose </a:t>
            </a:r>
            <a:r>
              <a:rPr lang="en-US" dirty="0" smtClean="0"/>
              <a:t> </a:t>
            </a:r>
            <a:r>
              <a:rPr lang="en-US" dirty="0"/>
              <a:t>clients are from different countries like U.K, U.S.A and other English speaking countries.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4851-54E7-4386-AD8B-2F65F3C4AB00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361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Revealed the necessity of implementing ESP in IT industry </a:t>
            </a:r>
          </a:p>
          <a:p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status and designation to which these people are assigned varies from their field of specialization</a:t>
            </a:r>
            <a:r>
              <a:rPr lang="en-US" dirty="0" smtClean="0"/>
              <a:t>.</a:t>
            </a:r>
          </a:p>
          <a:p>
            <a:r>
              <a:rPr lang="en-US" dirty="0"/>
              <a:t>O</a:t>
            </a:r>
            <a:r>
              <a:rPr lang="en-US" dirty="0" smtClean="0"/>
              <a:t>rganize ESP classes to their employees at the entry level. </a:t>
            </a:r>
          </a:p>
          <a:p>
            <a:r>
              <a:rPr lang="en-US" dirty="0" smtClean="0"/>
              <a:t>Refresher </a:t>
            </a:r>
            <a:r>
              <a:rPr lang="en-US" dirty="0"/>
              <a:t>sessions </a:t>
            </a:r>
            <a:r>
              <a:rPr lang="en-US" dirty="0" smtClean="0"/>
              <a:t>in ESP </a:t>
            </a:r>
            <a:r>
              <a:rPr lang="en-US" dirty="0"/>
              <a:t>among their employees on a regular basis directly or through online mode. 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C35D-42A5-4EF6-9AFB-443966A688A7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949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Conclusion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02918"/>
            <a:ext cx="44196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Hospitality Sector                 </a:t>
            </a:r>
          </a:p>
          <a:p>
            <a:endParaRPr lang="en-US" dirty="0" smtClean="0"/>
          </a:p>
          <a:p>
            <a:r>
              <a:rPr lang="en-US" dirty="0" smtClean="0"/>
              <a:t>people need to be trained from graduate level or even before as they have to interact with international tourists.</a:t>
            </a:r>
          </a:p>
          <a:p>
            <a:r>
              <a:rPr lang="en-US" dirty="0" smtClean="0"/>
              <a:t> So schools and colleges of that area must be advised to insert ESP along with their recognized curriculum.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D0-11C3-462A-9D60-7E5C4BA3CDDE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6249258"/>
              </p:ext>
            </p:extLst>
          </p:nvPr>
        </p:nvGraphicFramePr>
        <p:xfrm>
          <a:off x="5181600" y="990600"/>
          <a:ext cx="3429000" cy="5715000"/>
        </p:xfrm>
        <a:graphic>
          <a:graphicData uri="http://schemas.openxmlformats.org/drawingml/2006/table">
            <a:tbl>
              <a:tblPr/>
              <a:tblGrid>
                <a:gridCol w="3429000"/>
              </a:tblGrid>
              <a:tr h="57150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Information Technology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sz="2400" dirty="0" smtClean="0"/>
                        <a:t>Best to bring in a kind of in- service training in ESP after the candidates have been appointed to the specified posts. 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Along</a:t>
                      </a:r>
                      <a:r>
                        <a:rPr lang="en-US" sz="2400" baseline="0" dirty="0" smtClean="0"/>
                        <a:t> with a regular refresher session in ESP to keep them updated</a:t>
                      </a:r>
                      <a:endParaRPr lang="en-US" sz="2400" dirty="0" smtClean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5498493"/>
              </p:ext>
            </p:extLst>
          </p:nvPr>
        </p:nvGraphicFramePr>
        <p:xfrm>
          <a:off x="304801" y="990600"/>
          <a:ext cx="4419599" cy="5447778"/>
        </p:xfrm>
        <a:graphic>
          <a:graphicData uri="http://schemas.openxmlformats.org/drawingml/2006/table">
            <a:tbl>
              <a:tblPr/>
              <a:tblGrid>
                <a:gridCol w="4419599"/>
              </a:tblGrid>
              <a:tr h="54477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71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Whatever be the time and place to implement ESP to these categories, it’s a proven fact that they need support to learn English for their requirements</a:t>
            </a:r>
          </a:p>
          <a:p>
            <a:r>
              <a:rPr lang="en-US" dirty="0" smtClean="0"/>
              <a:t>This throws a clear idea about the </a:t>
            </a:r>
            <a:r>
              <a:rPr lang="en-US" dirty="0"/>
              <a:t>implementation of need based learning, equipping them with ESP to make people pioneers in their particular stream.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956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6868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>
                <a:solidFill>
                  <a:srgbClr val="002060"/>
                </a:solidFill>
              </a:rPr>
              <a:t>Sabitha</a:t>
            </a:r>
            <a:r>
              <a:rPr lang="en-US" sz="2000" dirty="0" smtClean="0">
                <a:solidFill>
                  <a:srgbClr val="002060"/>
                </a:solidFill>
              </a:rPr>
              <a:t> Joseph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Assistant Professor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Department of English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The Cochin College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Kochi, Kerala, India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sabithajoseph14@gmail.com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2A86-A162-49CB-8FFF-A9EEDB1B8094}" type="datetime1">
              <a:rPr lang="en-US" smtClean="0"/>
              <a:pPr/>
              <a:t>5/24/2018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ESP-Conference-Oxford, U.K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0CBA7-8EE4-474C-BF13-120F649FC8E8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6" descr="c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91000"/>
            <a:ext cx="2619375" cy="1743075"/>
          </a:xfrm>
          <a:prstGeom prst="rect">
            <a:avLst/>
          </a:prstGeom>
        </p:spPr>
      </p:pic>
      <p:pic>
        <p:nvPicPr>
          <p:cNvPr id="8" name="Picture 7" descr="cc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979" y="4114800"/>
            <a:ext cx="3195021" cy="1828800"/>
          </a:xfrm>
          <a:prstGeom prst="rect">
            <a:avLst/>
          </a:prstGeom>
        </p:spPr>
      </p:pic>
      <p:pic>
        <p:nvPicPr>
          <p:cNvPr id="10" name="Picture 9" descr="cc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10000"/>
            <a:ext cx="2667000" cy="1997676"/>
          </a:xfrm>
          <a:prstGeom prst="rect">
            <a:avLst/>
          </a:prstGeom>
        </p:spPr>
      </p:pic>
      <p:pic>
        <p:nvPicPr>
          <p:cNvPr id="11" name="Come and explore Kochi, the Queen of Arabian Sea - YouTube (360p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048000" y="381000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5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759</TotalTime>
  <Words>1687</Words>
  <Application>Microsoft Office PowerPoint</Application>
  <PresentationFormat>On-screen Show (4:3)</PresentationFormat>
  <Paragraphs>237</Paragraphs>
  <Slides>33</Slides>
  <Notes>0</Notes>
  <HiddenSlides>1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Enriching ELT with ESP:        An Indian Perspective </vt:lpstr>
      <vt:lpstr>Communication</vt:lpstr>
      <vt:lpstr>Interaction between countries </vt:lpstr>
      <vt:lpstr>Two major categories of people using English can be identified</vt:lpstr>
      <vt:lpstr>A matter of Pride</vt:lpstr>
      <vt:lpstr>British  Vs American</vt:lpstr>
      <vt:lpstr>ELT</vt:lpstr>
      <vt:lpstr>English for Specific Purpose</vt:lpstr>
      <vt:lpstr>The History of ESP </vt:lpstr>
      <vt:lpstr>ESP in India</vt:lpstr>
      <vt:lpstr>ESP and Indian Education</vt:lpstr>
      <vt:lpstr>Present Work</vt:lpstr>
      <vt:lpstr>ESP Variants</vt:lpstr>
      <vt:lpstr>English for Hospitality Industry </vt:lpstr>
      <vt:lpstr>Slide 15</vt:lpstr>
      <vt:lpstr>Slide 16</vt:lpstr>
      <vt:lpstr>Kochi- Mattancherry</vt:lpstr>
      <vt:lpstr>English for Hospitality Industry </vt:lpstr>
      <vt:lpstr>Slide 19</vt:lpstr>
      <vt:lpstr>Slide 20</vt:lpstr>
      <vt:lpstr>Slide 21</vt:lpstr>
      <vt:lpstr>Slide 22</vt:lpstr>
      <vt:lpstr>English for IT industry </vt:lpstr>
      <vt:lpstr>Slide 24</vt:lpstr>
      <vt:lpstr>English for IT sector </vt:lpstr>
      <vt:lpstr>Slide 26</vt:lpstr>
      <vt:lpstr>Slide 27</vt:lpstr>
      <vt:lpstr>Slide 28</vt:lpstr>
      <vt:lpstr>Slide 29</vt:lpstr>
      <vt:lpstr>Slide 30</vt:lpstr>
      <vt:lpstr>Conclusion</vt:lpstr>
      <vt:lpstr>Slide 32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sabitha</dc:creator>
  <cp:lastModifiedBy>VIJEESH</cp:lastModifiedBy>
  <cp:revision>110</cp:revision>
  <dcterms:created xsi:type="dcterms:W3CDTF">2018-05-21T08:45:11Z</dcterms:created>
  <dcterms:modified xsi:type="dcterms:W3CDTF">2018-05-24T09:47:57Z</dcterms:modified>
</cp:coreProperties>
</file>