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46"/>
  </p:notesMasterIdLst>
  <p:sldIdLst>
    <p:sldId id="256" r:id="rId2"/>
    <p:sldId id="293" r:id="rId3"/>
    <p:sldId id="274" r:id="rId4"/>
    <p:sldId id="257" r:id="rId5"/>
    <p:sldId id="258" r:id="rId6"/>
    <p:sldId id="259" r:id="rId7"/>
    <p:sldId id="260" r:id="rId8"/>
    <p:sldId id="261" r:id="rId9"/>
    <p:sldId id="276" r:id="rId10"/>
    <p:sldId id="277" r:id="rId11"/>
    <p:sldId id="273" r:id="rId12"/>
    <p:sldId id="294" r:id="rId13"/>
    <p:sldId id="272" r:id="rId14"/>
    <p:sldId id="295" r:id="rId15"/>
    <p:sldId id="296" r:id="rId16"/>
    <p:sldId id="263" r:id="rId17"/>
    <p:sldId id="278" r:id="rId18"/>
    <p:sldId id="279" r:id="rId19"/>
    <p:sldId id="280" r:id="rId20"/>
    <p:sldId id="264" r:id="rId21"/>
    <p:sldId id="265" r:id="rId22"/>
    <p:sldId id="266" r:id="rId23"/>
    <p:sldId id="267" r:id="rId24"/>
    <p:sldId id="268" r:id="rId25"/>
    <p:sldId id="269" r:id="rId26"/>
    <p:sldId id="270" r:id="rId27"/>
    <p:sldId id="271" r:id="rId28"/>
    <p:sldId id="281" r:id="rId29"/>
    <p:sldId id="282" r:id="rId30"/>
    <p:sldId id="283" r:id="rId31"/>
    <p:sldId id="285" r:id="rId32"/>
    <p:sldId id="284" r:id="rId33"/>
    <p:sldId id="286" r:id="rId34"/>
    <p:sldId id="287" r:id="rId35"/>
    <p:sldId id="288" r:id="rId36"/>
    <p:sldId id="289" r:id="rId37"/>
    <p:sldId id="290" r:id="rId38"/>
    <p:sldId id="299" r:id="rId39"/>
    <p:sldId id="291" r:id="rId40"/>
    <p:sldId id="300" r:id="rId41"/>
    <p:sldId id="292" r:id="rId42"/>
    <p:sldId id="301" r:id="rId43"/>
    <p:sldId id="297" r:id="rId44"/>
    <p:sldId id="29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709"/>
  </p:normalViewPr>
  <p:slideViewPr>
    <p:cSldViewPr snapToGrid="0" snapToObjects="1">
      <p:cViewPr varScale="1">
        <p:scale>
          <a:sx n="97" d="100"/>
          <a:sy n="97" d="100"/>
        </p:scale>
        <p:origin x="6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0DFFED-5604-C545-87F8-A7E8836F75FA}" type="doc">
      <dgm:prSet loTypeId="urn:microsoft.com/office/officeart/2005/8/layout/chart3" loCatId="" qsTypeId="urn:microsoft.com/office/officeart/2005/8/quickstyle/3d1" qsCatId="3D" csTypeId="urn:microsoft.com/office/officeart/2005/8/colors/colorful1" csCatId="colorful" phldr="1"/>
      <dgm:spPr/>
    </dgm:pt>
    <dgm:pt modelId="{256393A8-7ABA-5541-8BFA-E219F406214E}">
      <dgm:prSet phldrT="[Text]"/>
      <dgm:spPr>
        <a:solidFill>
          <a:srgbClr val="FF0000"/>
        </a:solidFill>
      </dgm:spPr>
      <dgm:t>
        <a:bodyPr/>
        <a:lstStyle/>
        <a:p>
          <a:r>
            <a:rPr lang="en-US" dirty="0"/>
            <a:t>Language use</a:t>
          </a:r>
        </a:p>
      </dgm:t>
    </dgm:pt>
    <dgm:pt modelId="{52B79A16-EB0F-2042-96D4-99AE116521E9}" type="parTrans" cxnId="{A589BFDA-7D20-E542-8EE9-93AED62269BF}">
      <dgm:prSet/>
      <dgm:spPr/>
      <dgm:t>
        <a:bodyPr/>
        <a:lstStyle/>
        <a:p>
          <a:endParaRPr lang="en-US"/>
        </a:p>
      </dgm:t>
    </dgm:pt>
    <dgm:pt modelId="{5A8AC948-71CA-C94A-A0E7-7CBDDDBB3ECD}" type="sibTrans" cxnId="{A589BFDA-7D20-E542-8EE9-93AED62269BF}">
      <dgm:prSet/>
      <dgm:spPr/>
      <dgm:t>
        <a:bodyPr/>
        <a:lstStyle/>
        <a:p>
          <a:endParaRPr lang="en-US"/>
        </a:p>
      </dgm:t>
    </dgm:pt>
    <dgm:pt modelId="{93EFD783-6EAD-C746-B303-DD9D43E9AA2D}">
      <dgm:prSet phldrT="[Text]"/>
      <dgm:spPr>
        <a:solidFill>
          <a:schemeClr val="accent3">
            <a:lumMod val="50000"/>
          </a:schemeClr>
        </a:solidFill>
      </dgm:spPr>
      <dgm:t>
        <a:bodyPr/>
        <a:lstStyle/>
        <a:p>
          <a:r>
            <a:rPr lang="en-US" dirty="0"/>
            <a:t>Appropriate identity</a:t>
          </a:r>
        </a:p>
      </dgm:t>
    </dgm:pt>
    <dgm:pt modelId="{126C4C87-D983-1545-9252-101EAAAF7945}" type="sibTrans" cxnId="{B187EBA2-88C3-1B41-A114-30803535EACB}">
      <dgm:prSet/>
      <dgm:spPr/>
      <dgm:t>
        <a:bodyPr/>
        <a:lstStyle/>
        <a:p>
          <a:endParaRPr lang="en-US"/>
        </a:p>
      </dgm:t>
    </dgm:pt>
    <dgm:pt modelId="{0F5365D9-327C-7F4B-B962-6B03F990E28C}" type="parTrans" cxnId="{B187EBA2-88C3-1B41-A114-30803535EACB}">
      <dgm:prSet/>
      <dgm:spPr/>
      <dgm:t>
        <a:bodyPr/>
        <a:lstStyle/>
        <a:p>
          <a:endParaRPr lang="en-US"/>
        </a:p>
      </dgm:t>
    </dgm:pt>
    <dgm:pt modelId="{48C4CFF1-C013-5644-A0EE-3E9A38F81891}" type="pres">
      <dgm:prSet presAssocID="{0F0DFFED-5604-C545-87F8-A7E8836F75FA}" presName="compositeShape" presStyleCnt="0">
        <dgm:presLayoutVars>
          <dgm:chMax val="7"/>
          <dgm:dir/>
          <dgm:resizeHandles val="exact"/>
        </dgm:presLayoutVars>
      </dgm:prSet>
      <dgm:spPr/>
    </dgm:pt>
    <dgm:pt modelId="{2DA41729-A2CB-6E4A-B0D3-ABC28911F222}" type="pres">
      <dgm:prSet presAssocID="{0F0DFFED-5604-C545-87F8-A7E8836F75FA}" presName="wedge1" presStyleLbl="node1" presStyleIdx="0" presStyleCnt="2" custScaleX="175916" custScaleY="159377"/>
      <dgm:spPr/>
    </dgm:pt>
    <dgm:pt modelId="{C7B9AFED-7014-8844-BBF7-B9E73208ACD6}" type="pres">
      <dgm:prSet presAssocID="{0F0DFFED-5604-C545-87F8-A7E8836F75FA}" presName="wedge1Tx" presStyleLbl="node1" presStyleIdx="0" presStyleCnt="2">
        <dgm:presLayoutVars>
          <dgm:chMax val="0"/>
          <dgm:chPref val="0"/>
          <dgm:bulletEnabled val="1"/>
        </dgm:presLayoutVars>
      </dgm:prSet>
      <dgm:spPr/>
    </dgm:pt>
    <dgm:pt modelId="{8F248428-A21D-3E4E-A8AE-528A6BBC41A9}" type="pres">
      <dgm:prSet presAssocID="{0F0DFFED-5604-C545-87F8-A7E8836F75FA}" presName="wedge2" presStyleLbl="node1" presStyleIdx="1" presStyleCnt="2" custScaleX="181073" custScaleY="156995"/>
      <dgm:spPr/>
    </dgm:pt>
    <dgm:pt modelId="{56DB9E31-768F-AD47-A8AA-64273184DEFD}" type="pres">
      <dgm:prSet presAssocID="{0F0DFFED-5604-C545-87F8-A7E8836F75FA}" presName="wedge2Tx" presStyleLbl="node1" presStyleIdx="1" presStyleCnt="2">
        <dgm:presLayoutVars>
          <dgm:chMax val="0"/>
          <dgm:chPref val="0"/>
          <dgm:bulletEnabled val="1"/>
        </dgm:presLayoutVars>
      </dgm:prSet>
      <dgm:spPr/>
    </dgm:pt>
  </dgm:ptLst>
  <dgm:cxnLst>
    <dgm:cxn modelId="{63E55217-4FB2-944B-BC18-41688BDD3093}" type="presOf" srcId="{93EFD783-6EAD-C746-B303-DD9D43E9AA2D}" destId="{C7B9AFED-7014-8844-BBF7-B9E73208ACD6}" srcOrd="1" destOrd="0" presId="urn:microsoft.com/office/officeart/2005/8/layout/chart3"/>
    <dgm:cxn modelId="{427BC31F-DFEE-8B41-8E2E-66CAC8A20FC1}" type="presOf" srcId="{93EFD783-6EAD-C746-B303-DD9D43E9AA2D}" destId="{2DA41729-A2CB-6E4A-B0D3-ABC28911F222}" srcOrd="0" destOrd="0" presId="urn:microsoft.com/office/officeart/2005/8/layout/chart3"/>
    <dgm:cxn modelId="{7D1F409A-283E-8B4A-91B9-110CA06DDEE6}" type="presOf" srcId="{0F0DFFED-5604-C545-87F8-A7E8836F75FA}" destId="{48C4CFF1-C013-5644-A0EE-3E9A38F81891}" srcOrd="0" destOrd="0" presId="urn:microsoft.com/office/officeart/2005/8/layout/chart3"/>
    <dgm:cxn modelId="{B187EBA2-88C3-1B41-A114-30803535EACB}" srcId="{0F0DFFED-5604-C545-87F8-A7E8836F75FA}" destId="{93EFD783-6EAD-C746-B303-DD9D43E9AA2D}" srcOrd="0" destOrd="0" parTransId="{0F5365D9-327C-7F4B-B962-6B03F990E28C}" sibTransId="{126C4C87-D983-1545-9252-101EAAAF7945}"/>
    <dgm:cxn modelId="{A589BFDA-7D20-E542-8EE9-93AED62269BF}" srcId="{0F0DFFED-5604-C545-87F8-A7E8836F75FA}" destId="{256393A8-7ABA-5541-8BFA-E219F406214E}" srcOrd="1" destOrd="0" parTransId="{52B79A16-EB0F-2042-96D4-99AE116521E9}" sibTransId="{5A8AC948-71CA-C94A-A0E7-7CBDDDBB3ECD}"/>
    <dgm:cxn modelId="{2C3F45F9-E3AE-C74F-9EC8-BC1E84C71AEF}" type="presOf" srcId="{256393A8-7ABA-5541-8BFA-E219F406214E}" destId="{56DB9E31-768F-AD47-A8AA-64273184DEFD}" srcOrd="1" destOrd="0" presId="urn:microsoft.com/office/officeart/2005/8/layout/chart3"/>
    <dgm:cxn modelId="{3C2F94FF-B1B7-324D-B75C-208A540E9FFB}" type="presOf" srcId="{256393A8-7ABA-5541-8BFA-E219F406214E}" destId="{8F248428-A21D-3E4E-A8AE-528A6BBC41A9}" srcOrd="0" destOrd="0" presId="urn:microsoft.com/office/officeart/2005/8/layout/chart3"/>
    <dgm:cxn modelId="{50922ECC-9106-CD41-93F8-8E6EE40B2002}" type="presParOf" srcId="{48C4CFF1-C013-5644-A0EE-3E9A38F81891}" destId="{2DA41729-A2CB-6E4A-B0D3-ABC28911F222}" srcOrd="0" destOrd="0" presId="urn:microsoft.com/office/officeart/2005/8/layout/chart3"/>
    <dgm:cxn modelId="{36AF66A6-A790-1A4F-8193-DFDB6C7B0041}" type="presParOf" srcId="{48C4CFF1-C013-5644-A0EE-3E9A38F81891}" destId="{C7B9AFED-7014-8844-BBF7-B9E73208ACD6}" srcOrd="1" destOrd="0" presId="urn:microsoft.com/office/officeart/2005/8/layout/chart3"/>
    <dgm:cxn modelId="{887D00DC-754A-CC43-8B0E-BD776844F5A1}" type="presParOf" srcId="{48C4CFF1-C013-5644-A0EE-3E9A38F81891}" destId="{8F248428-A21D-3E4E-A8AE-528A6BBC41A9}" srcOrd="2" destOrd="0" presId="urn:microsoft.com/office/officeart/2005/8/layout/chart3"/>
    <dgm:cxn modelId="{3D3DC6F8-4C33-5041-BBE7-A18BEC2FD55F}" type="presParOf" srcId="{48C4CFF1-C013-5644-A0EE-3E9A38F81891}" destId="{56DB9E31-768F-AD47-A8AA-64273184DEFD}" srcOrd="3"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B25EEC-E266-B946-9280-E8B09816F965}" type="doc">
      <dgm:prSet loTypeId="urn:microsoft.com/office/officeart/2005/8/layout/venn1" loCatId="" qsTypeId="urn:microsoft.com/office/officeart/2005/8/quickstyle/3D5" qsCatId="3D" csTypeId="urn:microsoft.com/office/officeart/2005/8/colors/accent1_2" csCatId="accent1" phldr="1"/>
      <dgm:spPr/>
    </dgm:pt>
    <dgm:pt modelId="{C354BF0A-F6C0-1F48-98BA-0FF552408B89}">
      <dgm:prSet phldrT="[Text]"/>
      <dgm:spPr>
        <a:solidFill>
          <a:srgbClr val="CCFFCC"/>
        </a:solidFill>
      </dgm:spPr>
      <dgm:t>
        <a:bodyPr/>
        <a:lstStyle/>
        <a:p>
          <a:r>
            <a:rPr lang="en-US" b="1" i="1" dirty="0">
              <a:solidFill>
                <a:srgbClr val="FF0000"/>
              </a:solidFill>
            </a:rPr>
            <a:t>autobiographical self  </a:t>
          </a:r>
        </a:p>
        <a:p>
          <a:r>
            <a:rPr lang="en-US" i="1" dirty="0"/>
            <a:t>inﬂuenced by  writer’s life-history</a:t>
          </a:r>
          <a:endParaRPr lang="en-US" dirty="0"/>
        </a:p>
      </dgm:t>
    </dgm:pt>
    <dgm:pt modelId="{B31F7EBF-CC90-C040-8252-4C8971A34BF4}" type="parTrans" cxnId="{4D877371-B5FD-A14E-8585-89726D62B347}">
      <dgm:prSet/>
      <dgm:spPr/>
      <dgm:t>
        <a:bodyPr/>
        <a:lstStyle/>
        <a:p>
          <a:endParaRPr lang="en-US"/>
        </a:p>
      </dgm:t>
    </dgm:pt>
    <dgm:pt modelId="{20F9BEB9-A693-4543-8BDF-0F2F86082B3C}" type="sibTrans" cxnId="{4D877371-B5FD-A14E-8585-89726D62B347}">
      <dgm:prSet/>
      <dgm:spPr/>
      <dgm:t>
        <a:bodyPr/>
        <a:lstStyle/>
        <a:p>
          <a:endParaRPr lang="en-US"/>
        </a:p>
      </dgm:t>
    </dgm:pt>
    <dgm:pt modelId="{51E5CBDE-0761-1145-A25D-39F208C0B7C1}">
      <dgm:prSet phldrT="[Text]"/>
      <dgm:spPr>
        <a:solidFill>
          <a:srgbClr val="FFF9A0"/>
        </a:solidFill>
      </dgm:spPr>
      <dgm:t>
        <a:bodyPr/>
        <a:lstStyle/>
        <a:p>
          <a:r>
            <a:rPr lang="en-US" b="1" i="1" dirty="0">
              <a:solidFill>
                <a:srgbClr val="FF0000"/>
              </a:solidFill>
            </a:rPr>
            <a:t>discoursal self </a:t>
          </a:r>
          <a:r>
            <a:rPr lang="en-US" i="1" dirty="0"/>
            <a:t>image or ‘voice’ the writer projects in a text</a:t>
          </a:r>
          <a:endParaRPr lang="en-US" dirty="0"/>
        </a:p>
      </dgm:t>
    </dgm:pt>
    <dgm:pt modelId="{024B3B7E-20FB-1347-A660-D48B0C3E8156}" type="parTrans" cxnId="{1CB13524-0851-1C4E-8F5C-CBD823488D4F}">
      <dgm:prSet/>
      <dgm:spPr/>
      <dgm:t>
        <a:bodyPr/>
        <a:lstStyle/>
        <a:p>
          <a:endParaRPr lang="en-US"/>
        </a:p>
      </dgm:t>
    </dgm:pt>
    <dgm:pt modelId="{07199F87-BDAA-284C-AE28-62CCA79C49D9}" type="sibTrans" cxnId="{1CB13524-0851-1C4E-8F5C-CBD823488D4F}">
      <dgm:prSet/>
      <dgm:spPr/>
      <dgm:t>
        <a:bodyPr/>
        <a:lstStyle/>
        <a:p>
          <a:endParaRPr lang="en-US"/>
        </a:p>
      </dgm:t>
    </dgm:pt>
    <dgm:pt modelId="{6AD59387-AE70-794A-AF8B-8EEC136EE2E1}">
      <dgm:prSet phldrT="[Text]"/>
      <dgm:spPr>
        <a:solidFill>
          <a:schemeClr val="accent1">
            <a:lumMod val="40000"/>
            <a:lumOff val="60000"/>
            <a:alpha val="50000"/>
          </a:schemeClr>
        </a:solidFill>
      </dgm:spPr>
      <dgm:t>
        <a:bodyPr/>
        <a:lstStyle/>
        <a:p>
          <a:r>
            <a:rPr lang="en-US" b="1" i="1">
              <a:solidFill>
                <a:srgbClr val="FF0000"/>
              </a:solidFill>
            </a:rPr>
            <a:t>authorial self </a:t>
          </a:r>
          <a:r>
            <a:rPr lang="en-US" i="1"/>
            <a:t>manifested in</a:t>
          </a:r>
          <a:r>
            <a:rPr lang="en-US"/>
            <a:t> </a:t>
          </a:r>
          <a:r>
            <a:rPr lang="en-US" i="1"/>
            <a:t>the extent to which a writer claims responsibility for the text</a:t>
          </a:r>
          <a:endParaRPr lang="en-US" dirty="0"/>
        </a:p>
      </dgm:t>
    </dgm:pt>
    <dgm:pt modelId="{D6D948BB-E08D-2749-8768-9C72C57C90A6}" type="parTrans" cxnId="{72BF016C-8A5C-F548-A3B7-83034FFF8374}">
      <dgm:prSet/>
      <dgm:spPr/>
      <dgm:t>
        <a:bodyPr/>
        <a:lstStyle/>
        <a:p>
          <a:endParaRPr lang="en-US"/>
        </a:p>
      </dgm:t>
    </dgm:pt>
    <dgm:pt modelId="{CA3DF4C5-01A7-214E-9364-ECD7119D92B1}" type="sibTrans" cxnId="{72BF016C-8A5C-F548-A3B7-83034FFF8374}">
      <dgm:prSet/>
      <dgm:spPr/>
      <dgm:t>
        <a:bodyPr/>
        <a:lstStyle/>
        <a:p>
          <a:endParaRPr lang="en-US"/>
        </a:p>
      </dgm:t>
    </dgm:pt>
    <dgm:pt modelId="{6C37C87D-CA6B-FC4D-9824-20EDC5E1512D}" type="pres">
      <dgm:prSet presAssocID="{E4B25EEC-E266-B946-9280-E8B09816F965}" presName="compositeShape" presStyleCnt="0">
        <dgm:presLayoutVars>
          <dgm:chMax val="7"/>
          <dgm:dir/>
          <dgm:resizeHandles val="exact"/>
        </dgm:presLayoutVars>
      </dgm:prSet>
      <dgm:spPr/>
    </dgm:pt>
    <dgm:pt modelId="{D297C437-1700-9142-ADE7-FB0E0C077E81}" type="pres">
      <dgm:prSet presAssocID="{C354BF0A-F6C0-1F48-98BA-0FF552408B89}" presName="circ1" presStyleLbl="vennNode1" presStyleIdx="0" presStyleCnt="3" custLinFactNeighborX="1054" custLinFactNeighborY="-2083"/>
      <dgm:spPr/>
    </dgm:pt>
    <dgm:pt modelId="{F8F7F3D8-B986-9D48-88DE-736D893DF0B2}" type="pres">
      <dgm:prSet presAssocID="{C354BF0A-F6C0-1F48-98BA-0FF552408B89}" presName="circ1Tx" presStyleLbl="revTx" presStyleIdx="0" presStyleCnt="0">
        <dgm:presLayoutVars>
          <dgm:chMax val="0"/>
          <dgm:chPref val="0"/>
          <dgm:bulletEnabled val="1"/>
        </dgm:presLayoutVars>
      </dgm:prSet>
      <dgm:spPr/>
    </dgm:pt>
    <dgm:pt modelId="{950EE84E-08FA-494B-8092-84E4C21489B0}" type="pres">
      <dgm:prSet presAssocID="{51E5CBDE-0761-1145-A25D-39F208C0B7C1}" presName="circ2" presStyleLbl="vennNode1" presStyleIdx="1" presStyleCnt="3"/>
      <dgm:spPr/>
    </dgm:pt>
    <dgm:pt modelId="{97F18A69-3C78-9C41-9F62-FF2F9F90B559}" type="pres">
      <dgm:prSet presAssocID="{51E5CBDE-0761-1145-A25D-39F208C0B7C1}" presName="circ2Tx" presStyleLbl="revTx" presStyleIdx="0" presStyleCnt="0">
        <dgm:presLayoutVars>
          <dgm:chMax val="0"/>
          <dgm:chPref val="0"/>
          <dgm:bulletEnabled val="1"/>
        </dgm:presLayoutVars>
      </dgm:prSet>
      <dgm:spPr/>
    </dgm:pt>
    <dgm:pt modelId="{FFC41222-736D-CE4E-9818-54ECB2D6E583}" type="pres">
      <dgm:prSet presAssocID="{6AD59387-AE70-794A-AF8B-8EEC136EE2E1}" presName="circ3" presStyleLbl="vennNode1" presStyleIdx="2" presStyleCnt="3" custLinFactNeighborX="-16245" custLinFactNeighborY="-16192"/>
      <dgm:spPr/>
    </dgm:pt>
    <dgm:pt modelId="{E47A2F61-533F-6141-8CCB-C6A4C93BB71A}" type="pres">
      <dgm:prSet presAssocID="{6AD59387-AE70-794A-AF8B-8EEC136EE2E1}" presName="circ3Tx" presStyleLbl="revTx" presStyleIdx="0" presStyleCnt="0">
        <dgm:presLayoutVars>
          <dgm:chMax val="0"/>
          <dgm:chPref val="0"/>
          <dgm:bulletEnabled val="1"/>
        </dgm:presLayoutVars>
      </dgm:prSet>
      <dgm:spPr/>
    </dgm:pt>
  </dgm:ptLst>
  <dgm:cxnLst>
    <dgm:cxn modelId="{1CB13524-0851-1C4E-8F5C-CBD823488D4F}" srcId="{E4B25EEC-E266-B946-9280-E8B09816F965}" destId="{51E5CBDE-0761-1145-A25D-39F208C0B7C1}" srcOrd="1" destOrd="0" parTransId="{024B3B7E-20FB-1347-A660-D48B0C3E8156}" sibTransId="{07199F87-BDAA-284C-AE28-62CCA79C49D9}"/>
    <dgm:cxn modelId="{72BF016C-8A5C-F548-A3B7-83034FFF8374}" srcId="{E4B25EEC-E266-B946-9280-E8B09816F965}" destId="{6AD59387-AE70-794A-AF8B-8EEC136EE2E1}" srcOrd="2" destOrd="0" parTransId="{D6D948BB-E08D-2749-8768-9C72C57C90A6}" sibTransId="{CA3DF4C5-01A7-214E-9364-ECD7119D92B1}"/>
    <dgm:cxn modelId="{677DF86C-B638-4D8F-9E7A-C4743C00E531}" type="presOf" srcId="{51E5CBDE-0761-1145-A25D-39F208C0B7C1}" destId="{950EE84E-08FA-494B-8092-84E4C21489B0}" srcOrd="0" destOrd="0" presId="urn:microsoft.com/office/officeart/2005/8/layout/venn1"/>
    <dgm:cxn modelId="{CDD34C6E-CCCD-4896-B3FE-487C61E87D37}" type="presOf" srcId="{6AD59387-AE70-794A-AF8B-8EEC136EE2E1}" destId="{E47A2F61-533F-6141-8CCB-C6A4C93BB71A}" srcOrd="1" destOrd="0" presId="urn:microsoft.com/office/officeart/2005/8/layout/venn1"/>
    <dgm:cxn modelId="{4D877371-B5FD-A14E-8585-89726D62B347}" srcId="{E4B25EEC-E266-B946-9280-E8B09816F965}" destId="{C354BF0A-F6C0-1F48-98BA-0FF552408B89}" srcOrd="0" destOrd="0" parTransId="{B31F7EBF-CC90-C040-8252-4C8971A34BF4}" sibTransId="{20F9BEB9-A693-4543-8BDF-0F2F86082B3C}"/>
    <dgm:cxn modelId="{3E30AE73-3580-4FBE-9813-64507AE10445}" type="presOf" srcId="{51E5CBDE-0761-1145-A25D-39F208C0B7C1}" destId="{97F18A69-3C78-9C41-9F62-FF2F9F90B559}" srcOrd="1" destOrd="0" presId="urn:microsoft.com/office/officeart/2005/8/layout/venn1"/>
    <dgm:cxn modelId="{78CDD2A7-6CA1-42E5-AD44-1C1E659B3040}" type="presOf" srcId="{C354BF0A-F6C0-1F48-98BA-0FF552408B89}" destId="{F8F7F3D8-B986-9D48-88DE-736D893DF0B2}" srcOrd="1" destOrd="0" presId="urn:microsoft.com/office/officeart/2005/8/layout/venn1"/>
    <dgm:cxn modelId="{37E2C9BC-00BF-4DA8-A367-C7CB50104EB7}" type="presOf" srcId="{C354BF0A-F6C0-1F48-98BA-0FF552408B89}" destId="{D297C437-1700-9142-ADE7-FB0E0C077E81}" srcOrd="0" destOrd="0" presId="urn:microsoft.com/office/officeart/2005/8/layout/venn1"/>
    <dgm:cxn modelId="{7E04B3E8-2AF4-4715-8995-AA0A8F694B23}" type="presOf" srcId="{E4B25EEC-E266-B946-9280-E8B09816F965}" destId="{6C37C87D-CA6B-FC4D-9824-20EDC5E1512D}" srcOrd="0" destOrd="0" presId="urn:microsoft.com/office/officeart/2005/8/layout/venn1"/>
    <dgm:cxn modelId="{3B709DF5-29F6-42BA-9805-BA933E3E00AA}" type="presOf" srcId="{6AD59387-AE70-794A-AF8B-8EEC136EE2E1}" destId="{FFC41222-736D-CE4E-9818-54ECB2D6E583}" srcOrd="0" destOrd="0" presId="urn:microsoft.com/office/officeart/2005/8/layout/venn1"/>
    <dgm:cxn modelId="{965295F0-3CB6-46CA-A348-E0DA60BF8F89}" type="presParOf" srcId="{6C37C87D-CA6B-FC4D-9824-20EDC5E1512D}" destId="{D297C437-1700-9142-ADE7-FB0E0C077E81}" srcOrd="0" destOrd="0" presId="urn:microsoft.com/office/officeart/2005/8/layout/venn1"/>
    <dgm:cxn modelId="{73F42B4F-CEB4-4716-83A3-FE61CE9B10AA}" type="presParOf" srcId="{6C37C87D-CA6B-FC4D-9824-20EDC5E1512D}" destId="{F8F7F3D8-B986-9D48-88DE-736D893DF0B2}" srcOrd="1" destOrd="0" presId="urn:microsoft.com/office/officeart/2005/8/layout/venn1"/>
    <dgm:cxn modelId="{C884F5F0-E3D2-4C10-8830-D56204BED231}" type="presParOf" srcId="{6C37C87D-CA6B-FC4D-9824-20EDC5E1512D}" destId="{950EE84E-08FA-494B-8092-84E4C21489B0}" srcOrd="2" destOrd="0" presId="urn:microsoft.com/office/officeart/2005/8/layout/venn1"/>
    <dgm:cxn modelId="{12AF578E-CCAC-4D39-A76A-1AACAB51F666}" type="presParOf" srcId="{6C37C87D-CA6B-FC4D-9824-20EDC5E1512D}" destId="{97F18A69-3C78-9C41-9F62-FF2F9F90B559}" srcOrd="3" destOrd="0" presId="urn:microsoft.com/office/officeart/2005/8/layout/venn1"/>
    <dgm:cxn modelId="{B90C72BD-B263-41DB-83BD-0AA3DF165666}" type="presParOf" srcId="{6C37C87D-CA6B-FC4D-9824-20EDC5E1512D}" destId="{FFC41222-736D-CE4E-9818-54ECB2D6E583}" srcOrd="4" destOrd="0" presId="urn:microsoft.com/office/officeart/2005/8/layout/venn1"/>
    <dgm:cxn modelId="{655F5C3C-DE46-4A10-9DEE-758307BD7971}" type="presParOf" srcId="{6C37C87D-CA6B-FC4D-9824-20EDC5E1512D}" destId="{E47A2F61-533F-6141-8CCB-C6A4C93BB71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D6C68E-0A3A-0647-9651-ECD3A8192AF7}" type="doc">
      <dgm:prSet loTypeId="urn:microsoft.com/office/officeart/2005/8/layout/hProcess9" loCatId="" qsTypeId="urn:microsoft.com/office/officeart/2005/8/quickstyle/simple4" qsCatId="simple" csTypeId="urn:microsoft.com/office/officeart/2005/8/colors/accent1_2" csCatId="accent1" phldr="1"/>
      <dgm:spPr/>
    </dgm:pt>
    <dgm:pt modelId="{CADA39E5-9188-954A-9C41-7368F190E4ED}">
      <dgm:prSet phldrT="[Text]"/>
      <dgm:spPr>
        <a:solidFill>
          <a:srgbClr val="FFA20A"/>
        </a:solidFill>
      </dgm:spPr>
      <dgm:t>
        <a:bodyPr/>
        <a:lstStyle/>
        <a:p>
          <a:r>
            <a:rPr lang="en-US" dirty="0">
              <a:solidFill>
                <a:srgbClr val="000000"/>
              </a:solidFill>
            </a:rPr>
            <a:t>3- I as Guide</a:t>
          </a:r>
        </a:p>
      </dgm:t>
    </dgm:pt>
    <dgm:pt modelId="{3ADF9F8C-CB44-6F4E-A664-DA6107BEEA0B}" type="parTrans" cxnId="{7E9069AB-E6C4-C847-AECC-0122C6DF2FBD}">
      <dgm:prSet/>
      <dgm:spPr/>
      <dgm:t>
        <a:bodyPr/>
        <a:lstStyle/>
        <a:p>
          <a:endParaRPr lang="en-US"/>
        </a:p>
      </dgm:t>
    </dgm:pt>
    <dgm:pt modelId="{76CC07B0-1284-0C40-ADC1-2F9ABFF29E2A}" type="sibTrans" cxnId="{7E9069AB-E6C4-C847-AECC-0122C6DF2FBD}">
      <dgm:prSet/>
      <dgm:spPr/>
      <dgm:t>
        <a:bodyPr/>
        <a:lstStyle/>
        <a:p>
          <a:endParaRPr lang="en-US"/>
        </a:p>
      </dgm:t>
    </dgm:pt>
    <dgm:pt modelId="{78FEEC32-36C5-7145-B990-FA767E944795}">
      <dgm:prSet phldrT="[Text]"/>
      <dgm:spPr>
        <a:solidFill>
          <a:srgbClr val="DE8614"/>
        </a:solidFill>
      </dgm:spPr>
      <dgm:t>
        <a:bodyPr/>
        <a:lstStyle/>
        <a:p>
          <a:r>
            <a:rPr lang="en-US" dirty="0">
              <a:solidFill>
                <a:srgbClr val="000000"/>
              </a:solidFill>
            </a:rPr>
            <a:t>4- I as architect</a:t>
          </a:r>
        </a:p>
      </dgm:t>
    </dgm:pt>
    <dgm:pt modelId="{2D4F0E7F-DA0A-4148-A3B8-F56310292C20}" type="parTrans" cxnId="{49CEC88F-7EEA-2746-9165-F3581CD02853}">
      <dgm:prSet/>
      <dgm:spPr/>
      <dgm:t>
        <a:bodyPr/>
        <a:lstStyle/>
        <a:p>
          <a:endParaRPr lang="en-US"/>
        </a:p>
      </dgm:t>
    </dgm:pt>
    <dgm:pt modelId="{0BE336E1-525F-EA48-9394-B578D93FC72F}" type="sibTrans" cxnId="{49CEC88F-7EEA-2746-9165-F3581CD02853}">
      <dgm:prSet/>
      <dgm:spPr/>
      <dgm:t>
        <a:bodyPr/>
        <a:lstStyle/>
        <a:p>
          <a:endParaRPr lang="en-US"/>
        </a:p>
      </dgm:t>
    </dgm:pt>
    <dgm:pt modelId="{3C2FE79D-C96A-6740-8E07-09560E82F2C8}">
      <dgm:prSet phldrT="[Text]"/>
      <dgm:spPr>
        <a:solidFill>
          <a:srgbClr val="FF6600"/>
        </a:solidFill>
      </dgm:spPr>
      <dgm:t>
        <a:bodyPr/>
        <a:lstStyle/>
        <a:p>
          <a:r>
            <a:rPr lang="en-US" dirty="0">
              <a:solidFill>
                <a:srgbClr val="000000"/>
              </a:solidFill>
            </a:rPr>
            <a:t>5- I as encounter of research process</a:t>
          </a:r>
        </a:p>
      </dgm:t>
    </dgm:pt>
    <dgm:pt modelId="{1BA776F3-9331-FF4D-AEEE-B7F1CCBD5613}" type="parTrans" cxnId="{E84D82AE-0288-3B4F-B00E-116EDB9433DD}">
      <dgm:prSet/>
      <dgm:spPr/>
      <dgm:t>
        <a:bodyPr/>
        <a:lstStyle/>
        <a:p>
          <a:endParaRPr lang="en-US"/>
        </a:p>
      </dgm:t>
    </dgm:pt>
    <dgm:pt modelId="{88C031D7-62AF-BB4F-ADB7-787F7E4ABBBA}" type="sibTrans" cxnId="{E84D82AE-0288-3B4F-B00E-116EDB9433DD}">
      <dgm:prSet/>
      <dgm:spPr/>
      <dgm:t>
        <a:bodyPr/>
        <a:lstStyle/>
        <a:p>
          <a:endParaRPr lang="en-US"/>
        </a:p>
      </dgm:t>
    </dgm:pt>
    <dgm:pt modelId="{AC6BD2BD-AE74-4A47-9146-2E5A596B8F06}">
      <dgm:prSet/>
      <dgm:spPr>
        <a:solidFill>
          <a:srgbClr val="FF461E"/>
        </a:solidFill>
      </dgm:spPr>
      <dgm:t>
        <a:bodyPr/>
        <a:lstStyle/>
        <a:p>
          <a:r>
            <a:rPr lang="en-US" dirty="0">
              <a:solidFill>
                <a:srgbClr val="000000"/>
              </a:solidFill>
            </a:rPr>
            <a:t>6- I as opinion holder</a:t>
          </a:r>
        </a:p>
      </dgm:t>
    </dgm:pt>
    <dgm:pt modelId="{307D223F-D964-D24B-BCA3-F95DA49D437E}" type="parTrans" cxnId="{C19E4429-3458-3643-B063-B96D634E9AFE}">
      <dgm:prSet/>
      <dgm:spPr/>
      <dgm:t>
        <a:bodyPr/>
        <a:lstStyle/>
        <a:p>
          <a:endParaRPr lang="en-US"/>
        </a:p>
      </dgm:t>
    </dgm:pt>
    <dgm:pt modelId="{5B0C677C-171B-404D-AC84-C81E4BF07A14}" type="sibTrans" cxnId="{C19E4429-3458-3643-B063-B96D634E9AFE}">
      <dgm:prSet/>
      <dgm:spPr/>
      <dgm:t>
        <a:bodyPr/>
        <a:lstStyle/>
        <a:p>
          <a:endParaRPr lang="en-US"/>
        </a:p>
      </dgm:t>
    </dgm:pt>
    <dgm:pt modelId="{769CFE90-AD5C-B943-BF30-35AB1489AF11}">
      <dgm:prSet/>
      <dgm:spPr>
        <a:solidFill>
          <a:srgbClr val="FF0000"/>
        </a:solidFill>
      </dgm:spPr>
      <dgm:t>
        <a:bodyPr/>
        <a:lstStyle/>
        <a:p>
          <a:r>
            <a:rPr lang="en-US" dirty="0">
              <a:solidFill>
                <a:srgbClr val="000000"/>
              </a:solidFill>
            </a:rPr>
            <a:t>7- I as originator</a:t>
          </a:r>
        </a:p>
      </dgm:t>
    </dgm:pt>
    <dgm:pt modelId="{F09DB407-5C88-F24B-9018-321F30220355}" type="parTrans" cxnId="{A7BD7F40-8559-F144-A8DB-DF907B618667}">
      <dgm:prSet/>
      <dgm:spPr/>
      <dgm:t>
        <a:bodyPr/>
        <a:lstStyle/>
        <a:p>
          <a:endParaRPr lang="en-US"/>
        </a:p>
      </dgm:t>
    </dgm:pt>
    <dgm:pt modelId="{CB84B2F8-4D57-C346-ADE2-33CA5EDFEBC9}" type="sibTrans" cxnId="{A7BD7F40-8559-F144-A8DB-DF907B618667}">
      <dgm:prSet/>
      <dgm:spPr/>
      <dgm:t>
        <a:bodyPr/>
        <a:lstStyle/>
        <a:p>
          <a:endParaRPr lang="en-US"/>
        </a:p>
      </dgm:t>
    </dgm:pt>
    <dgm:pt modelId="{A9D82AC1-9103-7740-A776-66A14BAECAFC}">
      <dgm:prSet/>
      <dgm:spPr>
        <a:solidFill>
          <a:srgbClr val="E3B516"/>
        </a:solidFill>
      </dgm:spPr>
      <dgm:t>
        <a:bodyPr/>
        <a:lstStyle/>
        <a:p>
          <a:r>
            <a:rPr lang="en-US" dirty="0">
              <a:solidFill>
                <a:srgbClr val="000000"/>
              </a:solidFill>
            </a:rPr>
            <a:t>2- I as representative </a:t>
          </a:r>
        </a:p>
      </dgm:t>
    </dgm:pt>
    <dgm:pt modelId="{19A62424-3EAE-864F-9F9A-EA2F7982783A}" type="parTrans" cxnId="{144F78B5-7609-1A4D-9113-5229A386FB68}">
      <dgm:prSet/>
      <dgm:spPr/>
      <dgm:t>
        <a:bodyPr/>
        <a:lstStyle/>
        <a:p>
          <a:endParaRPr lang="en-US"/>
        </a:p>
      </dgm:t>
    </dgm:pt>
    <dgm:pt modelId="{8445DB3E-8ED2-C840-9C8C-5DFEA999DADC}" type="sibTrans" cxnId="{144F78B5-7609-1A4D-9113-5229A386FB68}">
      <dgm:prSet/>
      <dgm:spPr/>
      <dgm:t>
        <a:bodyPr/>
        <a:lstStyle/>
        <a:p>
          <a:endParaRPr lang="en-US"/>
        </a:p>
      </dgm:t>
    </dgm:pt>
    <dgm:pt modelId="{C3F682ED-14AB-EC4F-B4E5-782857F094E7}">
      <dgm:prSet/>
      <dgm:spPr>
        <a:solidFill>
          <a:srgbClr val="E5D18F"/>
        </a:solidFill>
      </dgm:spPr>
      <dgm:t>
        <a:bodyPr/>
        <a:lstStyle/>
        <a:p>
          <a:r>
            <a:rPr lang="en-US" dirty="0">
              <a:solidFill>
                <a:schemeClr val="tx1"/>
              </a:solidFill>
            </a:rPr>
            <a:t>1- No I </a:t>
          </a:r>
        </a:p>
      </dgm:t>
    </dgm:pt>
    <dgm:pt modelId="{D6F1D0B7-3F9C-1C4A-A19E-DA3E1593C9F8}" type="parTrans" cxnId="{A9CA36BD-5309-F94F-9D57-E01D34E1379A}">
      <dgm:prSet/>
      <dgm:spPr/>
      <dgm:t>
        <a:bodyPr/>
        <a:lstStyle/>
        <a:p>
          <a:endParaRPr lang="en-US"/>
        </a:p>
      </dgm:t>
    </dgm:pt>
    <dgm:pt modelId="{8DF91C38-B910-484C-A70B-02033E34ED33}" type="sibTrans" cxnId="{A9CA36BD-5309-F94F-9D57-E01D34E1379A}">
      <dgm:prSet/>
      <dgm:spPr/>
      <dgm:t>
        <a:bodyPr/>
        <a:lstStyle/>
        <a:p>
          <a:endParaRPr lang="en-US"/>
        </a:p>
      </dgm:t>
    </dgm:pt>
    <dgm:pt modelId="{9A699A1F-AA0C-6E4B-AFB6-78744DAE7813}" type="pres">
      <dgm:prSet presAssocID="{32D6C68E-0A3A-0647-9651-ECD3A8192AF7}" presName="CompostProcess" presStyleCnt="0">
        <dgm:presLayoutVars>
          <dgm:dir/>
          <dgm:resizeHandles val="exact"/>
        </dgm:presLayoutVars>
      </dgm:prSet>
      <dgm:spPr/>
    </dgm:pt>
    <dgm:pt modelId="{D810CF17-AA75-6E47-808B-33FBFAC990DE}" type="pres">
      <dgm:prSet presAssocID="{32D6C68E-0A3A-0647-9651-ECD3A8192AF7}" presName="arrow" presStyleLbl="bgShp" presStyleIdx="0" presStyleCnt="1"/>
      <dgm:spPr/>
    </dgm:pt>
    <dgm:pt modelId="{95786EF9-BB24-F844-951F-6C5480EF4BBF}" type="pres">
      <dgm:prSet presAssocID="{32D6C68E-0A3A-0647-9651-ECD3A8192AF7}" presName="linearProcess" presStyleCnt="0"/>
      <dgm:spPr/>
    </dgm:pt>
    <dgm:pt modelId="{132C44E9-5EB8-694C-BE85-17F2D7455F70}" type="pres">
      <dgm:prSet presAssocID="{C3F682ED-14AB-EC4F-B4E5-782857F094E7}" presName="textNode" presStyleLbl="node1" presStyleIdx="0" presStyleCnt="7">
        <dgm:presLayoutVars>
          <dgm:bulletEnabled val="1"/>
        </dgm:presLayoutVars>
      </dgm:prSet>
      <dgm:spPr/>
    </dgm:pt>
    <dgm:pt modelId="{15506937-9C37-444A-8D3B-D10A08AE5AFA}" type="pres">
      <dgm:prSet presAssocID="{8DF91C38-B910-484C-A70B-02033E34ED33}" presName="sibTrans" presStyleCnt="0"/>
      <dgm:spPr/>
    </dgm:pt>
    <dgm:pt modelId="{15079632-9201-5947-925E-AD18EAD178B1}" type="pres">
      <dgm:prSet presAssocID="{A9D82AC1-9103-7740-A776-66A14BAECAFC}" presName="textNode" presStyleLbl="node1" presStyleIdx="1" presStyleCnt="7">
        <dgm:presLayoutVars>
          <dgm:bulletEnabled val="1"/>
        </dgm:presLayoutVars>
      </dgm:prSet>
      <dgm:spPr/>
    </dgm:pt>
    <dgm:pt modelId="{2522FACE-4C36-2347-948F-DE52BEF06A2F}" type="pres">
      <dgm:prSet presAssocID="{8445DB3E-8ED2-C840-9C8C-5DFEA999DADC}" presName="sibTrans" presStyleCnt="0"/>
      <dgm:spPr/>
    </dgm:pt>
    <dgm:pt modelId="{09CF6B43-6E25-EB4F-848C-7BAE1CEBF085}" type="pres">
      <dgm:prSet presAssocID="{CADA39E5-9188-954A-9C41-7368F190E4ED}" presName="textNode" presStyleLbl="node1" presStyleIdx="2" presStyleCnt="7">
        <dgm:presLayoutVars>
          <dgm:bulletEnabled val="1"/>
        </dgm:presLayoutVars>
      </dgm:prSet>
      <dgm:spPr/>
    </dgm:pt>
    <dgm:pt modelId="{7852BBA3-407B-E345-8FC2-205B6E4BB9C0}" type="pres">
      <dgm:prSet presAssocID="{76CC07B0-1284-0C40-ADC1-2F9ABFF29E2A}" presName="sibTrans" presStyleCnt="0"/>
      <dgm:spPr/>
    </dgm:pt>
    <dgm:pt modelId="{C1465B8E-B2EE-744F-B80E-34C59D354B3B}" type="pres">
      <dgm:prSet presAssocID="{78FEEC32-36C5-7145-B990-FA767E944795}" presName="textNode" presStyleLbl="node1" presStyleIdx="3" presStyleCnt="7">
        <dgm:presLayoutVars>
          <dgm:bulletEnabled val="1"/>
        </dgm:presLayoutVars>
      </dgm:prSet>
      <dgm:spPr/>
    </dgm:pt>
    <dgm:pt modelId="{52B22AE5-316D-DD43-93CB-2154DADAEB0D}" type="pres">
      <dgm:prSet presAssocID="{0BE336E1-525F-EA48-9394-B578D93FC72F}" presName="sibTrans" presStyleCnt="0"/>
      <dgm:spPr/>
    </dgm:pt>
    <dgm:pt modelId="{035EBE3C-2690-FB4F-A398-1FEE99DBCA25}" type="pres">
      <dgm:prSet presAssocID="{3C2FE79D-C96A-6740-8E07-09560E82F2C8}" presName="textNode" presStyleLbl="node1" presStyleIdx="4" presStyleCnt="7">
        <dgm:presLayoutVars>
          <dgm:bulletEnabled val="1"/>
        </dgm:presLayoutVars>
      </dgm:prSet>
      <dgm:spPr/>
    </dgm:pt>
    <dgm:pt modelId="{1DE5FC17-6860-224B-BF84-DFE67DCFE39D}" type="pres">
      <dgm:prSet presAssocID="{88C031D7-62AF-BB4F-ADB7-787F7E4ABBBA}" presName="sibTrans" presStyleCnt="0"/>
      <dgm:spPr/>
    </dgm:pt>
    <dgm:pt modelId="{FC70AC8D-3C89-8949-8F47-8868797B9955}" type="pres">
      <dgm:prSet presAssocID="{AC6BD2BD-AE74-4A47-9146-2E5A596B8F06}" presName="textNode" presStyleLbl="node1" presStyleIdx="5" presStyleCnt="7">
        <dgm:presLayoutVars>
          <dgm:bulletEnabled val="1"/>
        </dgm:presLayoutVars>
      </dgm:prSet>
      <dgm:spPr/>
    </dgm:pt>
    <dgm:pt modelId="{DFF29373-4239-514E-8C67-7720CEC7720F}" type="pres">
      <dgm:prSet presAssocID="{5B0C677C-171B-404D-AC84-C81E4BF07A14}" presName="sibTrans" presStyleCnt="0"/>
      <dgm:spPr/>
    </dgm:pt>
    <dgm:pt modelId="{5542F14C-7629-EF49-96F8-B3E0B71A4957}" type="pres">
      <dgm:prSet presAssocID="{769CFE90-AD5C-B943-BF30-35AB1489AF11}" presName="textNode" presStyleLbl="node1" presStyleIdx="6" presStyleCnt="7">
        <dgm:presLayoutVars>
          <dgm:bulletEnabled val="1"/>
        </dgm:presLayoutVars>
      </dgm:prSet>
      <dgm:spPr/>
    </dgm:pt>
  </dgm:ptLst>
  <dgm:cxnLst>
    <dgm:cxn modelId="{73662810-F2A0-4FA9-A3E1-55A1743D1AEC}" type="presOf" srcId="{3C2FE79D-C96A-6740-8E07-09560E82F2C8}" destId="{035EBE3C-2690-FB4F-A398-1FEE99DBCA25}" srcOrd="0" destOrd="0" presId="urn:microsoft.com/office/officeart/2005/8/layout/hProcess9"/>
    <dgm:cxn modelId="{04AE2323-609B-4C8E-A00D-CF4EEDE575A8}" type="presOf" srcId="{A9D82AC1-9103-7740-A776-66A14BAECAFC}" destId="{15079632-9201-5947-925E-AD18EAD178B1}" srcOrd="0" destOrd="0" presId="urn:microsoft.com/office/officeart/2005/8/layout/hProcess9"/>
    <dgm:cxn modelId="{C19E4429-3458-3643-B063-B96D634E9AFE}" srcId="{32D6C68E-0A3A-0647-9651-ECD3A8192AF7}" destId="{AC6BD2BD-AE74-4A47-9146-2E5A596B8F06}" srcOrd="5" destOrd="0" parTransId="{307D223F-D964-D24B-BCA3-F95DA49D437E}" sibTransId="{5B0C677C-171B-404D-AC84-C81E4BF07A14}"/>
    <dgm:cxn modelId="{D0752A30-6C5F-4807-AC2A-CFFC07ABAF68}" type="presOf" srcId="{CADA39E5-9188-954A-9C41-7368F190E4ED}" destId="{09CF6B43-6E25-EB4F-848C-7BAE1CEBF085}" srcOrd="0" destOrd="0" presId="urn:microsoft.com/office/officeart/2005/8/layout/hProcess9"/>
    <dgm:cxn modelId="{A7BD7F40-8559-F144-A8DB-DF907B618667}" srcId="{32D6C68E-0A3A-0647-9651-ECD3A8192AF7}" destId="{769CFE90-AD5C-B943-BF30-35AB1489AF11}" srcOrd="6" destOrd="0" parTransId="{F09DB407-5C88-F24B-9018-321F30220355}" sibTransId="{CB84B2F8-4D57-C346-ADE2-33CA5EDFEBC9}"/>
    <dgm:cxn modelId="{3B60D567-8374-4D8C-9FF3-B0254EE3A07D}" type="presOf" srcId="{C3F682ED-14AB-EC4F-B4E5-782857F094E7}" destId="{132C44E9-5EB8-694C-BE85-17F2D7455F70}" srcOrd="0" destOrd="0" presId="urn:microsoft.com/office/officeart/2005/8/layout/hProcess9"/>
    <dgm:cxn modelId="{9DCB627B-3A77-4EAA-B287-2C048B2B5585}" type="presOf" srcId="{AC6BD2BD-AE74-4A47-9146-2E5A596B8F06}" destId="{FC70AC8D-3C89-8949-8F47-8868797B9955}" srcOrd="0" destOrd="0" presId="urn:microsoft.com/office/officeart/2005/8/layout/hProcess9"/>
    <dgm:cxn modelId="{05B69984-8D74-4D4E-8F30-FFEC22FEE6B5}" type="presOf" srcId="{32D6C68E-0A3A-0647-9651-ECD3A8192AF7}" destId="{9A699A1F-AA0C-6E4B-AFB6-78744DAE7813}" srcOrd="0" destOrd="0" presId="urn:microsoft.com/office/officeart/2005/8/layout/hProcess9"/>
    <dgm:cxn modelId="{49CEC88F-7EEA-2746-9165-F3581CD02853}" srcId="{32D6C68E-0A3A-0647-9651-ECD3A8192AF7}" destId="{78FEEC32-36C5-7145-B990-FA767E944795}" srcOrd="3" destOrd="0" parTransId="{2D4F0E7F-DA0A-4148-A3B8-F56310292C20}" sibTransId="{0BE336E1-525F-EA48-9394-B578D93FC72F}"/>
    <dgm:cxn modelId="{7E9069AB-E6C4-C847-AECC-0122C6DF2FBD}" srcId="{32D6C68E-0A3A-0647-9651-ECD3A8192AF7}" destId="{CADA39E5-9188-954A-9C41-7368F190E4ED}" srcOrd="2" destOrd="0" parTransId="{3ADF9F8C-CB44-6F4E-A664-DA6107BEEA0B}" sibTransId="{76CC07B0-1284-0C40-ADC1-2F9ABFF29E2A}"/>
    <dgm:cxn modelId="{E84D82AE-0288-3B4F-B00E-116EDB9433DD}" srcId="{32D6C68E-0A3A-0647-9651-ECD3A8192AF7}" destId="{3C2FE79D-C96A-6740-8E07-09560E82F2C8}" srcOrd="4" destOrd="0" parTransId="{1BA776F3-9331-FF4D-AEEE-B7F1CCBD5613}" sibTransId="{88C031D7-62AF-BB4F-ADB7-787F7E4ABBBA}"/>
    <dgm:cxn modelId="{144F78B5-7609-1A4D-9113-5229A386FB68}" srcId="{32D6C68E-0A3A-0647-9651-ECD3A8192AF7}" destId="{A9D82AC1-9103-7740-A776-66A14BAECAFC}" srcOrd="1" destOrd="0" parTransId="{19A62424-3EAE-864F-9F9A-EA2F7982783A}" sibTransId="{8445DB3E-8ED2-C840-9C8C-5DFEA999DADC}"/>
    <dgm:cxn modelId="{7D649CB9-407D-42C8-ADCA-642CDD471BA7}" type="presOf" srcId="{769CFE90-AD5C-B943-BF30-35AB1489AF11}" destId="{5542F14C-7629-EF49-96F8-B3E0B71A4957}" srcOrd="0" destOrd="0" presId="urn:microsoft.com/office/officeart/2005/8/layout/hProcess9"/>
    <dgm:cxn modelId="{A9CA36BD-5309-F94F-9D57-E01D34E1379A}" srcId="{32D6C68E-0A3A-0647-9651-ECD3A8192AF7}" destId="{C3F682ED-14AB-EC4F-B4E5-782857F094E7}" srcOrd="0" destOrd="0" parTransId="{D6F1D0B7-3F9C-1C4A-A19E-DA3E1593C9F8}" sibTransId="{8DF91C38-B910-484C-A70B-02033E34ED33}"/>
    <dgm:cxn modelId="{B76474F4-6A88-40F6-A9FF-2BE18FC1CE41}" type="presOf" srcId="{78FEEC32-36C5-7145-B990-FA767E944795}" destId="{C1465B8E-B2EE-744F-B80E-34C59D354B3B}" srcOrd="0" destOrd="0" presId="urn:microsoft.com/office/officeart/2005/8/layout/hProcess9"/>
    <dgm:cxn modelId="{93352196-6225-4380-811C-05069171A912}" type="presParOf" srcId="{9A699A1F-AA0C-6E4B-AFB6-78744DAE7813}" destId="{D810CF17-AA75-6E47-808B-33FBFAC990DE}" srcOrd="0" destOrd="0" presId="urn:microsoft.com/office/officeart/2005/8/layout/hProcess9"/>
    <dgm:cxn modelId="{CD6DDB36-B83D-4AC1-882F-C5BF2F9F2175}" type="presParOf" srcId="{9A699A1F-AA0C-6E4B-AFB6-78744DAE7813}" destId="{95786EF9-BB24-F844-951F-6C5480EF4BBF}" srcOrd="1" destOrd="0" presId="urn:microsoft.com/office/officeart/2005/8/layout/hProcess9"/>
    <dgm:cxn modelId="{7BBCA06B-77B0-4DC7-9291-55A7118734FE}" type="presParOf" srcId="{95786EF9-BB24-F844-951F-6C5480EF4BBF}" destId="{132C44E9-5EB8-694C-BE85-17F2D7455F70}" srcOrd="0" destOrd="0" presId="urn:microsoft.com/office/officeart/2005/8/layout/hProcess9"/>
    <dgm:cxn modelId="{FCA192CE-A628-45E2-A75F-10A60970C438}" type="presParOf" srcId="{95786EF9-BB24-F844-951F-6C5480EF4BBF}" destId="{15506937-9C37-444A-8D3B-D10A08AE5AFA}" srcOrd="1" destOrd="0" presId="urn:microsoft.com/office/officeart/2005/8/layout/hProcess9"/>
    <dgm:cxn modelId="{F91BA776-7A39-484E-A80D-5956FE62B078}" type="presParOf" srcId="{95786EF9-BB24-F844-951F-6C5480EF4BBF}" destId="{15079632-9201-5947-925E-AD18EAD178B1}" srcOrd="2" destOrd="0" presId="urn:microsoft.com/office/officeart/2005/8/layout/hProcess9"/>
    <dgm:cxn modelId="{90C62DC7-338D-4A7C-B7AB-98EEA23C8920}" type="presParOf" srcId="{95786EF9-BB24-F844-951F-6C5480EF4BBF}" destId="{2522FACE-4C36-2347-948F-DE52BEF06A2F}" srcOrd="3" destOrd="0" presId="urn:microsoft.com/office/officeart/2005/8/layout/hProcess9"/>
    <dgm:cxn modelId="{D0AFEAAC-6ADA-41FE-B2BF-379ECE3D08CF}" type="presParOf" srcId="{95786EF9-BB24-F844-951F-6C5480EF4BBF}" destId="{09CF6B43-6E25-EB4F-848C-7BAE1CEBF085}" srcOrd="4" destOrd="0" presId="urn:microsoft.com/office/officeart/2005/8/layout/hProcess9"/>
    <dgm:cxn modelId="{A6B716CB-3E30-4596-B08A-5984C3569C3C}" type="presParOf" srcId="{95786EF9-BB24-F844-951F-6C5480EF4BBF}" destId="{7852BBA3-407B-E345-8FC2-205B6E4BB9C0}" srcOrd="5" destOrd="0" presId="urn:microsoft.com/office/officeart/2005/8/layout/hProcess9"/>
    <dgm:cxn modelId="{D2E3970A-60D6-447B-A54C-449CFB862CBD}" type="presParOf" srcId="{95786EF9-BB24-F844-951F-6C5480EF4BBF}" destId="{C1465B8E-B2EE-744F-B80E-34C59D354B3B}" srcOrd="6" destOrd="0" presId="urn:microsoft.com/office/officeart/2005/8/layout/hProcess9"/>
    <dgm:cxn modelId="{4D25C1C7-1B97-4A24-862D-359A51BCB712}" type="presParOf" srcId="{95786EF9-BB24-F844-951F-6C5480EF4BBF}" destId="{52B22AE5-316D-DD43-93CB-2154DADAEB0D}" srcOrd="7" destOrd="0" presId="urn:microsoft.com/office/officeart/2005/8/layout/hProcess9"/>
    <dgm:cxn modelId="{2BBDB108-1998-46BE-85EF-19F0D1574941}" type="presParOf" srcId="{95786EF9-BB24-F844-951F-6C5480EF4BBF}" destId="{035EBE3C-2690-FB4F-A398-1FEE99DBCA25}" srcOrd="8" destOrd="0" presId="urn:microsoft.com/office/officeart/2005/8/layout/hProcess9"/>
    <dgm:cxn modelId="{8F914863-AD20-4C8D-A8AA-F89ACFA34FE5}" type="presParOf" srcId="{95786EF9-BB24-F844-951F-6C5480EF4BBF}" destId="{1DE5FC17-6860-224B-BF84-DFE67DCFE39D}" srcOrd="9" destOrd="0" presId="urn:microsoft.com/office/officeart/2005/8/layout/hProcess9"/>
    <dgm:cxn modelId="{E019E449-71A0-4EF5-884D-5F4E7A728395}" type="presParOf" srcId="{95786EF9-BB24-F844-951F-6C5480EF4BBF}" destId="{FC70AC8D-3C89-8949-8F47-8868797B9955}" srcOrd="10" destOrd="0" presId="urn:microsoft.com/office/officeart/2005/8/layout/hProcess9"/>
    <dgm:cxn modelId="{BB0D6864-03A3-4801-BDE7-9A72D01AEC4B}" type="presParOf" srcId="{95786EF9-BB24-F844-951F-6C5480EF4BBF}" destId="{DFF29373-4239-514E-8C67-7720CEC7720F}" srcOrd="11" destOrd="0" presId="urn:microsoft.com/office/officeart/2005/8/layout/hProcess9"/>
    <dgm:cxn modelId="{67F4C1FE-FAF2-4C73-89F1-BAC79513D4D2}" type="presParOf" srcId="{95786EF9-BB24-F844-951F-6C5480EF4BBF}" destId="{5542F14C-7629-EF49-96F8-B3E0B71A4957}"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A961B6-B4DA-2840-8F4D-2E13EC044FAC}" type="doc">
      <dgm:prSet loTypeId="urn:microsoft.com/office/officeart/2005/8/layout/hList6" loCatId="" qsTypeId="urn:microsoft.com/office/officeart/2005/8/quickstyle/simple4" qsCatId="simple" csTypeId="urn:microsoft.com/office/officeart/2005/8/colors/accent1_2" csCatId="accent1" phldr="1"/>
      <dgm:spPr/>
      <dgm:t>
        <a:bodyPr/>
        <a:lstStyle/>
        <a:p>
          <a:endParaRPr lang="en-US"/>
        </a:p>
      </dgm:t>
    </dgm:pt>
    <dgm:pt modelId="{1150F813-FFB5-1D4F-8258-1325920BF357}">
      <dgm:prSet phldrT="[Text]"/>
      <dgm:spPr>
        <a:solidFill>
          <a:schemeClr val="accent2">
            <a:lumMod val="20000"/>
            <a:lumOff val="80000"/>
          </a:schemeClr>
        </a:solidFill>
      </dgm:spPr>
      <dgm:t>
        <a:bodyPr/>
        <a:lstStyle/>
        <a:p>
          <a:r>
            <a:rPr lang="en-US" dirty="0">
              <a:solidFill>
                <a:schemeClr val="tx1"/>
              </a:solidFill>
            </a:rPr>
            <a:t>1- Explaining self-benefits</a:t>
          </a:r>
        </a:p>
      </dgm:t>
    </dgm:pt>
    <dgm:pt modelId="{611E8BA5-B6B0-2F40-84B4-82258C5100BA}" type="parTrans" cxnId="{DD8AD053-9996-CD46-94D6-615424AD448F}">
      <dgm:prSet/>
      <dgm:spPr/>
      <dgm:t>
        <a:bodyPr/>
        <a:lstStyle/>
        <a:p>
          <a:endParaRPr lang="en-US"/>
        </a:p>
      </dgm:t>
    </dgm:pt>
    <dgm:pt modelId="{030549FC-4B57-DD43-97EA-F411D9DCA672}" type="sibTrans" cxnId="{DD8AD053-9996-CD46-94D6-615424AD448F}">
      <dgm:prSet/>
      <dgm:spPr/>
      <dgm:t>
        <a:bodyPr/>
        <a:lstStyle/>
        <a:p>
          <a:endParaRPr lang="en-US"/>
        </a:p>
      </dgm:t>
    </dgm:pt>
    <dgm:pt modelId="{24DB14F4-6519-BA4C-BD29-FDA215985200}">
      <dgm:prSet phldrT="[Text]"/>
      <dgm:spPr>
        <a:solidFill>
          <a:schemeClr val="accent2">
            <a:lumMod val="75000"/>
          </a:schemeClr>
        </a:solidFill>
      </dgm:spPr>
      <dgm:t>
        <a:bodyPr/>
        <a:lstStyle/>
        <a:p>
          <a:r>
            <a:rPr lang="en-US" dirty="0"/>
            <a:t>4- stating results/claims</a:t>
          </a:r>
        </a:p>
      </dgm:t>
    </dgm:pt>
    <dgm:pt modelId="{A9D63D26-936A-7042-B424-5E1781866EC2}" type="parTrans" cxnId="{3BC2180B-08A4-7E4E-AC09-328E0F9A8F79}">
      <dgm:prSet/>
      <dgm:spPr/>
      <dgm:t>
        <a:bodyPr/>
        <a:lstStyle/>
        <a:p>
          <a:endParaRPr lang="en-US"/>
        </a:p>
      </dgm:t>
    </dgm:pt>
    <dgm:pt modelId="{0E650E7B-582F-BF4D-86C6-7D2E1EAD1AC8}" type="sibTrans" cxnId="{3BC2180B-08A4-7E4E-AC09-328E0F9A8F79}">
      <dgm:prSet/>
      <dgm:spPr/>
      <dgm:t>
        <a:bodyPr/>
        <a:lstStyle/>
        <a:p>
          <a:endParaRPr lang="en-US"/>
        </a:p>
      </dgm:t>
    </dgm:pt>
    <dgm:pt modelId="{726C4605-38CE-F94D-AF9C-11CB9445CE62}">
      <dgm:prSet phldrT="[Text]"/>
      <dgm:spPr>
        <a:solidFill>
          <a:schemeClr val="accent2">
            <a:lumMod val="50000"/>
          </a:schemeClr>
        </a:solidFill>
      </dgm:spPr>
      <dgm:t>
        <a:bodyPr/>
        <a:lstStyle/>
        <a:p>
          <a:r>
            <a:rPr lang="en-US" dirty="0"/>
            <a:t>5- Elaborating an argument</a:t>
          </a:r>
        </a:p>
      </dgm:t>
    </dgm:pt>
    <dgm:pt modelId="{4EC8AC23-25B6-3645-B4B3-367C7E0825F9}" type="parTrans" cxnId="{24360DDF-F352-A449-8739-9E118192E9C7}">
      <dgm:prSet/>
      <dgm:spPr/>
      <dgm:t>
        <a:bodyPr/>
        <a:lstStyle/>
        <a:p>
          <a:endParaRPr lang="en-US"/>
        </a:p>
      </dgm:t>
    </dgm:pt>
    <dgm:pt modelId="{494D1EC8-D854-4F48-98F3-AA832B526540}" type="sibTrans" cxnId="{24360DDF-F352-A449-8739-9E118192E9C7}">
      <dgm:prSet/>
      <dgm:spPr/>
      <dgm:t>
        <a:bodyPr/>
        <a:lstStyle/>
        <a:p>
          <a:endParaRPr lang="en-US"/>
        </a:p>
      </dgm:t>
    </dgm:pt>
    <dgm:pt modelId="{C97468C0-A82E-B24A-9A48-0FBBA2EA0534}">
      <dgm:prSet/>
      <dgm:spPr>
        <a:solidFill>
          <a:schemeClr val="accent2">
            <a:lumMod val="40000"/>
            <a:lumOff val="60000"/>
          </a:schemeClr>
        </a:solidFill>
      </dgm:spPr>
      <dgm:t>
        <a:bodyPr/>
        <a:lstStyle/>
        <a:p>
          <a:r>
            <a:rPr lang="en-US" dirty="0">
              <a:solidFill>
                <a:schemeClr val="tx1"/>
              </a:solidFill>
            </a:rPr>
            <a:t>2- </a:t>
          </a:r>
        </a:p>
        <a:p>
          <a:r>
            <a:rPr lang="en-US" dirty="0">
              <a:solidFill>
                <a:schemeClr val="tx1"/>
              </a:solidFill>
            </a:rPr>
            <a:t>Stating a goal purpose</a:t>
          </a:r>
        </a:p>
      </dgm:t>
    </dgm:pt>
    <dgm:pt modelId="{4ED4BE94-4C28-E64E-B5F1-CD23229208DC}" type="parTrans" cxnId="{324DCA67-AB9C-B845-A944-5916E3D6A61E}">
      <dgm:prSet/>
      <dgm:spPr/>
      <dgm:t>
        <a:bodyPr/>
        <a:lstStyle/>
        <a:p>
          <a:endParaRPr lang="en-US"/>
        </a:p>
      </dgm:t>
    </dgm:pt>
    <dgm:pt modelId="{8029A08E-141B-4148-B92E-C390E7B10B22}" type="sibTrans" cxnId="{324DCA67-AB9C-B845-A944-5916E3D6A61E}">
      <dgm:prSet/>
      <dgm:spPr/>
      <dgm:t>
        <a:bodyPr/>
        <a:lstStyle/>
        <a:p>
          <a:endParaRPr lang="en-US"/>
        </a:p>
      </dgm:t>
    </dgm:pt>
    <dgm:pt modelId="{1E1756B3-0033-A243-ADB6-30D810F4C0D1}">
      <dgm:prSet/>
      <dgm:spPr>
        <a:solidFill>
          <a:srgbClr val="FF6600"/>
        </a:solidFill>
      </dgm:spPr>
      <dgm:t>
        <a:bodyPr/>
        <a:lstStyle/>
        <a:p>
          <a:r>
            <a:rPr lang="en-US" dirty="0"/>
            <a:t>3-stating an opinion</a:t>
          </a:r>
        </a:p>
      </dgm:t>
    </dgm:pt>
    <dgm:pt modelId="{61A31C99-69F2-2746-98A1-35780B3EAEB9}" type="parTrans" cxnId="{9F780141-29E1-AA41-A526-7F210EBA00E9}">
      <dgm:prSet/>
      <dgm:spPr/>
      <dgm:t>
        <a:bodyPr/>
        <a:lstStyle/>
        <a:p>
          <a:endParaRPr lang="en-US"/>
        </a:p>
      </dgm:t>
    </dgm:pt>
    <dgm:pt modelId="{6376F4D5-5788-EF4E-B957-CE929378FDF4}" type="sibTrans" cxnId="{9F780141-29E1-AA41-A526-7F210EBA00E9}">
      <dgm:prSet/>
      <dgm:spPr/>
      <dgm:t>
        <a:bodyPr/>
        <a:lstStyle/>
        <a:p>
          <a:endParaRPr lang="en-US"/>
        </a:p>
      </dgm:t>
    </dgm:pt>
    <dgm:pt modelId="{0D22334B-2FA7-104A-9D45-9D52FC53A87E}">
      <dgm:prSet/>
      <dgm:spPr>
        <a:solidFill>
          <a:srgbClr val="C00000"/>
        </a:solidFill>
      </dgm:spPr>
      <dgm:t>
        <a:bodyPr/>
        <a:lstStyle/>
        <a:p>
          <a:r>
            <a:rPr lang="en-US"/>
            <a:t>5-Presenting a new idea/knowledge claim</a:t>
          </a:r>
          <a:endParaRPr lang="en-US" dirty="0"/>
        </a:p>
      </dgm:t>
    </dgm:pt>
    <dgm:pt modelId="{73794D5E-DD76-754F-9CF5-A8A3068EA0BF}" type="parTrans" cxnId="{4849A6B9-8EC2-DB4A-9DA7-6EF8E2E5A282}">
      <dgm:prSet/>
      <dgm:spPr/>
      <dgm:t>
        <a:bodyPr/>
        <a:lstStyle/>
        <a:p>
          <a:endParaRPr lang="en-US"/>
        </a:p>
      </dgm:t>
    </dgm:pt>
    <dgm:pt modelId="{A55B278A-04B3-B84C-A885-115821820F62}" type="sibTrans" cxnId="{4849A6B9-8EC2-DB4A-9DA7-6EF8E2E5A282}">
      <dgm:prSet/>
      <dgm:spPr/>
      <dgm:t>
        <a:bodyPr/>
        <a:lstStyle/>
        <a:p>
          <a:endParaRPr lang="en-US"/>
        </a:p>
      </dgm:t>
    </dgm:pt>
    <dgm:pt modelId="{98F13D71-1AF6-034D-956F-3BBF0567FCB5}" type="pres">
      <dgm:prSet presAssocID="{32A961B6-B4DA-2840-8F4D-2E13EC044FAC}" presName="Name0" presStyleCnt="0">
        <dgm:presLayoutVars>
          <dgm:dir/>
          <dgm:resizeHandles val="exact"/>
        </dgm:presLayoutVars>
      </dgm:prSet>
      <dgm:spPr/>
    </dgm:pt>
    <dgm:pt modelId="{AA7E8286-04EF-4749-89BD-AC8DE0715141}" type="pres">
      <dgm:prSet presAssocID="{1150F813-FFB5-1D4F-8258-1325920BF357}" presName="node" presStyleLbl="node1" presStyleIdx="0" presStyleCnt="6">
        <dgm:presLayoutVars>
          <dgm:bulletEnabled val="1"/>
        </dgm:presLayoutVars>
      </dgm:prSet>
      <dgm:spPr/>
    </dgm:pt>
    <dgm:pt modelId="{90FCF430-8424-FD40-AC7D-81126949E14D}" type="pres">
      <dgm:prSet presAssocID="{030549FC-4B57-DD43-97EA-F411D9DCA672}" presName="sibTrans" presStyleCnt="0"/>
      <dgm:spPr/>
    </dgm:pt>
    <dgm:pt modelId="{3956B12F-276F-3A4B-ACF1-741A576909DF}" type="pres">
      <dgm:prSet presAssocID="{C97468C0-A82E-B24A-9A48-0FBBA2EA0534}" presName="node" presStyleLbl="node1" presStyleIdx="1" presStyleCnt="6">
        <dgm:presLayoutVars>
          <dgm:bulletEnabled val="1"/>
        </dgm:presLayoutVars>
      </dgm:prSet>
      <dgm:spPr/>
    </dgm:pt>
    <dgm:pt modelId="{42A84EFB-1A0D-A648-AE9B-3C20449B8FFA}" type="pres">
      <dgm:prSet presAssocID="{8029A08E-141B-4148-B92E-C390E7B10B22}" presName="sibTrans" presStyleCnt="0"/>
      <dgm:spPr/>
    </dgm:pt>
    <dgm:pt modelId="{B3F62187-8843-754A-89A2-415823C8DE71}" type="pres">
      <dgm:prSet presAssocID="{1E1756B3-0033-A243-ADB6-30D810F4C0D1}" presName="node" presStyleLbl="node1" presStyleIdx="2" presStyleCnt="6">
        <dgm:presLayoutVars>
          <dgm:bulletEnabled val="1"/>
        </dgm:presLayoutVars>
      </dgm:prSet>
      <dgm:spPr/>
    </dgm:pt>
    <dgm:pt modelId="{C83DF73A-FCB8-B74D-8E56-BBED56A6EF18}" type="pres">
      <dgm:prSet presAssocID="{6376F4D5-5788-EF4E-B957-CE929378FDF4}" presName="sibTrans" presStyleCnt="0"/>
      <dgm:spPr/>
    </dgm:pt>
    <dgm:pt modelId="{F925CB95-2A1D-F94F-B41F-E8A8BAFE87ED}" type="pres">
      <dgm:prSet presAssocID="{24DB14F4-6519-BA4C-BD29-FDA215985200}" presName="node" presStyleLbl="node1" presStyleIdx="3" presStyleCnt="6">
        <dgm:presLayoutVars>
          <dgm:bulletEnabled val="1"/>
        </dgm:presLayoutVars>
      </dgm:prSet>
      <dgm:spPr/>
    </dgm:pt>
    <dgm:pt modelId="{46127D00-214D-EB42-B3AC-C56EE1D62F87}" type="pres">
      <dgm:prSet presAssocID="{0E650E7B-582F-BF4D-86C6-7D2E1EAD1AC8}" presName="sibTrans" presStyleCnt="0"/>
      <dgm:spPr/>
    </dgm:pt>
    <dgm:pt modelId="{35963291-338D-9A4D-A34C-AE4D793DF378}" type="pres">
      <dgm:prSet presAssocID="{726C4605-38CE-F94D-AF9C-11CB9445CE62}" presName="node" presStyleLbl="node1" presStyleIdx="4" presStyleCnt="6">
        <dgm:presLayoutVars>
          <dgm:bulletEnabled val="1"/>
        </dgm:presLayoutVars>
      </dgm:prSet>
      <dgm:spPr/>
    </dgm:pt>
    <dgm:pt modelId="{124B0049-0813-E141-B87C-42DB367ECC24}" type="pres">
      <dgm:prSet presAssocID="{494D1EC8-D854-4F48-98F3-AA832B526540}" presName="sibTrans" presStyleCnt="0"/>
      <dgm:spPr/>
    </dgm:pt>
    <dgm:pt modelId="{EC0297A8-2635-C04A-B75B-033B23C7B836}" type="pres">
      <dgm:prSet presAssocID="{0D22334B-2FA7-104A-9D45-9D52FC53A87E}" presName="node" presStyleLbl="node1" presStyleIdx="5" presStyleCnt="6">
        <dgm:presLayoutVars>
          <dgm:bulletEnabled val="1"/>
        </dgm:presLayoutVars>
      </dgm:prSet>
      <dgm:spPr/>
    </dgm:pt>
  </dgm:ptLst>
  <dgm:cxnLst>
    <dgm:cxn modelId="{3635C305-1AF5-4677-881B-4DB709E10529}" type="presOf" srcId="{32A961B6-B4DA-2840-8F4D-2E13EC044FAC}" destId="{98F13D71-1AF6-034D-956F-3BBF0567FCB5}" srcOrd="0" destOrd="0" presId="urn:microsoft.com/office/officeart/2005/8/layout/hList6"/>
    <dgm:cxn modelId="{3BC2180B-08A4-7E4E-AC09-328E0F9A8F79}" srcId="{32A961B6-B4DA-2840-8F4D-2E13EC044FAC}" destId="{24DB14F4-6519-BA4C-BD29-FDA215985200}" srcOrd="3" destOrd="0" parTransId="{A9D63D26-936A-7042-B424-5E1781866EC2}" sibTransId="{0E650E7B-582F-BF4D-86C6-7D2E1EAD1AC8}"/>
    <dgm:cxn modelId="{9F780141-29E1-AA41-A526-7F210EBA00E9}" srcId="{32A961B6-B4DA-2840-8F4D-2E13EC044FAC}" destId="{1E1756B3-0033-A243-ADB6-30D810F4C0D1}" srcOrd="2" destOrd="0" parTransId="{61A31C99-69F2-2746-98A1-35780B3EAEB9}" sibTransId="{6376F4D5-5788-EF4E-B957-CE929378FDF4}"/>
    <dgm:cxn modelId="{DD8AD053-9996-CD46-94D6-615424AD448F}" srcId="{32A961B6-B4DA-2840-8F4D-2E13EC044FAC}" destId="{1150F813-FFB5-1D4F-8258-1325920BF357}" srcOrd="0" destOrd="0" parTransId="{611E8BA5-B6B0-2F40-84B4-82258C5100BA}" sibTransId="{030549FC-4B57-DD43-97EA-F411D9DCA672}"/>
    <dgm:cxn modelId="{324DCA67-AB9C-B845-A944-5916E3D6A61E}" srcId="{32A961B6-B4DA-2840-8F4D-2E13EC044FAC}" destId="{C97468C0-A82E-B24A-9A48-0FBBA2EA0534}" srcOrd="1" destOrd="0" parTransId="{4ED4BE94-4C28-E64E-B5F1-CD23229208DC}" sibTransId="{8029A08E-141B-4148-B92E-C390E7B10B22}"/>
    <dgm:cxn modelId="{0C532078-50ED-49B3-B541-6684512D5762}" type="presOf" srcId="{726C4605-38CE-F94D-AF9C-11CB9445CE62}" destId="{35963291-338D-9A4D-A34C-AE4D793DF378}" srcOrd="0" destOrd="0" presId="urn:microsoft.com/office/officeart/2005/8/layout/hList6"/>
    <dgm:cxn modelId="{8512FF81-8DCB-422E-B5E9-DB221CC51F23}" type="presOf" srcId="{1150F813-FFB5-1D4F-8258-1325920BF357}" destId="{AA7E8286-04EF-4749-89BD-AC8DE0715141}" srcOrd="0" destOrd="0" presId="urn:microsoft.com/office/officeart/2005/8/layout/hList6"/>
    <dgm:cxn modelId="{648EA589-24FA-4884-B75A-2477939684DC}" type="presOf" srcId="{24DB14F4-6519-BA4C-BD29-FDA215985200}" destId="{F925CB95-2A1D-F94F-B41F-E8A8BAFE87ED}" srcOrd="0" destOrd="0" presId="urn:microsoft.com/office/officeart/2005/8/layout/hList6"/>
    <dgm:cxn modelId="{97879CB0-2D71-4A6F-9669-081D990DBE1B}" type="presOf" srcId="{C97468C0-A82E-B24A-9A48-0FBBA2EA0534}" destId="{3956B12F-276F-3A4B-ACF1-741A576909DF}" srcOrd="0" destOrd="0" presId="urn:microsoft.com/office/officeart/2005/8/layout/hList6"/>
    <dgm:cxn modelId="{4849A6B9-8EC2-DB4A-9DA7-6EF8E2E5A282}" srcId="{32A961B6-B4DA-2840-8F4D-2E13EC044FAC}" destId="{0D22334B-2FA7-104A-9D45-9D52FC53A87E}" srcOrd="5" destOrd="0" parTransId="{73794D5E-DD76-754F-9CF5-A8A3068EA0BF}" sibTransId="{A55B278A-04B3-B84C-A885-115821820F62}"/>
    <dgm:cxn modelId="{464995DD-907F-4027-8C01-FDDD21B33995}" type="presOf" srcId="{1E1756B3-0033-A243-ADB6-30D810F4C0D1}" destId="{B3F62187-8843-754A-89A2-415823C8DE71}" srcOrd="0" destOrd="0" presId="urn:microsoft.com/office/officeart/2005/8/layout/hList6"/>
    <dgm:cxn modelId="{24360DDF-F352-A449-8739-9E118192E9C7}" srcId="{32A961B6-B4DA-2840-8F4D-2E13EC044FAC}" destId="{726C4605-38CE-F94D-AF9C-11CB9445CE62}" srcOrd="4" destOrd="0" parTransId="{4EC8AC23-25B6-3645-B4B3-367C7E0825F9}" sibTransId="{494D1EC8-D854-4F48-98F3-AA832B526540}"/>
    <dgm:cxn modelId="{B9502EFB-642F-5D4B-B3D7-9FED2F94C8E1}" type="presOf" srcId="{0D22334B-2FA7-104A-9D45-9D52FC53A87E}" destId="{EC0297A8-2635-C04A-B75B-033B23C7B836}" srcOrd="0" destOrd="0" presId="urn:microsoft.com/office/officeart/2005/8/layout/hList6"/>
    <dgm:cxn modelId="{76361A29-A15A-4F5F-AC5F-DE9F992F7DC7}" type="presParOf" srcId="{98F13D71-1AF6-034D-956F-3BBF0567FCB5}" destId="{AA7E8286-04EF-4749-89BD-AC8DE0715141}" srcOrd="0" destOrd="0" presId="urn:microsoft.com/office/officeart/2005/8/layout/hList6"/>
    <dgm:cxn modelId="{7C3A4E7D-3CD3-47B1-9C79-9E8DDB0D496D}" type="presParOf" srcId="{98F13D71-1AF6-034D-956F-3BBF0567FCB5}" destId="{90FCF430-8424-FD40-AC7D-81126949E14D}" srcOrd="1" destOrd="0" presId="urn:microsoft.com/office/officeart/2005/8/layout/hList6"/>
    <dgm:cxn modelId="{8395592C-9FB2-4B4B-AA8B-1134D66DE394}" type="presParOf" srcId="{98F13D71-1AF6-034D-956F-3BBF0567FCB5}" destId="{3956B12F-276F-3A4B-ACF1-741A576909DF}" srcOrd="2" destOrd="0" presId="urn:microsoft.com/office/officeart/2005/8/layout/hList6"/>
    <dgm:cxn modelId="{1AB80115-73AD-40E8-A1F3-CE5B28F77139}" type="presParOf" srcId="{98F13D71-1AF6-034D-956F-3BBF0567FCB5}" destId="{42A84EFB-1A0D-A648-AE9B-3C20449B8FFA}" srcOrd="3" destOrd="0" presId="urn:microsoft.com/office/officeart/2005/8/layout/hList6"/>
    <dgm:cxn modelId="{D005E107-43F7-4DB2-AC03-1268F3F7A6C6}" type="presParOf" srcId="{98F13D71-1AF6-034D-956F-3BBF0567FCB5}" destId="{B3F62187-8843-754A-89A2-415823C8DE71}" srcOrd="4" destOrd="0" presId="urn:microsoft.com/office/officeart/2005/8/layout/hList6"/>
    <dgm:cxn modelId="{90DE9A87-A1AF-4797-997A-F573C7263114}" type="presParOf" srcId="{98F13D71-1AF6-034D-956F-3BBF0567FCB5}" destId="{C83DF73A-FCB8-B74D-8E56-BBED56A6EF18}" srcOrd="5" destOrd="0" presId="urn:microsoft.com/office/officeart/2005/8/layout/hList6"/>
    <dgm:cxn modelId="{8C43623D-77A6-4772-AAB9-B1B06BCDD290}" type="presParOf" srcId="{98F13D71-1AF6-034D-956F-3BBF0567FCB5}" destId="{F925CB95-2A1D-F94F-B41F-E8A8BAFE87ED}" srcOrd="6" destOrd="0" presId="urn:microsoft.com/office/officeart/2005/8/layout/hList6"/>
    <dgm:cxn modelId="{03800154-D3F7-4147-9908-301AFD54305A}" type="presParOf" srcId="{98F13D71-1AF6-034D-956F-3BBF0567FCB5}" destId="{46127D00-214D-EB42-B3AC-C56EE1D62F87}" srcOrd="7" destOrd="0" presId="urn:microsoft.com/office/officeart/2005/8/layout/hList6"/>
    <dgm:cxn modelId="{AB33D55D-49FC-42E4-A5FE-7675E03C394A}" type="presParOf" srcId="{98F13D71-1AF6-034D-956F-3BBF0567FCB5}" destId="{35963291-338D-9A4D-A34C-AE4D793DF378}" srcOrd="8" destOrd="0" presId="urn:microsoft.com/office/officeart/2005/8/layout/hList6"/>
    <dgm:cxn modelId="{A414F923-4B1B-994D-95EE-C141D66DB4FF}" type="presParOf" srcId="{98F13D71-1AF6-034D-956F-3BBF0567FCB5}" destId="{124B0049-0813-E141-B87C-42DB367ECC24}" srcOrd="9" destOrd="0" presId="urn:microsoft.com/office/officeart/2005/8/layout/hList6"/>
    <dgm:cxn modelId="{22DF4444-5876-C947-96B0-CD8246E83FC7}" type="presParOf" srcId="{98F13D71-1AF6-034D-956F-3BBF0567FCB5}" destId="{EC0297A8-2635-C04A-B75B-033B23C7B836}"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41729-A2CB-6E4A-B0D3-ABC28911F222}">
      <dsp:nvSpPr>
        <dsp:cNvPr id="0" name=""/>
        <dsp:cNvSpPr/>
      </dsp:nvSpPr>
      <dsp:spPr>
        <a:xfrm>
          <a:off x="1924908" y="-578664"/>
          <a:ext cx="5048247" cy="4573629"/>
        </a:xfrm>
        <a:prstGeom prst="pie">
          <a:avLst>
            <a:gd name="adj1" fmla="val 16200000"/>
            <a:gd name="adj2" fmla="val 5400000"/>
          </a:avLst>
        </a:prstGeom>
        <a:solidFill>
          <a:schemeClr val="accent3">
            <a:lumMod val="50000"/>
          </a:schemeClr>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Appropriate identity</a:t>
          </a:r>
        </a:p>
      </dsp:txBody>
      <dsp:txXfrm>
        <a:off x="4449032" y="101935"/>
        <a:ext cx="1772896" cy="3212429"/>
      </dsp:txXfrm>
    </dsp:sp>
    <dsp:sp modelId="{8F248428-A21D-3E4E-A8AE-528A6BBC41A9}">
      <dsp:nvSpPr>
        <dsp:cNvPr id="0" name=""/>
        <dsp:cNvSpPr/>
      </dsp:nvSpPr>
      <dsp:spPr>
        <a:xfrm>
          <a:off x="1782587" y="-544486"/>
          <a:ext cx="5196237" cy="4505272"/>
        </a:xfrm>
        <a:prstGeom prst="pie">
          <a:avLst>
            <a:gd name="adj1" fmla="val 5400000"/>
            <a:gd name="adj2" fmla="val 16200000"/>
          </a:avLst>
        </a:prstGeom>
        <a:solidFill>
          <a:srgbClr val="FF000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Language use</a:t>
          </a:r>
        </a:p>
      </dsp:txBody>
      <dsp:txXfrm>
        <a:off x="2524907" y="125941"/>
        <a:ext cx="1824869" cy="3164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7C437-1700-9142-ADE7-FB0E0C077E81}">
      <dsp:nvSpPr>
        <dsp:cNvPr id="0" name=""/>
        <dsp:cNvSpPr/>
      </dsp:nvSpPr>
      <dsp:spPr>
        <a:xfrm>
          <a:off x="3549812" y="8"/>
          <a:ext cx="2606040" cy="2606040"/>
        </a:xfrm>
        <a:prstGeom prst="ellipse">
          <a:avLst/>
        </a:prstGeom>
        <a:solidFill>
          <a:srgbClr val="CCFFCC"/>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i="1" kern="1200" dirty="0">
              <a:solidFill>
                <a:srgbClr val="FF0000"/>
              </a:solidFill>
            </a:rPr>
            <a:t>autobiographical self  </a:t>
          </a:r>
        </a:p>
        <a:p>
          <a:pPr marL="0" lvl="0" indent="0" algn="ctr" defTabSz="622300">
            <a:lnSpc>
              <a:spcPct val="90000"/>
            </a:lnSpc>
            <a:spcBef>
              <a:spcPct val="0"/>
            </a:spcBef>
            <a:spcAft>
              <a:spcPct val="35000"/>
            </a:spcAft>
            <a:buNone/>
          </a:pPr>
          <a:r>
            <a:rPr lang="en-US" sz="1400" i="1" kern="1200" dirty="0"/>
            <a:t>inﬂuenced by  writer’s life-history</a:t>
          </a:r>
          <a:endParaRPr lang="en-US" sz="1400" kern="1200" dirty="0"/>
        </a:p>
      </dsp:txBody>
      <dsp:txXfrm>
        <a:off x="3897284" y="456065"/>
        <a:ext cx="1911096" cy="1172718"/>
      </dsp:txXfrm>
    </dsp:sp>
    <dsp:sp modelId="{950EE84E-08FA-494B-8092-84E4C21489B0}">
      <dsp:nvSpPr>
        <dsp:cNvPr id="0" name=""/>
        <dsp:cNvSpPr/>
      </dsp:nvSpPr>
      <dsp:spPr>
        <a:xfrm>
          <a:off x="4462691" y="1683067"/>
          <a:ext cx="2606040" cy="2606040"/>
        </a:xfrm>
        <a:prstGeom prst="ellipse">
          <a:avLst/>
        </a:prstGeom>
        <a:solidFill>
          <a:srgbClr val="FFF9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i="1" kern="1200" dirty="0">
              <a:solidFill>
                <a:srgbClr val="FF0000"/>
              </a:solidFill>
            </a:rPr>
            <a:t>discoursal self </a:t>
          </a:r>
          <a:r>
            <a:rPr lang="en-US" sz="1400" i="1" kern="1200" dirty="0"/>
            <a:t>image or ‘voice’ the writer projects in a text</a:t>
          </a:r>
          <a:endParaRPr lang="en-US" sz="1400" kern="1200" dirty="0"/>
        </a:p>
      </dsp:txBody>
      <dsp:txXfrm>
        <a:off x="5259705" y="2356294"/>
        <a:ext cx="1563624" cy="1433322"/>
      </dsp:txXfrm>
    </dsp:sp>
    <dsp:sp modelId="{FFC41222-736D-CE4E-9818-54ECB2D6E583}">
      <dsp:nvSpPr>
        <dsp:cNvPr id="0" name=""/>
        <dsp:cNvSpPr/>
      </dsp:nvSpPr>
      <dsp:spPr>
        <a:xfrm>
          <a:off x="2158647" y="1261097"/>
          <a:ext cx="2606040" cy="2606040"/>
        </a:xfrm>
        <a:prstGeom prst="ellipse">
          <a:avLst/>
        </a:prstGeom>
        <a:solidFill>
          <a:schemeClr val="accent1">
            <a:lumMod val="40000"/>
            <a:lumOff val="60000"/>
            <a:alpha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i="1" kern="1200">
              <a:solidFill>
                <a:srgbClr val="FF0000"/>
              </a:solidFill>
            </a:rPr>
            <a:t>authorial self </a:t>
          </a:r>
          <a:r>
            <a:rPr lang="en-US" sz="1400" i="1" kern="1200"/>
            <a:t>manifested in</a:t>
          </a:r>
          <a:r>
            <a:rPr lang="en-US" sz="1400" kern="1200"/>
            <a:t> </a:t>
          </a:r>
          <a:r>
            <a:rPr lang="en-US" sz="1400" i="1" kern="1200"/>
            <a:t>the extent to which a writer claims responsibility for the text</a:t>
          </a:r>
          <a:endParaRPr lang="en-US" sz="1400" kern="1200" dirty="0"/>
        </a:p>
      </dsp:txBody>
      <dsp:txXfrm>
        <a:off x="2404049" y="1934324"/>
        <a:ext cx="1563624" cy="1433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0CF17-AA75-6E47-808B-33FBFAC990DE}">
      <dsp:nvSpPr>
        <dsp:cNvPr id="0" name=""/>
        <dsp:cNvSpPr/>
      </dsp:nvSpPr>
      <dsp:spPr>
        <a:xfrm>
          <a:off x="723804" y="0"/>
          <a:ext cx="8203120" cy="4343400"/>
        </a:xfrm>
        <a:prstGeom prst="rightArrow">
          <a:avLst/>
        </a:prstGeom>
        <a:solidFill>
          <a:schemeClr val="accent1">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132C44E9-5EB8-694C-BE85-17F2D7455F70}">
      <dsp:nvSpPr>
        <dsp:cNvPr id="0" name=""/>
        <dsp:cNvSpPr/>
      </dsp:nvSpPr>
      <dsp:spPr>
        <a:xfrm>
          <a:off x="824" y="1303020"/>
          <a:ext cx="1321791" cy="1737360"/>
        </a:xfrm>
        <a:prstGeom prst="roundRect">
          <a:avLst/>
        </a:prstGeom>
        <a:solidFill>
          <a:srgbClr val="E5D18F"/>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1- No I </a:t>
          </a:r>
        </a:p>
      </dsp:txBody>
      <dsp:txXfrm>
        <a:off x="65349" y="1367545"/>
        <a:ext cx="1192741" cy="1608310"/>
      </dsp:txXfrm>
    </dsp:sp>
    <dsp:sp modelId="{15079632-9201-5947-925E-AD18EAD178B1}">
      <dsp:nvSpPr>
        <dsp:cNvPr id="0" name=""/>
        <dsp:cNvSpPr/>
      </dsp:nvSpPr>
      <dsp:spPr>
        <a:xfrm>
          <a:off x="1388706" y="1303020"/>
          <a:ext cx="1321791" cy="1737360"/>
        </a:xfrm>
        <a:prstGeom prst="roundRect">
          <a:avLst/>
        </a:prstGeom>
        <a:solidFill>
          <a:srgbClr val="E3B516"/>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2- I as representative </a:t>
          </a:r>
        </a:p>
      </dsp:txBody>
      <dsp:txXfrm>
        <a:off x="1453231" y="1367545"/>
        <a:ext cx="1192741" cy="1608310"/>
      </dsp:txXfrm>
    </dsp:sp>
    <dsp:sp modelId="{09CF6B43-6E25-EB4F-848C-7BAE1CEBF085}">
      <dsp:nvSpPr>
        <dsp:cNvPr id="0" name=""/>
        <dsp:cNvSpPr/>
      </dsp:nvSpPr>
      <dsp:spPr>
        <a:xfrm>
          <a:off x="2776587" y="1303020"/>
          <a:ext cx="1321791" cy="1737360"/>
        </a:xfrm>
        <a:prstGeom prst="roundRect">
          <a:avLst/>
        </a:prstGeom>
        <a:solidFill>
          <a:srgbClr val="FFA20A"/>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3- I as Guide</a:t>
          </a:r>
        </a:p>
      </dsp:txBody>
      <dsp:txXfrm>
        <a:off x="2841112" y="1367545"/>
        <a:ext cx="1192741" cy="1608310"/>
      </dsp:txXfrm>
    </dsp:sp>
    <dsp:sp modelId="{C1465B8E-B2EE-744F-B80E-34C59D354B3B}">
      <dsp:nvSpPr>
        <dsp:cNvPr id="0" name=""/>
        <dsp:cNvSpPr/>
      </dsp:nvSpPr>
      <dsp:spPr>
        <a:xfrm>
          <a:off x="4164469" y="1303020"/>
          <a:ext cx="1321791" cy="1737360"/>
        </a:xfrm>
        <a:prstGeom prst="roundRect">
          <a:avLst/>
        </a:prstGeom>
        <a:solidFill>
          <a:srgbClr val="DE8614"/>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4- I as architect</a:t>
          </a:r>
        </a:p>
      </dsp:txBody>
      <dsp:txXfrm>
        <a:off x="4228994" y="1367545"/>
        <a:ext cx="1192741" cy="1608310"/>
      </dsp:txXfrm>
    </dsp:sp>
    <dsp:sp modelId="{035EBE3C-2690-FB4F-A398-1FEE99DBCA25}">
      <dsp:nvSpPr>
        <dsp:cNvPr id="0" name=""/>
        <dsp:cNvSpPr/>
      </dsp:nvSpPr>
      <dsp:spPr>
        <a:xfrm>
          <a:off x="5552350" y="1303020"/>
          <a:ext cx="1321791" cy="1737360"/>
        </a:xfrm>
        <a:prstGeom prst="roundRect">
          <a:avLst/>
        </a:prstGeom>
        <a:solidFill>
          <a:srgbClr val="FF6600"/>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5- I as encounter of research process</a:t>
          </a:r>
        </a:p>
      </dsp:txBody>
      <dsp:txXfrm>
        <a:off x="5616875" y="1367545"/>
        <a:ext cx="1192741" cy="1608310"/>
      </dsp:txXfrm>
    </dsp:sp>
    <dsp:sp modelId="{FC70AC8D-3C89-8949-8F47-8868797B9955}">
      <dsp:nvSpPr>
        <dsp:cNvPr id="0" name=""/>
        <dsp:cNvSpPr/>
      </dsp:nvSpPr>
      <dsp:spPr>
        <a:xfrm>
          <a:off x="6940232" y="1303020"/>
          <a:ext cx="1321791" cy="1737360"/>
        </a:xfrm>
        <a:prstGeom prst="roundRect">
          <a:avLst/>
        </a:prstGeom>
        <a:solidFill>
          <a:srgbClr val="FF461E"/>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6- I as opinion holder</a:t>
          </a:r>
        </a:p>
      </dsp:txBody>
      <dsp:txXfrm>
        <a:off x="7004757" y="1367545"/>
        <a:ext cx="1192741" cy="1608310"/>
      </dsp:txXfrm>
    </dsp:sp>
    <dsp:sp modelId="{5542F14C-7629-EF49-96F8-B3E0B71A4957}">
      <dsp:nvSpPr>
        <dsp:cNvPr id="0" name=""/>
        <dsp:cNvSpPr/>
      </dsp:nvSpPr>
      <dsp:spPr>
        <a:xfrm>
          <a:off x="8328113" y="1303020"/>
          <a:ext cx="1321791" cy="1737360"/>
        </a:xfrm>
        <a:prstGeom prst="roundRect">
          <a:avLst/>
        </a:prstGeom>
        <a:solidFill>
          <a:srgbClr val="FF0000"/>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7- I as originator</a:t>
          </a:r>
        </a:p>
      </dsp:txBody>
      <dsp:txXfrm>
        <a:off x="8392638" y="1367545"/>
        <a:ext cx="1192741" cy="1608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E8286-04EF-4749-89BD-AC8DE0715141}">
      <dsp:nvSpPr>
        <dsp:cNvPr id="0" name=""/>
        <dsp:cNvSpPr/>
      </dsp:nvSpPr>
      <dsp:spPr>
        <a:xfrm rot="16200000">
          <a:off x="-1411551" y="1415380"/>
          <a:ext cx="4343400" cy="1512638"/>
        </a:xfrm>
        <a:prstGeom prst="flowChartManualOperation">
          <a:avLst/>
        </a:prstGeom>
        <a:solidFill>
          <a:schemeClr val="accent2">
            <a:lumMod val="20000"/>
            <a:lumOff val="80000"/>
          </a:schemeClr>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1- Explaining self-benefits</a:t>
          </a:r>
        </a:p>
      </dsp:txBody>
      <dsp:txXfrm rot="5400000">
        <a:off x="3830" y="868679"/>
        <a:ext cx="1512638" cy="2606040"/>
      </dsp:txXfrm>
    </dsp:sp>
    <dsp:sp modelId="{3956B12F-276F-3A4B-ACF1-741A576909DF}">
      <dsp:nvSpPr>
        <dsp:cNvPr id="0" name=""/>
        <dsp:cNvSpPr/>
      </dsp:nvSpPr>
      <dsp:spPr>
        <a:xfrm rot="16200000">
          <a:off x="214534" y="1415380"/>
          <a:ext cx="4343400" cy="1512638"/>
        </a:xfrm>
        <a:prstGeom prst="flowChartManualOperation">
          <a:avLst/>
        </a:prstGeom>
        <a:solidFill>
          <a:schemeClr val="accent2">
            <a:lumMod val="40000"/>
            <a:lumOff val="60000"/>
          </a:schemeClr>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2- </a:t>
          </a:r>
        </a:p>
        <a:p>
          <a:pPr marL="0" lvl="0" indent="0" algn="ctr" defTabSz="577850">
            <a:lnSpc>
              <a:spcPct val="90000"/>
            </a:lnSpc>
            <a:spcBef>
              <a:spcPct val="0"/>
            </a:spcBef>
            <a:spcAft>
              <a:spcPct val="35000"/>
            </a:spcAft>
            <a:buNone/>
          </a:pPr>
          <a:r>
            <a:rPr lang="en-US" sz="1300" kern="1200" dirty="0">
              <a:solidFill>
                <a:schemeClr val="tx1"/>
              </a:solidFill>
            </a:rPr>
            <a:t>Stating a goal purpose</a:t>
          </a:r>
        </a:p>
      </dsp:txBody>
      <dsp:txXfrm rot="5400000">
        <a:off x="1629915" y="868679"/>
        <a:ext cx="1512638" cy="2606040"/>
      </dsp:txXfrm>
    </dsp:sp>
    <dsp:sp modelId="{B3F62187-8843-754A-89A2-415823C8DE71}">
      <dsp:nvSpPr>
        <dsp:cNvPr id="0" name=""/>
        <dsp:cNvSpPr/>
      </dsp:nvSpPr>
      <dsp:spPr>
        <a:xfrm rot="16200000">
          <a:off x="1840621" y="1415380"/>
          <a:ext cx="4343400" cy="1512638"/>
        </a:xfrm>
        <a:prstGeom prst="flowChartManualOperation">
          <a:avLst/>
        </a:prstGeom>
        <a:solidFill>
          <a:srgbClr val="FF6600"/>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dirty="0"/>
            <a:t>3-stating an opinion</a:t>
          </a:r>
        </a:p>
      </dsp:txBody>
      <dsp:txXfrm rot="5400000">
        <a:off x="3256002" y="868679"/>
        <a:ext cx="1512638" cy="2606040"/>
      </dsp:txXfrm>
    </dsp:sp>
    <dsp:sp modelId="{F925CB95-2A1D-F94F-B41F-E8A8BAFE87ED}">
      <dsp:nvSpPr>
        <dsp:cNvPr id="0" name=""/>
        <dsp:cNvSpPr/>
      </dsp:nvSpPr>
      <dsp:spPr>
        <a:xfrm rot="16200000">
          <a:off x="3466708" y="1415380"/>
          <a:ext cx="4343400" cy="1512638"/>
        </a:xfrm>
        <a:prstGeom prst="flowChartManualOperation">
          <a:avLst/>
        </a:prstGeom>
        <a:solidFill>
          <a:schemeClr val="accent2">
            <a:lumMod val="75000"/>
          </a:schemeClr>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dirty="0"/>
            <a:t>4- stating results/claims</a:t>
          </a:r>
        </a:p>
      </dsp:txBody>
      <dsp:txXfrm rot="5400000">
        <a:off x="4882089" y="868679"/>
        <a:ext cx="1512638" cy="2606040"/>
      </dsp:txXfrm>
    </dsp:sp>
    <dsp:sp modelId="{35963291-338D-9A4D-A34C-AE4D793DF378}">
      <dsp:nvSpPr>
        <dsp:cNvPr id="0" name=""/>
        <dsp:cNvSpPr/>
      </dsp:nvSpPr>
      <dsp:spPr>
        <a:xfrm rot="16200000">
          <a:off x="5092795" y="1415380"/>
          <a:ext cx="4343400" cy="1512638"/>
        </a:xfrm>
        <a:prstGeom prst="flowChartManualOperation">
          <a:avLst/>
        </a:prstGeom>
        <a:solidFill>
          <a:schemeClr val="accent2">
            <a:lumMod val="50000"/>
          </a:schemeClr>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dirty="0"/>
            <a:t>5- Elaborating an argument</a:t>
          </a:r>
        </a:p>
      </dsp:txBody>
      <dsp:txXfrm rot="5400000">
        <a:off x="6508176" y="868679"/>
        <a:ext cx="1512638" cy="2606040"/>
      </dsp:txXfrm>
    </dsp:sp>
    <dsp:sp modelId="{EC0297A8-2635-C04A-B75B-033B23C7B836}">
      <dsp:nvSpPr>
        <dsp:cNvPr id="0" name=""/>
        <dsp:cNvSpPr/>
      </dsp:nvSpPr>
      <dsp:spPr>
        <a:xfrm rot="16200000">
          <a:off x="6718881" y="1415380"/>
          <a:ext cx="4343400" cy="1512638"/>
        </a:xfrm>
        <a:prstGeom prst="flowChartManualOperation">
          <a:avLst/>
        </a:prstGeom>
        <a:solidFill>
          <a:srgbClr val="C00000"/>
        </a:soli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0" tIns="0" rIns="82302" bIns="0" numCol="1" spcCol="1270" anchor="ctr" anchorCtr="0">
          <a:noAutofit/>
        </a:bodyPr>
        <a:lstStyle/>
        <a:p>
          <a:pPr marL="0" lvl="0" indent="0" algn="ctr" defTabSz="577850">
            <a:lnSpc>
              <a:spcPct val="90000"/>
            </a:lnSpc>
            <a:spcBef>
              <a:spcPct val="0"/>
            </a:spcBef>
            <a:spcAft>
              <a:spcPct val="35000"/>
            </a:spcAft>
            <a:buNone/>
          </a:pPr>
          <a:r>
            <a:rPr lang="en-US" sz="1300" kern="1200"/>
            <a:t>5-Presenting a new idea/knowledge claim</a:t>
          </a:r>
          <a:endParaRPr lang="en-US" sz="1300" kern="1200" dirty="0"/>
        </a:p>
      </dsp:txBody>
      <dsp:txXfrm rot="5400000">
        <a:off x="8134262" y="868679"/>
        <a:ext cx="1512638" cy="260604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4C7FE-76E4-4D38-8E9A-DE25FF5BEF92}" type="datetimeFigureOut">
              <a:rPr lang="en-US" smtClean="0"/>
              <a:t>6/1/18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2DD6F-AC66-42AD-95CE-0BE2D790ABE7}" type="slidenum">
              <a:rPr lang="en-US" smtClean="0"/>
              <a:t>‹#›</a:t>
            </a:fld>
            <a:endParaRPr lang="en-US"/>
          </a:p>
        </p:txBody>
      </p:sp>
    </p:spTree>
    <p:extLst>
      <p:ext uri="{BB962C8B-B14F-4D97-AF65-F5344CB8AC3E}">
        <p14:creationId xmlns:p14="http://schemas.microsoft.com/office/powerpoint/2010/main" val="994134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I would like to star</a:t>
            </a:r>
            <a:r>
              <a:rPr lang="en-US" baseline="0" dirty="0"/>
              <a:t>t with an operational definition of language socialization by Garret and Lopez and Duff. </a:t>
            </a:r>
            <a:endParaRPr lang="en-US" dirty="0"/>
          </a:p>
        </p:txBody>
      </p:sp>
      <p:sp>
        <p:nvSpPr>
          <p:cNvPr id="4" name="Slide Number Placeholder 3"/>
          <p:cNvSpPr>
            <a:spLocks noGrp="1"/>
          </p:cNvSpPr>
          <p:nvPr>
            <p:ph type="sldNum" sz="quarter" idx="10"/>
          </p:nvPr>
        </p:nvSpPr>
        <p:spPr/>
        <p:txBody>
          <a:bodyPr/>
          <a:lstStyle/>
          <a:p>
            <a:fld id="{2394D42C-4660-224A-8831-B13AFA5892BE}" type="slidenum">
              <a:rPr lang="en-US" smtClean="0"/>
              <a:t>2</a:t>
            </a:fld>
            <a:endParaRPr lang="en-US"/>
          </a:p>
        </p:txBody>
      </p:sp>
    </p:spTree>
    <p:extLst>
      <p:ext uri="{BB962C8B-B14F-4D97-AF65-F5344CB8AC3E}">
        <p14:creationId xmlns:p14="http://schemas.microsoft.com/office/powerpoint/2010/main" val="2234349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academic</a:t>
            </a:r>
            <a:r>
              <a:rPr lang="en-US" baseline="0" dirty="0"/>
              <a:t> </a:t>
            </a:r>
            <a:r>
              <a:rPr lang="en-US" baseline="0" dirty="0" err="1"/>
              <a:t>disxousre</a:t>
            </a:r>
            <a:r>
              <a:rPr lang="en-US" baseline="0" dirty="0"/>
              <a:t> socialization includes not only adoption of linguistic conventions but also practices and identities associated with that community. First I used “discoursal self” to mean </a:t>
            </a:r>
            <a:r>
              <a:rPr lang="en-US" baseline="0"/>
              <a:t>both author</a:t>
            </a:r>
            <a:endParaRPr lang="en-US" dirty="0"/>
          </a:p>
        </p:txBody>
      </p:sp>
      <p:sp>
        <p:nvSpPr>
          <p:cNvPr id="4" name="Slide Number Placeholder 3"/>
          <p:cNvSpPr>
            <a:spLocks noGrp="1"/>
          </p:cNvSpPr>
          <p:nvPr>
            <p:ph type="sldNum" sz="quarter" idx="10"/>
          </p:nvPr>
        </p:nvSpPr>
        <p:spPr/>
        <p:txBody>
          <a:bodyPr/>
          <a:lstStyle/>
          <a:p>
            <a:fld id="{2394D42C-4660-224A-8831-B13AFA5892BE}" type="slidenum">
              <a:rPr lang="en-US" smtClean="0"/>
              <a:t>12</a:t>
            </a:fld>
            <a:endParaRPr lang="en-US"/>
          </a:p>
        </p:txBody>
      </p:sp>
    </p:spTree>
    <p:extLst>
      <p:ext uri="{BB962C8B-B14F-4D97-AF65-F5344CB8AC3E}">
        <p14:creationId xmlns:p14="http://schemas.microsoft.com/office/powerpoint/2010/main" val="157083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authorial self and Tang and John has developed a continuum to describe the  power of presence behind the use of first person pronouns by using </a:t>
            </a:r>
            <a:r>
              <a:rPr lang="en-US" baseline="0" dirty="0" err="1"/>
              <a:t>methaphors</a:t>
            </a:r>
            <a:r>
              <a:rPr lang="en-US" baseline="0" dirty="0"/>
              <a:t> such as guide and architect . These roles re described and examples are given in their article but sometimes it is not sometimes easy to differentiate for example guide from architect or opinion holder from originator. I tried to visually represent the degree of  power  of each use of I with a color. As the colors become darker and brighter the the strength of authorial presence increases.</a:t>
            </a:r>
            <a:endParaRPr lang="en-US" dirty="0"/>
          </a:p>
        </p:txBody>
      </p:sp>
      <p:sp>
        <p:nvSpPr>
          <p:cNvPr id="4" name="Slide Number Placeholder 3"/>
          <p:cNvSpPr>
            <a:spLocks noGrp="1"/>
          </p:cNvSpPr>
          <p:nvPr>
            <p:ph type="sldNum" sz="quarter" idx="10"/>
          </p:nvPr>
        </p:nvSpPr>
        <p:spPr/>
        <p:txBody>
          <a:bodyPr/>
          <a:lstStyle/>
          <a:p>
            <a:fld id="{2394D42C-4660-224A-8831-B13AFA5892BE}" type="slidenum">
              <a:rPr lang="en-US" smtClean="0"/>
              <a:t>14</a:t>
            </a:fld>
            <a:endParaRPr lang="en-US"/>
          </a:p>
        </p:txBody>
      </p:sp>
    </p:spTree>
    <p:extLst>
      <p:ext uri="{BB962C8B-B14F-4D97-AF65-F5344CB8AC3E}">
        <p14:creationId xmlns:p14="http://schemas.microsoft.com/office/powerpoint/2010/main" val="280124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a:t>
            </a:r>
            <a:r>
              <a:rPr lang="en-US" baseline="0" dirty="0"/>
              <a:t> I tried to color code them according to power of authorial power or presence orange and red being the most powerful or high risk functions.</a:t>
            </a:r>
            <a:endParaRPr lang="en-US" dirty="0"/>
          </a:p>
        </p:txBody>
      </p:sp>
      <p:sp>
        <p:nvSpPr>
          <p:cNvPr id="4" name="Slide Number Placeholder 3"/>
          <p:cNvSpPr>
            <a:spLocks noGrp="1"/>
          </p:cNvSpPr>
          <p:nvPr>
            <p:ph type="sldNum" sz="quarter" idx="10"/>
          </p:nvPr>
        </p:nvSpPr>
        <p:spPr/>
        <p:txBody>
          <a:bodyPr/>
          <a:lstStyle/>
          <a:p>
            <a:fld id="{2394D42C-4660-224A-8831-B13AFA5892BE}" type="slidenum">
              <a:rPr lang="en-US" smtClean="0"/>
              <a:t>15</a:t>
            </a:fld>
            <a:endParaRPr lang="en-US"/>
          </a:p>
        </p:txBody>
      </p:sp>
    </p:spTree>
    <p:extLst>
      <p:ext uri="{BB962C8B-B14F-4D97-AF65-F5344CB8AC3E}">
        <p14:creationId xmlns:p14="http://schemas.microsoft.com/office/powerpoint/2010/main" val="222141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C2A120D9-E937-4D40-B591-927CD28A6458}" type="slidenum">
              <a:rPr lang="en-US" smtClean="0"/>
              <a:t>‹#›</a:t>
            </a:fld>
            <a:endParaRPr lang="en-US"/>
          </a:p>
        </p:txBody>
      </p:sp>
    </p:spTree>
    <p:extLst>
      <p:ext uri="{BB962C8B-B14F-4D97-AF65-F5344CB8AC3E}">
        <p14:creationId xmlns:p14="http://schemas.microsoft.com/office/powerpoint/2010/main" val="1669333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336911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3002242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545B9-10F1-4489-9735-79380DC39B6C}" type="datetimeFigureOut">
              <a:rPr lang="en-US" smtClean="0"/>
              <a:t>6/1/18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2950899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545B9-10F1-4489-9735-79380DC39B6C}" type="datetimeFigureOut">
              <a:rPr lang="en-US" smtClean="0"/>
              <a:t>6/1/18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18643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545B9-10F1-4489-9735-79380DC39B6C}" type="datetimeFigureOut">
              <a:rPr lang="en-US" smtClean="0"/>
              <a:t>6/1/18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265668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545B9-10F1-4489-9735-79380DC39B6C}" type="datetimeFigureOut">
              <a:rPr lang="en-US" smtClean="0"/>
              <a:t>6/1/18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355013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C545B9-10F1-4489-9735-79380DC39B6C}" type="datetimeFigureOut">
              <a:rPr lang="en-US" smtClean="0"/>
              <a:t>6/1/18</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245378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C545B9-10F1-4489-9735-79380DC39B6C}" type="datetimeFigureOut">
              <a:rPr lang="en-US" smtClean="0"/>
              <a:t>6/1/18</a:t>
            </a:fld>
            <a:endParaRPr lang="en-US"/>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207921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C545B9-10F1-4489-9735-79380DC39B6C}" type="datetimeFigureOut">
              <a:rPr lang="en-US" smtClean="0"/>
              <a:t>6/1/18</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382784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3744127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986602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3531417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C545B9-10F1-4489-9735-79380DC39B6C}" type="datetimeFigureOut">
              <a:rPr lang="en-US" smtClean="0"/>
              <a:t>6/1/18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407049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C545B9-10F1-4489-9735-79380DC39B6C}" type="datetimeFigureOut">
              <a:rPr lang="en-US" smtClean="0"/>
              <a:t>6/1/18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4208197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1350068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545B9-10F1-4489-9735-79380DC39B6C}" type="datetimeFigureOut">
              <a:rPr lang="en-US" smtClean="0"/>
              <a:t>6/1/18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2A120D9-E937-4D40-B591-927CD28A6458}" type="slidenum">
              <a:rPr lang="en-US" smtClean="0"/>
              <a:t>‹#›</a:t>
            </a:fld>
            <a:endParaRPr lang="en-US"/>
          </a:p>
        </p:txBody>
      </p:sp>
    </p:spTree>
    <p:extLst>
      <p:ext uri="{BB962C8B-B14F-4D97-AF65-F5344CB8AC3E}">
        <p14:creationId xmlns:p14="http://schemas.microsoft.com/office/powerpoint/2010/main" val="820094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A0C545B9-10F1-4489-9735-79380DC39B6C}" type="datetimeFigureOut">
              <a:rPr lang="en-US" smtClean="0"/>
              <a:t>6/1/18</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C2A120D9-E937-4D40-B591-927CD28A6458}" type="slidenum">
              <a:rPr lang="en-US" smtClean="0"/>
              <a:t>‹#›</a:t>
            </a:fld>
            <a:endParaRPr lang="en-US"/>
          </a:p>
        </p:txBody>
      </p:sp>
    </p:spTree>
    <p:extLst>
      <p:ext uri="{BB962C8B-B14F-4D97-AF65-F5344CB8AC3E}">
        <p14:creationId xmlns:p14="http://schemas.microsoft.com/office/powerpoint/2010/main" val="71681140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FF0000"/>
                </a:solidFill>
              </a:rPr>
              <a:t>Authorial Identity in L1 and L2 Writing in Sociology</a:t>
            </a:r>
          </a:p>
        </p:txBody>
      </p:sp>
      <p:sp>
        <p:nvSpPr>
          <p:cNvPr id="3" name="Subtitle 2"/>
          <p:cNvSpPr>
            <a:spLocks noGrp="1"/>
          </p:cNvSpPr>
          <p:nvPr>
            <p:ph type="subTitle" idx="1"/>
          </p:nvPr>
        </p:nvSpPr>
        <p:spPr/>
        <p:txBody>
          <a:bodyPr>
            <a:normAutofit fontScale="77500" lnSpcReduction="20000"/>
          </a:bodyPr>
          <a:lstStyle/>
          <a:p>
            <a:r>
              <a:rPr lang="en-US" b="1" dirty="0"/>
              <a:t>Dr. Eda </a:t>
            </a:r>
            <a:r>
              <a:rPr lang="en-US" b="1" dirty="0" err="1"/>
              <a:t>Işık</a:t>
            </a:r>
            <a:r>
              <a:rPr lang="en-US" b="1" dirty="0"/>
              <a:t> </a:t>
            </a:r>
            <a:r>
              <a:rPr lang="en-US" b="1" dirty="0" err="1"/>
              <a:t>Taş</a:t>
            </a:r>
            <a:endParaRPr lang="en-US" b="1" dirty="0"/>
          </a:p>
          <a:p>
            <a:r>
              <a:rPr lang="en-US" b="1" dirty="0"/>
              <a:t>Middle East Technical University</a:t>
            </a:r>
          </a:p>
          <a:p>
            <a:r>
              <a:rPr lang="en-US" b="1" dirty="0"/>
              <a:t>Northern Cyprus Campus</a:t>
            </a:r>
          </a:p>
          <a:p>
            <a:endParaRPr lang="en-US" b="1" dirty="0"/>
          </a:p>
        </p:txBody>
      </p:sp>
    </p:spTree>
    <p:extLst>
      <p:ext uri="{BB962C8B-B14F-4D97-AF65-F5344CB8AC3E}">
        <p14:creationId xmlns:p14="http://schemas.microsoft.com/office/powerpoint/2010/main" val="43782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solidFill>
                  <a:srgbClr val="FF0000"/>
                </a:solidFill>
              </a:rPr>
              <a:t>Language Socialization</a:t>
            </a:r>
          </a:p>
        </p:txBody>
      </p:sp>
      <p:sp>
        <p:nvSpPr>
          <p:cNvPr id="2" name="Content Placeholder 1"/>
          <p:cNvSpPr>
            <a:spLocks noGrp="1"/>
          </p:cNvSpPr>
          <p:nvPr>
            <p:ph idx="1"/>
          </p:nvPr>
        </p:nvSpPr>
        <p:spPr/>
        <p:txBody>
          <a:bodyPr/>
          <a:lstStyle/>
          <a:p>
            <a:pPr marL="0" indent="0">
              <a:buNone/>
            </a:pPr>
            <a:r>
              <a:rPr lang="en-US" dirty="0"/>
              <a:t>Language socialization is a process through which novices or newcomers to a community acquire the “</a:t>
            </a:r>
            <a:r>
              <a:rPr lang="en-US" dirty="0">
                <a:solidFill>
                  <a:srgbClr val="FF0000"/>
                </a:solidFill>
              </a:rPr>
              <a:t>knowledge, orientations, and practices</a:t>
            </a:r>
            <a:r>
              <a:rPr lang="en-US" dirty="0"/>
              <a:t>” that will help them gain “</a:t>
            </a:r>
            <a:r>
              <a:rPr lang="en-US" dirty="0">
                <a:solidFill>
                  <a:srgbClr val="FF0000"/>
                </a:solidFill>
              </a:rPr>
              <a:t>membership and legitimacy</a:t>
            </a:r>
            <a:r>
              <a:rPr lang="en-US" dirty="0"/>
              <a:t>” (Duff, 2007) in that group. </a:t>
            </a:r>
          </a:p>
        </p:txBody>
      </p:sp>
    </p:spTree>
    <p:extLst>
      <p:ext uri="{BB962C8B-B14F-4D97-AF65-F5344CB8AC3E}">
        <p14:creationId xmlns:p14="http://schemas.microsoft.com/office/powerpoint/2010/main" val="4282807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BB8216-07CE-B343-8453-A2ECDFCA73BC}"/>
              </a:ext>
            </a:extLst>
          </p:cNvPr>
          <p:cNvPicPr>
            <a:picLocks noChangeAspect="1"/>
          </p:cNvPicPr>
          <p:nvPr/>
        </p:nvPicPr>
        <p:blipFill>
          <a:blip r:embed="rId2"/>
          <a:stretch>
            <a:fillRect/>
          </a:stretch>
        </p:blipFill>
        <p:spPr>
          <a:xfrm>
            <a:off x="6019800" y="1317400"/>
            <a:ext cx="5890423" cy="4401230"/>
          </a:xfrm>
          <a:prstGeom prst="rect">
            <a:avLst/>
          </a:prstGeom>
        </p:spPr>
      </p:pic>
      <p:sp>
        <p:nvSpPr>
          <p:cNvPr id="7" name="Title 6">
            <a:extLst>
              <a:ext uri="{FF2B5EF4-FFF2-40B4-BE49-F238E27FC236}">
                <a16:creationId xmlns:a16="http://schemas.microsoft.com/office/drawing/2014/main" id="{74D3AF28-980E-F341-8B78-E02DA23DAE7A}"/>
              </a:ext>
            </a:extLst>
          </p:cNvPr>
          <p:cNvSpPr>
            <a:spLocks noGrp="1"/>
          </p:cNvSpPr>
          <p:nvPr>
            <p:ph type="title"/>
          </p:nvPr>
        </p:nvSpPr>
        <p:spPr/>
        <p:txBody>
          <a:bodyPr/>
          <a:lstStyle/>
          <a:p>
            <a:r>
              <a:rPr lang="tr-TR" dirty="0" err="1">
                <a:solidFill>
                  <a:srgbClr val="FF0000"/>
                </a:solidFill>
              </a:rPr>
              <a:t>Academic</a:t>
            </a:r>
            <a:r>
              <a:rPr lang="tr-TR" dirty="0">
                <a:solidFill>
                  <a:srgbClr val="FF0000"/>
                </a:solidFill>
              </a:rPr>
              <a:t> </a:t>
            </a:r>
            <a:r>
              <a:rPr lang="tr-TR" dirty="0" err="1">
                <a:solidFill>
                  <a:srgbClr val="FF0000"/>
                </a:solidFill>
              </a:rPr>
              <a:t>Discourse</a:t>
            </a:r>
            <a:r>
              <a:rPr lang="tr-TR" dirty="0">
                <a:solidFill>
                  <a:srgbClr val="FF0000"/>
                </a:solidFill>
              </a:rPr>
              <a:t> </a:t>
            </a:r>
            <a:r>
              <a:rPr lang="tr-TR" dirty="0" err="1">
                <a:solidFill>
                  <a:srgbClr val="FF0000"/>
                </a:solidFill>
              </a:rPr>
              <a:t>Socialization</a:t>
            </a:r>
            <a:br>
              <a:rPr lang="tr-TR" dirty="0">
                <a:solidFill>
                  <a:srgbClr val="FF0000"/>
                </a:solidFill>
              </a:rPr>
            </a:br>
            <a:r>
              <a:rPr lang="tr-TR" dirty="0">
                <a:solidFill>
                  <a:srgbClr val="FF0000"/>
                </a:solidFill>
              </a:rPr>
              <a:t>(</a:t>
            </a:r>
            <a:r>
              <a:rPr lang="tr-TR" dirty="0" err="1">
                <a:solidFill>
                  <a:srgbClr val="FF0000"/>
                </a:solidFill>
              </a:rPr>
              <a:t>Duff</a:t>
            </a:r>
            <a:r>
              <a:rPr lang="tr-TR" dirty="0">
                <a:solidFill>
                  <a:srgbClr val="FF0000"/>
                </a:solidFill>
              </a:rPr>
              <a:t>, 2007)</a:t>
            </a:r>
            <a:endParaRPr lang="en-US" dirty="0"/>
          </a:p>
        </p:txBody>
      </p:sp>
      <p:sp>
        <p:nvSpPr>
          <p:cNvPr id="8" name="Content Placeholder 7">
            <a:extLst>
              <a:ext uri="{FF2B5EF4-FFF2-40B4-BE49-F238E27FC236}">
                <a16:creationId xmlns:a16="http://schemas.microsoft.com/office/drawing/2014/main" id="{296DA3A8-CFB7-0940-A1C5-85A4529DF7BB}"/>
              </a:ext>
            </a:extLst>
          </p:cNvPr>
          <p:cNvSpPr>
            <a:spLocks noGrp="1"/>
          </p:cNvSpPr>
          <p:nvPr>
            <p:ph sz="half" idx="1"/>
          </p:nvPr>
        </p:nvSpPr>
        <p:spPr/>
        <p:txBody>
          <a:bodyPr/>
          <a:lstStyle/>
          <a:p>
            <a:pPr marL="0" indent="0">
              <a:buNone/>
            </a:pPr>
            <a:endParaRPr lang="tr-TR" dirty="0"/>
          </a:p>
          <a:p>
            <a:pPr marL="514350" indent="-514350">
              <a:buAutoNum type="arabicParenBoth"/>
            </a:pPr>
            <a:r>
              <a:rPr lang="en-US" dirty="0"/>
              <a:t>being competent in language use </a:t>
            </a:r>
            <a:endParaRPr lang="tr-TR" dirty="0"/>
          </a:p>
          <a:p>
            <a:pPr marL="514350" indent="-514350">
              <a:buAutoNum type="arabicParenBoth"/>
            </a:pPr>
            <a:r>
              <a:rPr lang="tr-TR" dirty="0" err="1"/>
              <a:t>Adopting</a:t>
            </a:r>
            <a:r>
              <a:rPr lang="tr-TR" dirty="0"/>
              <a:t> </a:t>
            </a:r>
            <a:r>
              <a:rPr lang="en-US" dirty="0"/>
              <a:t>appropriate identities associated with the target disciplinary discourse communities</a:t>
            </a:r>
          </a:p>
          <a:p>
            <a:endParaRPr lang="en-US" dirty="0"/>
          </a:p>
        </p:txBody>
      </p:sp>
      <p:sp>
        <p:nvSpPr>
          <p:cNvPr id="9" name="Content Placeholder 8">
            <a:extLst>
              <a:ext uri="{FF2B5EF4-FFF2-40B4-BE49-F238E27FC236}">
                <a16:creationId xmlns:a16="http://schemas.microsoft.com/office/drawing/2014/main" id="{51778480-05DD-CB48-ADF2-6E3C77E92727}"/>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752117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0000"/>
              </a:solidFill>
            </a:endParaRPr>
          </a:p>
        </p:txBody>
      </p:sp>
      <p:graphicFrame>
        <p:nvGraphicFramePr>
          <p:cNvPr id="4" name="Content Placeholder 3">
            <a:extLst>
              <a:ext uri="{FF2B5EF4-FFF2-40B4-BE49-F238E27FC236}">
                <a16:creationId xmlns:a16="http://schemas.microsoft.com/office/drawing/2014/main" id="{180EB5EF-A8AB-EB4E-9E18-11020C1B94FB}"/>
              </a:ext>
            </a:extLst>
          </p:cNvPr>
          <p:cNvGraphicFramePr>
            <a:graphicFrameLocks noGrp="1"/>
          </p:cNvGraphicFramePr>
          <p:nvPr>
            <p:ph idx="1"/>
            <p:extLst>
              <p:ext uri="{D42A27DB-BD31-4B8C-83A1-F6EECF244321}">
                <p14:modId xmlns:p14="http://schemas.microsoft.com/office/powerpoint/2010/main" val="2160179370"/>
              </p:ext>
            </p:extLst>
          </p:nvPr>
        </p:nvGraphicFramePr>
        <p:xfrm>
          <a:off x="1155700" y="2603500"/>
          <a:ext cx="8761413" cy="341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974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solidFill>
                  <a:srgbClr val="FF0000"/>
                </a:solidFill>
              </a:rPr>
              <a:t>A</a:t>
            </a:r>
            <a:r>
              <a:rPr lang="en-US" b="1" dirty="0" err="1">
                <a:solidFill>
                  <a:srgbClr val="FF0000"/>
                </a:solidFill>
              </a:rPr>
              <a:t>cademic</a:t>
            </a:r>
            <a:r>
              <a:rPr lang="en-US" b="1" dirty="0">
                <a:solidFill>
                  <a:srgbClr val="FF0000"/>
                </a:solidFill>
              </a:rPr>
              <a:t> evaluation systems</a:t>
            </a:r>
          </a:p>
        </p:txBody>
      </p:sp>
      <p:sp>
        <p:nvSpPr>
          <p:cNvPr id="3" name="Content Placeholder 2"/>
          <p:cNvSpPr>
            <a:spLocks noGrp="1"/>
          </p:cNvSpPr>
          <p:nvPr>
            <p:ph idx="1"/>
          </p:nvPr>
        </p:nvSpPr>
        <p:spPr/>
        <p:txBody>
          <a:bodyPr/>
          <a:lstStyle/>
          <a:p>
            <a:r>
              <a:rPr lang="en-US" dirty="0"/>
              <a:t>favor publications in international journals</a:t>
            </a:r>
            <a:endParaRPr lang="tr-TR" dirty="0"/>
          </a:p>
          <a:p>
            <a:r>
              <a:rPr lang="tr-TR" dirty="0" err="1"/>
              <a:t>encourage</a:t>
            </a:r>
            <a:r>
              <a:rPr lang="tr-TR" dirty="0"/>
              <a:t> </a:t>
            </a:r>
            <a:r>
              <a:rPr lang="en-US" dirty="0"/>
              <a:t>scholars to write in English for international academic communities</a:t>
            </a:r>
            <a:endParaRPr lang="tr-TR" dirty="0"/>
          </a:p>
        </p:txBody>
      </p:sp>
      <p:pic>
        <p:nvPicPr>
          <p:cNvPr id="4" name="Picture 3">
            <a:extLst>
              <a:ext uri="{FF2B5EF4-FFF2-40B4-BE49-F238E27FC236}">
                <a16:creationId xmlns:a16="http://schemas.microsoft.com/office/drawing/2014/main" id="{38C5E8A4-B22D-B046-A0F7-A85172D8C673}"/>
              </a:ext>
            </a:extLst>
          </p:cNvPr>
          <p:cNvPicPr>
            <a:picLocks noChangeAspect="1"/>
          </p:cNvPicPr>
          <p:nvPr/>
        </p:nvPicPr>
        <p:blipFill>
          <a:blip r:embed="rId2"/>
          <a:stretch>
            <a:fillRect/>
          </a:stretch>
        </p:blipFill>
        <p:spPr>
          <a:xfrm>
            <a:off x="6977743" y="3291228"/>
            <a:ext cx="3810000" cy="2794000"/>
          </a:xfrm>
          <a:prstGeom prst="rect">
            <a:avLst/>
          </a:prstGeom>
        </p:spPr>
      </p:pic>
    </p:spTree>
    <p:extLst>
      <p:ext uri="{BB962C8B-B14F-4D97-AF65-F5344CB8AC3E}">
        <p14:creationId xmlns:p14="http://schemas.microsoft.com/office/powerpoint/2010/main" val="3029282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tr-TR" dirty="0"/>
              <a:t>N</a:t>
            </a:r>
            <a:r>
              <a:rPr lang="en-US" dirty="0"/>
              <a:t>on-Anglophone scholars </a:t>
            </a:r>
            <a:r>
              <a:rPr lang="tr-TR" dirty="0" err="1"/>
              <a:t>have</a:t>
            </a:r>
            <a:r>
              <a:rPr lang="tr-TR" dirty="0"/>
              <a:t> </a:t>
            </a:r>
            <a:r>
              <a:rPr lang="tr-TR" dirty="0" err="1"/>
              <a:t>difficulty</a:t>
            </a:r>
            <a:r>
              <a:rPr lang="tr-TR" dirty="0"/>
              <a:t> in </a:t>
            </a:r>
            <a:r>
              <a:rPr lang="tr-TR" dirty="0" err="1"/>
              <a:t>meeting</a:t>
            </a:r>
            <a:r>
              <a:rPr lang="tr-TR" dirty="0"/>
              <a:t> </a:t>
            </a:r>
            <a:r>
              <a:rPr lang="en-US" dirty="0"/>
              <a:t>the </a:t>
            </a:r>
            <a:r>
              <a:rPr lang="en-US" dirty="0" err="1"/>
              <a:t>discoursal</a:t>
            </a:r>
            <a:r>
              <a:rPr lang="en-US" dirty="0"/>
              <a:t> norms of mainstream international publications </a:t>
            </a:r>
          </a:p>
          <a:p>
            <a:pPr marL="0" indent="0">
              <a:buNone/>
            </a:pPr>
            <a:endParaRPr lang="en-US" dirty="0"/>
          </a:p>
        </p:txBody>
      </p:sp>
      <p:pic>
        <p:nvPicPr>
          <p:cNvPr id="5" name="Picture 4">
            <a:extLst>
              <a:ext uri="{FF2B5EF4-FFF2-40B4-BE49-F238E27FC236}">
                <a16:creationId xmlns:a16="http://schemas.microsoft.com/office/drawing/2014/main" id="{A1CB459F-C3A4-1C4D-923E-A1542C72B179}"/>
              </a:ext>
            </a:extLst>
          </p:cNvPr>
          <p:cNvPicPr>
            <a:picLocks noChangeAspect="1"/>
          </p:cNvPicPr>
          <p:nvPr/>
        </p:nvPicPr>
        <p:blipFill>
          <a:blip r:embed="rId2"/>
          <a:stretch>
            <a:fillRect/>
          </a:stretch>
        </p:blipFill>
        <p:spPr>
          <a:xfrm>
            <a:off x="3615872" y="3716564"/>
            <a:ext cx="3886200" cy="2095500"/>
          </a:xfrm>
          <a:prstGeom prst="rect">
            <a:avLst/>
          </a:prstGeom>
        </p:spPr>
      </p:pic>
    </p:spTree>
    <p:extLst>
      <p:ext uri="{BB962C8B-B14F-4D97-AF65-F5344CB8AC3E}">
        <p14:creationId xmlns:p14="http://schemas.microsoft.com/office/powerpoint/2010/main" val="2080001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AAEB9-EB54-6240-9984-19DC1B5D55A7}"/>
              </a:ext>
            </a:extLst>
          </p:cNvPr>
          <p:cNvSpPr>
            <a:spLocks noGrp="1"/>
          </p:cNvSpPr>
          <p:nvPr>
            <p:ph type="title"/>
          </p:nvPr>
        </p:nvSpPr>
        <p:spPr/>
        <p:txBody>
          <a:bodyPr/>
          <a:lstStyle/>
          <a:p>
            <a:r>
              <a:rPr lang="en-US" b="1" dirty="0">
                <a:solidFill>
                  <a:srgbClr val="FF0000"/>
                </a:solidFill>
              </a:rPr>
              <a:t>Academic publication in Turkey </a:t>
            </a:r>
          </a:p>
        </p:txBody>
      </p:sp>
      <p:sp>
        <p:nvSpPr>
          <p:cNvPr id="3" name="Content Placeholder 2">
            <a:extLst>
              <a:ext uri="{FF2B5EF4-FFF2-40B4-BE49-F238E27FC236}">
                <a16:creationId xmlns:a16="http://schemas.microsoft.com/office/drawing/2014/main" id="{317BC843-83B2-854E-8A53-AF913C597F2D}"/>
              </a:ext>
            </a:extLst>
          </p:cNvPr>
          <p:cNvSpPr>
            <a:spLocks noGrp="1"/>
          </p:cNvSpPr>
          <p:nvPr>
            <p:ph idx="1"/>
          </p:nvPr>
        </p:nvSpPr>
        <p:spPr/>
        <p:txBody>
          <a:bodyPr>
            <a:normAutofit/>
          </a:bodyPr>
          <a:lstStyle/>
          <a:p>
            <a:pPr marL="0" indent="0">
              <a:buNone/>
            </a:pPr>
            <a:r>
              <a:rPr lang="en-US" dirty="0">
                <a:solidFill>
                  <a:srgbClr val="FF0000"/>
                </a:solidFill>
              </a:rPr>
              <a:t>Prosperous center:  </a:t>
            </a:r>
            <a:r>
              <a:rPr lang="en-US" dirty="0"/>
              <a:t>“endowed with ample resources and characterized by a rigorous meritocratic culture” (Bennett, 2014)</a:t>
            </a:r>
          </a:p>
          <a:p>
            <a:pPr marL="0" indent="0">
              <a:buNone/>
            </a:pPr>
            <a:endParaRPr lang="en-US" dirty="0"/>
          </a:p>
          <a:p>
            <a:pPr marL="0" indent="0">
              <a:buNone/>
            </a:pPr>
            <a:r>
              <a:rPr lang="en-US" dirty="0">
                <a:solidFill>
                  <a:srgbClr val="FF0000"/>
                </a:solidFill>
              </a:rPr>
              <a:t>Disadvantaged periphery:  </a:t>
            </a:r>
            <a:r>
              <a:rPr lang="en-US" dirty="0"/>
              <a:t>“deprived of such resources and culture” (</a:t>
            </a:r>
            <a:r>
              <a:rPr lang="en-US" dirty="0" err="1"/>
              <a:t>Canagarajah</a:t>
            </a:r>
            <a:r>
              <a:rPr lang="en-US" dirty="0"/>
              <a:t>, 1996, 2002).</a:t>
            </a:r>
            <a:r>
              <a:rPr lang="tr-TR" dirty="0"/>
              <a:t> </a:t>
            </a:r>
          </a:p>
          <a:p>
            <a:pPr marL="0" indent="0">
              <a:buNone/>
            </a:pPr>
            <a:endParaRPr lang="tr-TR" dirty="0"/>
          </a:p>
          <a:p>
            <a:pPr marL="0" indent="0">
              <a:buNone/>
            </a:pPr>
            <a:r>
              <a:rPr lang="en-US" dirty="0" err="1">
                <a:solidFill>
                  <a:srgbClr val="FF0000"/>
                </a:solidFill>
              </a:rPr>
              <a:t>Semiperiphery</a:t>
            </a:r>
            <a:r>
              <a:rPr lang="en-US" dirty="0">
                <a:solidFill>
                  <a:srgbClr val="FF0000"/>
                </a:solidFill>
              </a:rPr>
              <a:t>:  </a:t>
            </a:r>
            <a:r>
              <a:rPr lang="en-US" dirty="0"/>
              <a:t>“a fuzzy area that mediates between the two poles” (</a:t>
            </a:r>
            <a:r>
              <a:rPr lang="en-US" dirty="0" err="1"/>
              <a:t>Dontcheva</a:t>
            </a:r>
            <a:r>
              <a:rPr lang="en-US" dirty="0"/>
              <a:t>-Navratilova, 2014)”. </a:t>
            </a:r>
          </a:p>
        </p:txBody>
      </p:sp>
    </p:spTree>
    <p:extLst>
      <p:ext uri="{BB962C8B-B14F-4D97-AF65-F5344CB8AC3E}">
        <p14:creationId xmlns:p14="http://schemas.microsoft.com/office/powerpoint/2010/main" val="383778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1004D-021A-8F4D-BECA-C51CCC4DD931}"/>
              </a:ext>
            </a:extLst>
          </p:cNvPr>
          <p:cNvSpPr>
            <a:spLocks noGrp="1"/>
          </p:cNvSpPr>
          <p:nvPr>
            <p:ph type="title"/>
          </p:nvPr>
        </p:nvSpPr>
        <p:spPr/>
        <p:txBody>
          <a:bodyPr>
            <a:normAutofit fontScale="90000"/>
          </a:bodyPr>
          <a:lstStyle/>
          <a:p>
            <a:r>
              <a:rPr lang="en-US" b="1" dirty="0">
                <a:solidFill>
                  <a:srgbClr val="FF0000"/>
                </a:solidFill>
              </a:rPr>
              <a:t>A good example of  a </a:t>
            </a:r>
            <a:r>
              <a:rPr lang="en-US" b="1" dirty="0" err="1">
                <a:solidFill>
                  <a:srgbClr val="FF0000"/>
                </a:solidFill>
              </a:rPr>
              <a:t>semiperipheral</a:t>
            </a:r>
            <a:r>
              <a:rPr lang="en-US" b="1" dirty="0">
                <a:solidFill>
                  <a:srgbClr val="FF0000"/>
                </a:solidFill>
              </a:rPr>
              <a:t> culture is Turkish academia</a:t>
            </a:r>
            <a:br>
              <a:rPr lang="en-US" b="1" dirty="0">
                <a:solidFill>
                  <a:srgbClr val="FF0000"/>
                </a:solidFill>
              </a:rPr>
            </a:br>
            <a:endParaRPr lang="en-US" b="1" dirty="0">
              <a:solidFill>
                <a:srgbClr val="FF0000"/>
              </a:solidFill>
            </a:endParaRPr>
          </a:p>
        </p:txBody>
      </p:sp>
      <p:sp>
        <p:nvSpPr>
          <p:cNvPr id="3" name="Content Placeholder 2">
            <a:extLst>
              <a:ext uri="{FF2B5EF4-FFF2-40B4-BE49-F238E27FC236}">
                <a16:creationId xmlns:a16="http://schemas.microsoft.com/office/drawing/2014/main" id="{F5849979-3971-724C-95A0-BD75B309E406}"/>
              </a:ext>
            </a:extLst>
          </p:cNvPr>
          <p:cNvSpPr>
            <a:spLocks noGrp="1"/>
          </p:cNvSpPr>
          <p:nvPr>
            <p:ph idx="1"/>
          </p:nvPr>
        </p:nvSpPr>
        <p:spPr/>
        <p:txBody>
          <a:bodyPr/>
          <a:lstStyle/>
          <a:p>
            <a:r>
              <a:rPr lang="en-US" dirty="0"/>
              <a:t>currently in transition</a:t>
            </a:r>
          </a:p>
          <a:p>
            <a:r>
              <a:rPr lang="en-US" dirty="0"/>
              <a:t>moving rapidly towards the center in terms of state policy</a:t>
            </a:r>
          </a:p>
          <a:p>
            <a:r>
              <a:rPr lang="en-US" dirty="0"/>
              <a:t>while still preserving more peripheral characteristics at the institutional and personal levels</a:t>
            </a:r>
          </a:p>
        </p:txBody>
      </p:sp>
    </p:spTree>
    <p:extLst>
      <p:ext uri="{BB962C8B-B14F-4D97-AF65-F5344CB8AC3E}">
        <p14:creationId xmlns:p14="http://schemas.microsoft.com/office/powerpoint/2010/main" val="2808045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7D9D7A-7A34-494E-9AC8-A3BC878E65FF}"/>
              </a:ext>
            </a:extLst>
          </p:cNvPr>
          <p:cNvPicPr>
            <a:picLocks noChangeAspect="1"/>
          </p:cNvPicPr>
          <p:nvPr/>
        </p:nvPicPr>
        <p:blipFill>
          <a:blip r:embed="rId2"/>
          <a:stretch>
            <a:fillRect/>
          </a:stretch>
        </p:blipFill>
        <p:spPr>
          <a:xfrm>
            <a:off x="1722640" y="3153955"/>
            <a:ext cx="2452549" cy="3470365"/>
          </a:xfrm>
          <a:prstGeom prst="rect">
            <a:avLst/>
          </a:prstGeom>
        </p:spPr>
      </p:pic>
      <p:pic>
        <p:nvPicPr>
          <p:cNvPr id="7" name="Picture 6">
            <a:extLst>
              <a:ext uri="{FF2B5EF4-FFF2-40B4-BE49-F238E27FC236}">
                <a16:creationId xmlns:a16="http://schemas.microsoft.com/office/drawing/2014/main" id="{F4C475DB-ACF9-E14A-BAF6-63B2F33BE1EA}"/>
              </a:ext>
            </a:extLst>
          </p:cNvPr>
          <p:cNvPicPr>
            <a:picLocks noChangeAspect="1"/>
          </p:cNvPicPr>
          <p:nvPr/>
        </p:nvPicPr>
        <p:blipFill>
          <a:blip r:embed="rId3"/>
          <a:stretch>
            <a:fillRect/>
          </a:stretch>
        </p:blipFill>
        <p:spPr>
          <a:xfrm>
            <a:off x="7538720" y="3153955"/>
            <a:ext cx="2232246" cy="3273962"/>
          </a:xfrm>
          <a:prstGeom prst="rect">
            <a:avLst/>
          </a:prstGeom>
        </p:spPr>
      </p:pic>
      <p:sp>
        <p:nvSpPr>
          <p:cNvPr id="9" name="Title 8">
            <a:extLst>
              <a:ext uri="{FF2B5EF4-FFF2-40B4-BE49-F238E27FC236}">
                <a16:creationId xmlns:a16="http://schemas.microsoft.com/office/drawing/2014/main" id="{BC9866D6-386A-4F41-B7A8-2829F4E2CC29}"/>
              </a:ext>
            </a:extLst>
          </p:cNvPr>
          <p:cNvSpPr>
            <a:spLocks noGrp="1"/>
          </p:cNvSpPr>
          <p:nvPr>
            <p:ph type="title"/>
          </p:nvPr>
        </p:nvSpPr>
        <p:spPr/>
        <p:txBody>
          <a:bodyPr/>
          <a:lstStyle/>
          <a:p>
            <a:endParaRPr lang="en-US"/>
          </a:p>
        </p:txBody>
      </p:sp>
      <p:sp>
        <p:nvSpPr>
          <p:cNvPr id="10" name="Text Placeholder 9">
            <a:extLst>
              <a:ext uri="{FF2B5EF4-FFF2-40B4-BE49-F238E27FC236}">
                <a16:creationId xmlns:a16="http://schemas.microsoft.com/office/drawing/2014/main" id="{7D62C04E-F5CF-9E43-8B69-8C67C185EBF7}"/>
              </a:ext>
            </a:extLst>
          </p:cNvPr>
          <p:cNvSpPr>
            <a:spLocks noGrp="1"/>
          </p:cNvSpPr>
          <p:nvPr>
            <p:ph type="body" idx="1"/>
          </p:nvPr>
        </p:nvSpPr>
        <p:spPr/>
        <p:txBody>
          <a:bodyPr>
            <a:normAutofit fontScale="55000" lnSpcReduction="20000"/>
          </a:bodyPr>
          <a:lstStyle/>
          <a:p>
            <a:r>
              <a:rPr lang="en-US" b="1" dirty="0">
                <a:solidFill>
                  <a:srgbClr val="FF0000"/>
                </a:solidFill>
              </a:rPr>
              <a:t>Locally-Oriented </a:t>
            </a:r>
          </a:p>
          <a:p>
            <a:r>
              <a:rPr lang="en-US" b="1" dirty="0">
                <a:solidFill>
                  <a:srgbClr val="FF0000"/>
                </a:solidFill>
              </a:rPr>
              <a:t>Turkish Scholars</a:t>
            </a:r>
          </a:p>
        </p:txBody>
      </p:sp>
      <p:sp>
        <p:nvSpPr>
          <p:cNvPr id="11" name="Content Placeholder 10">
            <a:extLst>
              <a:ext uri="{FF2B5EF4-FFF2-40B4-BE49-F238E27FC236}">
                <a16:creationId xmlns:a16="http://schemas.microsoft.com/office/drawing/2014/main" id="{A60FC777-E7D2-8E44-9E07-9E74B76EDEA2}"/>
              </a:ext>
            </a:extLst>
          </p:cNvPr>
          <p:cNvSpPr>
            <a:spLocks noGrp="1"/>
          </p:cNvSpPr>
          <p:nvPr>
            <p:ph sz="half" idx="2"/>
          </p:nvPr>
        </p:nvSpPr>
        <p:spPr/>
        <p:txBody>
          <a:bodyPr/>
          <a:lstStyle/>
          <a:p>
            <a:endParaRPr lang="en-US"/>
          </a:p>
        </p:txBody>
      </p:sp>
      <p:sp>
        <p:nvSpPr>
          <p:cNvPr id="12" name="Text Placeholder 11">
            <a:extLst>
              <a:ext uri="{FF2B5EF4-FFF2-40B4-BE49-F238E27FC236}">
                <a16:creationId xmlns:a16="http://schemas.microsoft.com/office/drawing/2014/main" id="{D325CFD5-E245-724E-A77F-6801667AC0AD}"/>
              </a:ext>
            </a:extLst>
          </p:cNvPr>
          <p:cNvSpPr>
            <a:spLocks noGrp="1"/>
          </p:cNvSpPr>
          <p:nvPr>
            <p:ph type="body" sz="quarter" idx="3"/>
          </p:nvPr>
        </p:nvSpPr>
        <p:spPr>
          <a:xfrm>
            <a:off x="6073188" y="2330043"/>
            <a:ext cx="5183188" cy="823912"/>
          </a:xfrm>
        </p:spPr>
        <p:txBody>
          <a:bodyPr>
            <a:normAutofit fontScale="55000" lnSpcReduction="20000"/>
          </a:bodyPr>
          <a:lstStyle/>
          <a:p>
            <a:r>
              <a:rPr lang="en-US" b="1" dirty="0">
                <a:solidFill>
                  <a:srgbClr val="FF0000"/>
                </a:solidFill>
              </a:rPr>
              <a:t>Internationally-Oriented </a:t>
            </a:r>
          </a:p>
          <a:p>
            <a:r>
              <a:rPr lang="en-US" b="1" dirty="0">
                <a:solidFill>
                  <a:srgbClr val="FF0000"/>
                </a:solidFill>
              </a:rPr>
              <a:t>Turkish Scholars</a:t>
            </a:r>
          </a:p>
        </p:txBody>
      </p:sp>
      <p:sp>
        <p:nvSpPr>
          <p:cNvPr id="13" name="Content Placeholder 12">
            <a:extLst>
              <a:ext uri="{FF2B5EF4-FFF2-40B4-BE49-F238E27FC236}">
                <a16:creationId xmlns:a16="http://schemas.microsoft.com/office/drawing/2014/main" id="{7BA9998D-E5E5-A542-9D78-8DB943BADAE1}"/>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3675127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22757-6AD4-3C4C-A6F8-BB78CF4D7CB8}"/>
              </a:ext>
            </a:extLst>
          </p:cNvPr>
          <p:cNvSpPr>
            <a:spLocks noGrp="1"/>
          </p:cNvSpPr>
          <p:nvPr>
            <p:ph type="title"/>
          </p:nvPr>
        </p:nvSpPr>
        <p:spPr/>
        <p:txBody>
          <a:bodyPr/>
          <a:lstStyle/>
          <a:p>
            <a:r>
              <a:rPr lang="en-US" b="1" dirty="0">
                <a:solidFill>
                  <a:srgbClr val="FF0000"/>
                </a:solidFill>
              </a:rPr>
              <a:t>Aim of the study</a:t>
            </a:r>
          </a:p>
        </p:txBody>
      </p:sp>
      <p:sp>
        <p:nvSpPr>
          <p:cNvPr id="3" name="Content Placeholder 2">
            <a:extLst>
              <a:ext uri="{FF2B5EF4-FFF2-40B4-BE49-F238E27FC236}">
                <a16:creationId xmlns:a16="http://schemas.microsoft.com/office/drawing/2014/main" id="{7F70EB10-4298-0244-AC5F-E3E06DD724DE}"/>
              </a:ext>
            </a:extLst>
          </p:cNvPr>
          <p:cNvSpPr>
            <a:spLocks noGrp="1"/>
          </p:cNvSpPr>
          <p:nvPr>
            <p:ph idx="1"/>
          </p:nvPr>
        </p:nvSpPr>
        <p:spPr/>
        <p:txBody>
          <a:bodyPr/>
          <a:lstStyle/>
          <a:p>
            <a:pPr marL="0" indent="0">
              <a:buNone/>
            </a:pPr>
            <a:r>
              <a:rPr lang="en-US" dirty="0"/>
              <a:t>To explore the role of </a:t>
            </a:r>
            <a:r>
              <a:rPr lang="en-US" b="1" dirty="0">
                <a:solidFill>
                  <a:srgbClr val="FF0000"/>
                </a:solidFill>
              </a:rPr>
              <a:t>publication context</a:t>
            </a:r>
            <a:r>
              <a:rPr lang="en-US" dirty="0"/>
              <a:t>–mainstream international English and Turkish national–in shaping Turkish scholars’ “</a:t>
            </a:r>
            <a:r>
              <a:rPr lang="en-US" b="1" dirty="0">
                <a:solidFill>
                  <a:srgbClr val="FF0000"/>
                </a:solidFill>
              </a:rPr>
              <a:t>authorial identity</a:t>
            </a:r>
            <a:r>
              <a:rPr lang="en-US" dirty="0"/>
              <a:t>” in RAs in the field of Sociology. </a:t>
            </a:r>
          </a:p>
        </p:txBody>
      </p:sp>
    </p:spTree>
    <p:extLst>
      <p:ext uri="{BB962C8B-B14F-4D97-AF65-F5344CB8AC3E}">
        <p14:creationId xmlns:p14="http://schemas.microsoft.com/office/powerpoint/2010/main" val="2238962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38F02-125F-1D40-9FF7-45FF32A8F2B2}"/>
              </a:ext>
            </a:extLst>
          </p:cNvPr>
          <p:cNvSpPr>
            <a:spLocks noGrp="1"/>
          </p:cNvSpPr>
          <p:nvPr>
            <p:ph type="title"/>
          </p:nvPr>
        </p:nvSpPr>
        <p:spPr/>
        <p:txBody>
          <a:bodyPr/>
          <a:lstStyle/>
          <a:p>
            <a:r>
              <a:rPr lang="en-US" b="1" dirty="0">
                <a:solidFill>
                  <a:srgbClr val="FF0000"/>
                </a:solidFill>
              </a:rPr>
              <a:t>Construction of authorial identity</a:t>
            </a:r>
          </a:p>
        </p:txBody>
      </p:sp>
      <p:sp>
        <p:nvSpPr>
          <p:cNvPr id="3" name="Content Placeholder 2">
            <a:extLst>
              <a:ext uri="{FF2B5EF4-FFF2-40B4-BE49-F238E27FC236}">
                <a16:creationId xmlns:a16="http://schemas.microsoft.com/office/drawing/2014/main" id="{63389B69-C761-E741-AC63-2A49659E6B51}"/>
              </a:ext>
            </a:extLst>
          </p:cNvPr>
          <p:cNvSpPr>
            <a:spLocks noGrp="1"/>
          </p:cNvSpPr>
          <p:nvPr>
            <p:ph idx="1"/>
          </p:nvPr>
        </p:nvSpPr>
        <p:spPr/>
        <p:txBody>
          <a:bodyPr/>
          <a:lstStyle/>
          <a:p>
            <a:pPr marL="0" indent="0">
              <a:buNone/>
            </a:pPr>
            <a:r>
              <a:rPr lang="en-US" dirty="0"/>
              <a:t>Academic writers use various linguistic strategies to interact with their readers and to construct their authorial identity (</a:t>
            </a:r>
            <a:r>
              <a:rPr lang="en-US" dirty="0" err="1"/>
              <a:t>Ivanič</a:t>
            </a:r>
            <a:r>
              <a:rPr lang="en-US" dirty="0"/>
              <a:t>, 1998). </a:t>
            </a:r>
          </a:p>
        </p:txBody>
      </p:sp>
    </p:spTree>
    <p:extLst>
      <p:ext uri="{BB962C8B-B14F-4D97-AF65-F5344CB8AC3E}">
        <p14:creationId xmlns:p14="http://schemas.microsoft.com/office/powerpoint/2010/main" val="3177188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2880" b="1" i="1" dirty="0">
                <a:solidFill>
                  <a:srgbClr val="FF0000"/>
                </a:solidFill>
              </a:rPr>
              <a:t>Three aspects of identity interacting in writing </a:t>
            </a:r>
            <a:br>
              <a:rPr lang="en-US" sz="2880" b="1" i="1" dirty="0">
                <a:solidFill>
                  <a:srgbClr val="FF0000"/>
                </a:solidFill>
              </a:rPr>
            </a:br>
            <a:r>
              <a:rPr lang="en-US" sz="2880" b="1" i="1" dirty="0">
                <a:solidFill>
                  <a:srgbClr val="FF0000"/>
                </a:solidFill>
              </a:rPr>
              <a:t>(</a:t>
            </a:r>
            <a:r>
              <a:rPr lang="en-US" sz="2880" b="1" i="1" dirty="0" err="1">
                <a:solidFill>
                  <a:srgbClr val="FF0000"/>
                </a:solidFill>
              </a:rPr>
              <a:t>Ivanic</a:t>
            </a:r>
            <a:r>
              <a:rPr lang="en-US" sz="2880" b="1" i="1" dirty="0">
                <a:solidFill>
                  <a:srgbClr val="FF0000"/>
                </a:solidFill>
              </a:rPr>
              <a:t>, 1998)</a:t>
            </a:r>
            <a:endParaRPr lang="en-US" sz="2880" b="1" dirty="0">
              <a:solidFill>
                <a:srgbClr val="FF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1042639"/>
              </p:ext>
            </p:extLst>
          </p:nvPr>
        </p:nvGraphicFramePr>
        <p:xfrm>
          <a:off x="1268731" y="1600200"/>
          <a:ext cx="965073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1676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FBF86479-1E02-2449-94CE-45E825A78B43}"/>
              </a:ext>
            </a:extLst>
          </p:cNvPr>
          <p:cNvGraphicFramePr>
            <a:graphicFrameLocks noGrp="1"/>
          </p:cNvGraphicFramePr>
          <p:nvPr>
            <p:extLst>
              <p:ext uri="{D42A27DB-BD31-4B8C-83A1-F6EECF244321}">
                <p14:modId xmlns:p14="http://schemas.microsoft.com/office/powerpoint/2010/main" val="2120003055"/>
              </p:ext>
            </p:extLst>
          </p:nvPr>
        </p:nvGraphicFramePr>
        <p:xfrm>
          <a:off x="1801586" y="730977"/>
          <a:ext cx="9171213" cy="5539194"/>
        </p:xfrm>
        <a:graphic>
          <a:graphicData uri="http://schemas.openxmlformats.org/drawingml/2006/table">
            <a:tbl>
              <a:tblPr firstRow="1" bandRow="1">
                <a:tableStyleId>{5C22544A-7EE6-4342-B048-85BDC9FD1C3A}</a:tableStyleId>
              </a:tblPr>
              <a:tblGrid>
                <a:gridCol w="3057071">
                  <a:extLst>
                    <a:ext uri="{9D8B030D-6E8A-4147-A177-3AD203B41FA5}">
                      <a16:colId xmlns:a16="http://schemas.microsoft.com/office/drawing/2014/main" val="2537421653"/>
                    </a:ext>
                  </a:extLst>
                </a:gridCol>
                <a:gridCol w="3057071">
                  <a:extLst>
                    <a:ext uri="{9D8B030D-6E8A-4147-A177-3AD203B41FA5}">
                      <a16:colId xmlns:a16="http://schemas.microsoft.com/office/drawing/2014/main" val="655792321"/>
                    </a:ext>
                  </a:extLst>
                </a:gridCol>
                <a:gridCol w="3057071">
                  <a:extLst>
                    <a:ext uri="{9D8B030D-6E8A-4147-A177-3AD203B41FA5}">
                      <a16:colId xmlns:a16="http://schemas.microsoft.com/office/drawing/2014/main" val="1467592755"/>
                    </a:ext>
                  </a:extLst>
                </a:gridCol>
              </a:tblGrid>
              <a:tr h="923199">
                <a:tc>
                  <a:txBody>
                    <a:bodyPr/>
                    <a:lstStyle/>
                    <a:p>
                      <a:r>
                        <a:rPr lang="en-US" dirty="0"/>
                        <a:t>Interactional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Involve the reader in the argument </a:t>
                      </a:r>
                      <a:endParaRPr lang="en-US" dirty="0"/>
                    </a:p>
                    <a:p>
                      <a:endParaRPr lang="en-US" dirty="0"/>
                    </a:p>
                  </a:txBody>
                  <a:tcPr/>
                </a:tc>
                <a:tc>
                  <a:txBody>
                    <a:bodyPr/>
                    <a:lstStyle/>
                    <a:p>
                      <a:r>
                        <a:rPr lang="en-US" dirty="0"/>
                        <a:t>Resources</a:t>
                      </a:r>
                    </a:p>
                  </a:txBody>
                  <a:tcPr/>
                </a:tc>
                <a:extLst>
                  <a:ext uri="{0D108BD9-81ED-4DB2-BD59-A6C34878D82A}">
                    <a16:rowId xmlns:a16="http://schemas.microsoft.com/office/drawing/2014/main" val="1088180323"/>
                  </a:ext>
                </a:extLst>
              </a:tr>
              <a:tr h="923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Hedges </a:t>
                      </a:r>
                      <a:endParaRPr lang="en-US" dirty="0"/>
                    </a:p>
                    <a:p>
                      <a:endParaRPr lang="en-US" dirty="0"/>
                    </a:p>
                  </a:txBody>
                  <a:tcPr/>
                </a:tc>
                <a:tc>
                  <a:txBody>
                    <a:bodyPr/>
                    <a:lstStyle/>
                    <a:p>
                      <a:r>
                        <a:rPr lang="en-US" dirty="0">
                          <a:latin typeface="Times New Roman" panose="02020603050405020304" pitchFamily="18" charset="0"/>
                        </a:rPr>
                        <a:t>withhold writers full commitment to proposition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Italic" pitchFamily="2" charset="0"/>
                        </a:rPr>
                        <a:t>might / perhaps / possible / about </a:t>
                      </a:r>
                      <a:endParaRPr lang="en-US" dirty="0"/>
                    </a:p>
                    <a:p>
                      <a:endParaRPr lang="en-US" dirty="0"/>
                    </a:p>
                  </a:txBody>
                  <a:tcPr/>
                </a:tc>
                <a:extLst>
                  <a:ext uri="{0D108BD9-81ED-4DB2-BD59-A6C34878D82A}">
                    <a16:rowId xmlns:a16="http://schemas.microsoft.com/office/drawing/2014/main" val="1372034262"/>
                  </a:ext>
                </a:extLst>
              </a:tr>
              <a:tr h="923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Boosters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emphasize force or writer's certainty in proposition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Italic" pitchFamily="2" charset="0"/>
                        </a:rPr>
                        <a:t>in fact / definitely / it is clear that </a:t>
                      </a:r>
                      <a:endParaRPr lang="en-US" dirty="0"/>
                    </a:p>
                    <a:p>
                      <a:endParaRPr lang="en-US" dirty="0"/>
                    </a:p>
                  </a:txBody>
                  <a:tcPr/>
                </a:tc>
                <a:extLst>
                  <a:ext uri="{0D108BD9-81ED-4DB2-BD59-A6C34878D82A}">
                    <a16:rowId xmlns:a16="http://schemas.microsoft.com/office/drawing/2014/main" val="179663255"/>
                  </a:ext>
                </a:extLst>
              </a:tr>
              <a:tr h="923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Attitude markers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express writer's attitude to pro-position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Italic" pitchFamily="2" charset="0"/>
                        </a:rPr>
                        <a:t>unfortunately / I agree / surprisingly </a:t>
                      </a:r>
                      <a:endParaRPr lang="en-US" dirty="0"/>
                    </a:p>
                    <a:p>
                      <a:endParaRPr lang="en-US" dirty="0"/>
                    </a:p>
                  </a:txBody>
                  <a:tcPr/>
                </a:tc>
                <a:extLst>
                  <a:ext uri="{0D108BD9-81ED-4DB2-BD59-A6C34878D82A}">
                    <a16:rowId xmlns:a16="http://schemas.microsoft.com/office/drawing/2014/main" val="4237369451"/>
                  </a:ext>
                </a:extLst>
              </a:tr>
              <a:tr h="923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Engagement markers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explicitly refer to or build relationship with reader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Italic" pitchFamily="2" charset="0"/>
                        </a:rPr>
                        <a:t>consider / note that / you can see that </a:t>
                      </a:r>
                      <a:endParaRPr lang="en-US" dirty="0"/>
                    </a:p>
                    <a:p>
                      <a:endParaRPr lang="en-US" dirty="0"/>
                    </a:p>
                  </a:txBody>
                  <a:tcPr/>
                </a:tc>
                <a:extLst>
                  <a:ext uri="{0D108BD9-81ED-4DB2-BD59-A6C34878D82A}">
                    <a16:rowId xmlns:a16="http://schemas.microsoft.com/office/drawing/2014/main" val="1606860713"/>
                  </a:ext>
                </a:extLst>
              </a:tr>
              <a:tr h="923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Self mentions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(First person pronouns)</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rPr>
                        <a:t>explicit reference to author(s) </a:t>
                      </a:r>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Italic" pitchFamily="2" charset="0"/>
                        </a:rPr>
                        <a:t>I/me//my/we/us/our/</a:t>
                      </a:r>
                      <a:endParaRPr lang="en-US" dirty="0"/>
                    </a:p>
                  </a:txBody>
                  <a:tcPr/>
                </a:tc>
                <a:extLst>
                  <a:ext uri="{0D108BD9-81ED-4DB2-BD59-A6C34878D82A}">
                    <a16:rowId xmlns:a16="http://schemas.microsoft.com/office/drawing/2014/main" val="3781604286"/>
                  </a:ext>
                </a:extLst>
              </a:tr>
            </a:tbl>
          </a:graphicData>
        </a:graphic>
      </p:graphicFrame>
      <p:sp>
        <p:nvSpPr>
          <p:cNvPr id="15" name="Oval 14">
            <a:extLst>
              <a:ext uri="{FF2B5EF4-FFF2-40B4-BE49-F238E27FC236}">
                <a16:creationId xmlns:a16="http://schemas.microsoft.com/office/drawing/2014/main" id="{AD95AF38-CCB9-0D42-B704-373D70339201}"/>
              </a:ext>
            </a:extLst>
          </p:cNvPr>
          <p:cNvSpPr/>
          <p:nvPr/>
        </p:nvSpPr>
        <p:spPr>
          <a:xfrm>
            <a:off x="1349830" y="5138056"/>
            <a:ext cx="9622970" cy="1059543"/>
          </a:xfrm>
          <a:prstGeom prst="ellipse">
            <a:avLst/>
          </a:prstGeom>
          <a:noFill/>
          <a:ln w="508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8ACDB-E7B0-6840-8871-27933B41200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E2785AD-5529-8449-8DFA-E8A132CB37F0}"/>
              </a:ext>
            </a:extLst>
          </p:cNvPr>
          <p:cNvSpPr>
            <a:spLocks noGrp="1"/>
          </p:cNvSpPr>
          <p:nvPr>
            <p:ph idx="1"/>
          </p:nvPr>
        </p:nvSpPr>
        <p:spPr>
          <a:xfrm>
            <a:off x="838200" y="714146"/>
            <a:ext cx="10515600" cy="4351338"/>
          </a:xfrm>
        </p:spPr>
        <p:txBody>
          <a:bodyPr/>
          <a:lstStyle/>
          <a:p>
            <a:pPr marL="0" indent="0">
              <a:buNone/>
            </a:pPr>
            <a:endParaRPr lang="en-US" dirty="0"/>
          </a:p>
        </p:txBody>
      </p:sp>
      <p:sp>
        <p:nvSpPr>
          <p:cNvPr id="4" name="TextBox 3">
            <a:extLst>
              <a:ext uri="{FF2B5EF4-FFF2-40B4-BE49-F238E27FC236}">
                <a16:creationId xmlns:a16="http://schemas.microsoft.com/office/drawing/2014/main" id="{04983F02-EEEC-FB43-9B62-D257ABA38826}"/>
              </a:ext>
            </a:extLst>
          </p:cNvPr>
          <p:cNvSpPr txBox="1"/>
          <p:nvPr/>
        </p:nvSpPr>
        <p:spPr>
          <a:xfrm>
            <a:off x="9566031" y="6481187"/>
            <a:ext cx="1560042" cy="369332"/>
          </a:xfrm>
          <a:prstGeom prst="rect">
            <a:avLst/>
          </a:prstGeom>
          <a:noFill/>
        </p:spPr>
        <p:txBody>
          <a:bodyPr wrap="none" rtlCol="0">
            <a:spAutoFit/>
          </a:bodyPr>
          <a:lstStyle/>
          <a:p>
            <a:r>
              <a:rPr lang="en-US" dirty="0"/>
              <a:t>(Hyland, 2002)</a:t>
            </a:r>
          </a:p>
        </p:txBody>
      </p:sp>
    </p:spTree>
    <p:extLst>
      <p:ext uri="{BB962C8B-B14F-4D97-AF65-F5344CB8AC3E}">
        <p14:creationId xmlns:p14="http://schemas.microsoft.com/office/powerpoint/2010/main" val="1250433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60" b="1" i="1" dirty="0">
                <a:solidFill>
                  <a:srgbClr val="FF0000"/>
                </a:solidFill>
              </a:rPr>
              <a:t>Tang and John’s (1999) typology of possible identities behind the first person pronoun</a:t>
            </a:r>
            <a:endParaRPr lang="en-US" sz="2160" b="1" dirty="0">
              <a:solidFill>
                <a:srgbClr val="FF0000"/>
              </a:solidFill>
            </a:endParaRPr>
          </a:p>
        </p:txBody>
      </p:sp>
      <p:graphicFrame>
        <p:nvGraphicFramePr>
          <p:cNvPr id="4" name="Content Placeholder 3"/>
          <p:cNvGraphicFramePr>
            <a:graphicFrameLocks noGrp="1"/>
          </p:cNvGraphicFramePr>
          <p:nvPr>
            <p:ph idx="1"/>
            <p:extLst/>
          </p:nvPr>
        </p:nvGraphicFramePr>
        <p:xfrm>
          <a:off x="1268731" y="1600200"/>
          <a:ext cx="965073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52309" y="1945774"/>
            <a:ext cx="2292166" cy="757130"/>
          </a:xfrm>
          <a:prstGeom prst="rect">
            <a:avLst/>
          </a:prstGeom>
          <a:noFill/>
        </p:spPr>
        <p:txBody>
          <a:bodyPr wrap="none" rtlCol="0">
            <a:spAutoFit/>
          </a:bodyPr>
          <a:lstStyle/>
          <a:p>
            <a:r>
              <a:rPr lang="en-US" sz="2160" dirty="0"/>
              <a:t>Least powerful </a:t>
            </a:r>
          </a:p>
          <a:p>
            <a:r>
              <a:rPr lang="en-US" sz="2160" dirty="0"/>
              <a:t>authorial presence</a:t>
            </a:r>
          </a:p>
        </p:txBody>
      </p:sp>
      <p:sp>
        <p:nvSpPr>
          <p:cNvPr id="6" name="TextBox 5"/>
          <p:cNvSpPr txBox="1"/>
          <p:nvPr/>
        </p:nvSpPr>
        <p:spPr>
          <a:xfrm>
            <a:off x="8418843" y="1945774"/>
            <a:ext cx="2292166" cy="757130"/>
          </a:xfrm>
          <a:prstGeom prst="rect">
            <a:avLst/>
          </a:prstGeom>
          <a:noFill/>
        </p:spPr>
        <p:txBody>
          <a:bodyPr wrap="none" rtlCol="0">
            <a:spAutoFit/>
          </a:bodyPr>
          <a:lstStyle/>
          <a:p>
            <a:r>
              <a:rPr lang="en-US" sz="2160" dirty="0"/>
              <a:t>Most powerful </a:t>
            </a:r>
          </a:p>
          <a:p>
            <a:r>
              <a:rPr lang="en-US" sz="2160" dirty="0"/>
              <a:t>authorial presence</a:t>
            </a:r>
          </a:p>
        </p:txBody>
      </p:sp>
    </p:spTree>
    <p:extLst>
      <p:ext uri="{BB962C8B-B14F-4D97-AF65-F5344CB8AC3E}">
        <p14:creationId xmlns:p14="http://schemas.microsoft.com/office/powerpoint/2010/main" val="2090833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701" y="682120"/>
            <a:ext cx="8761413" cy="706964"/>
          </a:xfrm>
        </p:spPr>
        <p:txBody>
          <a:bodyPr/>
          <a:lstStyle/>
          <a:p>
            <a:r>
              <a:rPr lang="en-US" sz="3360" b="1" dirty="0">
                <a:solidFill>
                  <a:srgbClr val="FF0000"/>
                </a:solidFill>
              </a:rPr>
              <a:t>Discourse functions of self mentions (Hyland, 2002)</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9172809"/>
              </p:ext>
            </p:extLst>
          </p:nvPr>
        </p:nvGraphicFramePr>
        <p:xfrm>
          <a:off x="1268731" y="1600200"/>
          <a:ext cx="965073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2028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2059BDF4-6821-AA42-AD96-B52DF4954950}"/>
              </a:ext>
            </a:extLst>
          </p:cNvPr>
          <p:cNvSpPr>
            <a:spLocks noGrp="1"/>
          </p:cNvSpPr>
          <p:nvPr>
            <p:ph type="title"/>
          </p:nvPr>
        </p:nvSpPr>
        <p:spPr/>
        <p:txBody>
          <a:bodyPr>
            <a:noAutofit/>
          </a:bodyPr>
          <a:lstStyle/>
          <a:p>
            <a:r>
              <a:rPr lang="en-US" altLang="tr-TR"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My framework for the analysis of discourse functions of first person pronouns</a:t>
            </a:r>
            <a:br>
              <a:rPr lang="en-US" altLang="tr-TR" sz="3600" dirty="0">
                <a:solidFill>
                  <a:srgbClr val="FF0000"/>
                </a:solidFill>
                <a:latin typeface="Arial" panose="020B0604020202020204" pitchFamily="34" charset="0"/>
              </a:rPr>
            </a:br>
            <a:endParaRPr lang="en-US" sz="3600" dirty="0">
              <a:solidFill>
                <a:srgbClr val="FF0000"/>
              </a:solidFill>
            </a:endParaRPr>
          </a:p>
        </p:txBody>
      </p:sp>
      <p:graphicFrame>
        <p:nvGraphicFramePr>
          <p:cNvPr id="18" name="Content Placeholder 17">
            <a:extLst>
              <a:ext uri="{FF2B5EF4-FFF2-40B4-BE49-F238E27FC236}">
                <a16:creationId xmlns:a16="http://schemas.microsoft.com/office/drawing/2014/main" id="{84B264B1-4A5B-7248-8CE2-BD1A3901957F}"/>
              </a:ext>
            </a:extLst>
          </p:cNvPr>
          <p:cNvGraphicFramePr>
            <a:graphicFrameLocks noGrp="1"/>
          </p:cNvGraphicFramePr>
          <p:nvPr>
            <p:ph idx="1"/>
            <p:extLst>
              <p:ext uri="{D42A27DB-BD31-4B8C-83A1-F6EECF244321}">
                <p14:modId xmlns:p14="http://schemas.microsoft.com/office/powerpoint/2010/main" val="85485452"/>
              </p:ext>
            </p:extLst>
          </p:nvPr>
        </p:nvGraphicFramePr>
        <p:xfrm>
          <a:off x="838200" y="1825625"/>
          <a:ext cx="10513618" cy="3628572"/>
        </p:xfrm>
        <a:graphic>
          <a:graphicData uri="http://schemas.openxmlformats.org/drawingml/2006/table">
            <a:tbl>
              <a:tblPr firstRow="1" firstCol="1" bandRow="1">
                <a:tableStyleId>{69CF1AB2-1976-4502-BF36-3FF5EA218861}</a:tableStyleId>
              </a:tblPr>
              <a:tblGrid>
                <a:gridCol w="3504150">
                  <a:extLst>
                    <a:ext uri="{9D8B030D-6E8A-4147-A177-3AD203B41FA5}">
                      <a16:colId xmlns:a16="http://schemas.microsoft.com/office/drawing/2014/main" val="1455078235"/>
                    </a:ext>
                  </a:extLst>
                </a:gridCol>
                <a:gridCol w="3504150">
                  <a:extLst>
                    <a:ext uri="{9D8B030D-6E8A-4147-A177-3AD203B41FA5}">
                      <a16:colId xmlns:a16="http://schemas.microsoft.com/office/drawing/2014/main" val="469132738"/>
                    </a:ext>
                  </a:extLst>
                </a:gridCol>
                <a:gridCol w="3505318">
                  <a:extLst>
                    <a:ext uri="{9D8B030D-6E8A-4147-A177-3AD203B41FA5}">
                      <a16:colId xmlns:a16="http://schemas.microsoft.com/office/drawing/2014/main" val="1608914629"/>
                    </a:ext>
                  </a:extLst>
                </a:gridCol>
              </a:tblGrid>
              <a:tr h="333005">
                <a:tc>
                  <a:txBody>
                    <a:bodyPr/>
                    <a:lstStyle/>
                    <a:p>
                      <a:pPr algn="just">
                        <a:lnSpc>
                          <a:spcPct val="107000"/>
                        </a:lnSpc>
                        <a:spcAft>
                          <a:spcPts val="0"/>
                        </a:spcAft>
                      </a:pPr>
                      <a:r>
                        <a:rPr lang="en-US" sz="1600" b="1" dirty="0">
                          <a:solidFill>
                            <a:schemeClr val="tx1"/>
                          </a:solidFill>
                          <a:effectLst/>
                        </a:rPr>
                        <a:t>Low-Risk Functions</a:t>
                      </a:r>
                      <a:endParaRPr lang="tr-TR"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1">
                          <a:solidFill>
                            <a:schemeClr val="tx1"/>
                          </a:solidFill>
                          <a:effectLst/>
                        </a:rPr>
                        <a:t>Medium-Risk Functions</a:t>
                      </a:r>
                      <a:endParaRPr lang="tr-TR"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1" dirty="0">
                          <a:solidFill>
                            <a:schemeClr val="tx1"/>
                          </a:solidFill>
                          <a:effectLst/>
                        </a:rPr>
                        <a:t>High-Risk Functions</a:t>
                      </a:r>
                      <a:endParaRPr lang="tr-TR"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extLst>
                  <a:ext uri="{0D108BD9-81ED-4DB2-BD59-A6C34878D82A}">
                    <a16:rowId xmlns:a16="http://schemas.microsoft.com/office/drawing/2014/main" val="3793371793"/>
                  </a:ext>
                </a:extLst>
              </a:tr>
              <a:tr h="658435">
                <a:tc>
                  <a:txBody>
                    <a:bodyPr/>
                    <a:lstStyle/>
                    <a:p>
                      <a:pPr algn="just">
                        <a:lnSpc>
                          <a:spcPct val="107000"/>
                        </a:lnSpc>
                        <a:spcAft>
                          <a:spcPts val="0"/>
                        </a:spcAft>
                      </a:pPr>
                      <a:r>
                        <a:rPr lang="en-US" sz="1600" b="0">
                          <a:effectLst/>
                        </a:rPr>
                        <a:t>Representing a community</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0">
                          <a:effectLst/>
                        </a:rPr>
                        <a:t>Stating a goal/purpose </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spcAft>
                          <a:spcPts val="0"/>
                        </a:spcAft>
                        <a:tabLst>
                          <a:tab pos="647700" algn="l"/>
                        </a:tabLst>
                      </a:pPr>
                      <a:r>
                        <a:rPr lang="en-US" sz="1600" b="0">
                          <a:effectLst/>
                        </a:rPr>
                        <a:t>Expressing an opinion</a:t>
                      </a:r>
                      <a:endParaRPr lang="tr-TR" sz="1600" b="0">
                        <a:effectLst/>
                      </a:endParaRPr>
                    </a:p>
                    <a:p>
                      <a:pPr algn="just">
                        <a:lnSpc>
                          <a:spcPct val="107000"/>
                        </a:lnSpc>
                        <a:spcAft>
                          <a:spcPts val="0"/>
                        </a:spcAft>
                      </a:pPr>
                      <a:r>
                        <a:rPr lang="en-US" sz="1600" b="0">
                          <a:effectLst/>
                        </a:rPr>
                        <a:t> </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extLst>
                  <a:ext uri="{0D108BD9-81ED-4DB2-BD59-A6C34878D82A}">
                    <a16:rowId xmlns:a16="http://schemas.microsoft.com/office/drawing/2014/main" val="2114855650"/>
                  </a:ext>
                </a:extLst>
              </a:tr>
              <a:tr h="1029758">
                <a:tc>
                  <a:txBody>
                    <a:bodyPr/>
                    <a:lstStyle/>
                    <a:p>
                      <a:pPr algn="just">
                        <a:lnSpc>
                          <a:spcPct val="107000"/>
                        </a:lnSpc>
                        <a:spcAft>
                          <a:spcPts val="0"/>
                        </a:spcAft>
                      </a:pPr>
                      <a:r>
                        <a:rPr lang="en-US" sz="1600" b="0">
                          <a:effectLst/>
                        </a:rPr>
                        <a:t> </a:t>
                      </a:r>
                      <a:endParaRPr lang="tr-TR" sz="1600" b="0">
                        <a:effectLst/>
                      </a:endParaRPr>
                    </a:p>
                    <a:p>
                      <a:pPr algn="just">
                        <a:lnSpc>
                          <a:spcPct val="107000"/>
                        </a:lnSpc>
                        <a:spcAft>
                          <a:spcPts val="0"/>
                        </a:spcAft>
                      </a:pPr>
                      <a:r>
                        <a:rPr lang="en-US" sz="1600" b="0">
                          <a:effectLst/>
                        </a:rPr>
                        <a:t>Guiding the reader through the text</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0">
                          <a:effectLst/>
                        </a:rPr>
                        <a:t> </a:t>
                      </a:r>
                      <a:endParaRPr lang="tr-TR" sz="1600" b="0">
                        <a:effectLst/>
                      </a:endParaRPr>
                    </a:p>
                    <a:p>
                      <a:pPr algn="just">
                        <a:lnSpc>
                          <a:spcPct val="107000"/>
                        </a:lnSpc>
                        <a:spcAft>
                          <a:spcPts val="0"/>
                        </a:spcAft>
                      </a:pPr>
                      <a:r>
                        <a:rPr lang="en-US" sz="1600" b="0">
                          <a:effectLst/>
                        </a:rPr>
                        <a:t>Explaining a procedure</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0">
                          <a:effectLst/>
                        </a:rPr>
                        <a:t> </a:t>
                      </a:r>
                      <a:endParaRPr lang="tr-TR" sz="1600" b="0">
                        <a:effectLst/>
                      </a:endParaRPr>
                    </a:p>
                    <a:p>
                      <a:pPr algn="just">
                        <a:lnSpc>
                          <a:spcPct val="107000"/>
                        </a:lnSpc>
                        <a:spcAft>
                          <a:spcPts val="0"/>
                        </a:spcAft>
                      </a:pPr>
                      <a:r>
                        <a:rPr lang="en-US" sz="1600" b="0">
                          <a:effectLst/>
                        </a:rPr>
                        <a:t>Elaborating an argument</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extLst>
                  <a:ext uri="{0D108BD9-81ED-4DB2-BD59-A6C34878D82A}">
                    <a16:rowId xmlns:a16="http://schemas.microsoft.com/office/drawing/2014/main" val="3603196023"/>
                  </a:ext>
                </a:extLst>
              </a:tr>
              <a:tr h="681269">
                <a:tc>
                  <a:txBody>
                    <a:bodyPr/>
                    <a:lstStyle/>
                    <a:p>
                      <a:pPr algn="just">
                        <a:lnSpc>
                          <a:spcPct val="107000"/>
                        </a:lnSpc>
                        <a:spcAft>
                          <a:spcPts val="0"/>
                        </a:spcAft>
                      </a:pPr>
                      <a:r>
                        <a:rPr lang="en-US" sz="1600" b="0" dirty="0">
                          <a:effectLst/>
                        </a:rPr>
                        <a:t> </a:t>
                      </a:r>
                      <a:endParaRPr lang="tr-T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0">
                          <a:effectLst/>
                        </a:rPr>
                        <a:t> </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07000"/>
                        </a:lnSpc>
                        <a:spcAft>
                          <a:spcPts val="0"/>
                        </a:spcAft>
                      </a:pPr>
                      <a:r>
                        <a:rPr lang="en-US" sz="1600" b="0">
                          <a:effectLst/>
                        </a:rPr>
                        <a:t>Presenting a new idea or knowledge claim</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extLst>
                  <a:ext uri="{0D108BD9-81ED-4DB2-BD59-A6C34878D82A}">
                    <a16:rowId xmlns:a16="http://schemas.microsoft.com/office/drawing/2014/main" val="1000263037"/>
                  </a:ext>
                </a:extLst>
              </a:tr>
              <a:tr h="926105">
                <a:tc>
                  <a:txBody>
                    <a:bodyPr/>
                    <a:lstStyle/>
                    <a:p>
                      <a:pPr algn="just">
                        <a:lnSpc>
                          <a:spcPct val="150000"/>
                        </a:lnSpc>
                        <a:spcAft>
                          <a:spcPts val="0"/>
                        </a:spcAft>
                      </a:pPr>
                      <a:r>
                        <a:rPr lang="en-US" sz="1600" b="0">
                          <a:effectLst/>
                        </a:rPr>
                        <a:t> </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50000"/>
                        </a:lnSpc>
                        <a:spcAft>
                          <a:spcPts val="0"/>
                        </a:spcAft>
                      </a:pPr>
                      <a:r>
                        <a:rPr lang="en-US" sz="1600" b="0">
                          <a:effectLst/>
                        </a:rPr>
                        <a:t> </a:t>
                      </a:r>
                      <a:endParaRPr lang="tr-TR"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tc>
                  <a:txBody>
                    <a:bodyPr/>
                    <a:lstStyle/>
                    <a:p>
                      <a:pPr algn="just">
                        <a:lnSpc>
                          <a:spcPct val="150000"/>
                        </a:lnSpc>
                        <a:spcAft>
                          <a:spcPts val="0"/>
                        </a:spcAft>
                      </a:pPr>
                      <a:r>
                        <a:rPr lang="en-US" sz="1600" b="0" dirty="0">
                          <a:effectLst/>
                        </a:rPr>
                        <a:t> </a:t>
                      </a:r>
                      <a:endParaRPr lang="tr-TR" sz="1600" b="0" dirty="0">
                        <a:effectLst/>
                      </a:endParaRPr>
                    </a:p>
                    <a:p>
                      <a:pPr algn="just">
                        <a:lnSpc>
                          <a:spcPct val="150000"/>
                        </a:lnSpc>
                        <a:spcAft>
                          <a:spcPts val="0"/>
                        </a:spcAft>
                      </a:pPr>
                      <a:r>
                        <a:rPr lang="en-US" sz="1600" b="0" dirty="0">
                          <a:effectLst/>
                        </a:rPr>
                        <a:t>Stating results/claims </a:t>
                      </a:r>
                      <a:endParaRPr lang="tr-TR"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9753" marR="99753" marT="0" marB="0"/>
                </a:tc>
                <a:extLst>
                  <a:ext uri="{0D108BD9-81ED-4DB2-BD59-A6C34878D82A}">
                    <a16:rowId xmlns:a16="http://schemas.microsoft.com/office/drawing/2014/main" val="2232990574"/>
                  </a:ext>
                </a:extLst>
              </a:tr>
            </a:tbl>
          </a:graphicData>
        </a:graphic>
      </p:graphicFrame>
    </p:spTree>
    <p:extLst>
      <p:ext uri="{BB962C8B-B14F-4D97-AF65-F5344CB8AC3E}">
        <p14:creationId xmlns:p14="http://schemas.microsoft.com/office/powerpoint/2010/main" val="173684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198A-7F55-694A-BB93-C65B20248E70}"/>
              </a:ext>
            </a:extLst>
          </p:cNvPr>
          <p:cNvSpPr>
            <a:spLocks noGrp="1"/>
          </p:cNvSpPr>
          <p:nvPr>
            <p:ph type="title"/>
          </p:nvPr>
        </p:nvSpPr>
        <p:spPr/>
        <p:txBody>
          <a:bodyPr/>
          <a:lstStyle/>
          <a:p>
            <a:r>
              <a:rPr lang="en-US" b="1" dirty="0">
                <a:solidFill>
                  <a:srgbClr val="FF0000"/>
                </a:solidFill>
              </a:rPr>
              <a:t>Methodology</a:t>
            </a:r>
          </a:p>
        </p:txBody>
      </p:sp>
      <p:sp>
        <p:nvSpPr>
          <p:cNvPr id="3" name="Content Placeholder 2">
            <a:extLst>
              <a:ext uri="{FF2B5EF4-FFF2-40B4-BE49-F238E27FC236}">
                <a16:creationId xmlns:a16="http://schemas.microsoft.com/office/drawing/2014/main" id="{D007B57F-E9C7-0B4F-A66D-BB67397FB1B7}"/>
              </a:ext>
            </a:extLst>
          </p:cNvPr>
          <p:cNvSpPr>
            <a:spLocks noGrp="1"/>
          </p:cNvSpPr>
          <p:nvPr>
            <p:ph idx="1"/>
          </p:nvPr>
        </p:nvSpPr>
        <p:spPr/>
        <p:txBody>
          <a:bodyPr>
            <a:normAutofit/>
          </a:bodyPr>
          <a:lstStyle/>
          <a:p>
            <a:pPr marL="0" indent="0">
              <a:buNone/>
            </a:pPr>
            <a:r>
              <a:rPr lang="en-US" dirty="0">
                <a:solidFill>
                  <a:srgbClr val="FF0000"/>
                </a:solidFill>
              </a:rPr>
              <a:t>Corpus analysis </a:t>
            </a:r>
            <a:r>
              <a:rPr lang="en-US" dirty="0"/>
              <a:t>of  the frequency and functions of first person pronouns used by three groups of writers: </a:t>
            </a:r>
          </a:p>
          <a:p>
            <a:pPr marL="514350" indent="-514350">
              <a:buAutoNum type="arabicParenBoth"/>
            </a:pPr>
            <a:r>
              <a:rPr lang="en-US" dirty="0"/>
              <a:t>Turkish writers in Turkish national journals</a:t>
            </a:r>
          </a:p>
          <a:p>
            <a:pPr marL="514350" indent="-514350">
              <a:buAutoNum type="arabicParenBoth"/>
            </a:pPr>
            <a:r>
              <a:rPr lang="en-US" dirty="0"/>
              <a:t>Turkish writers in international English journals</a:t>
            </a:r>
          </a:p>
          <a:p>
            <a:pPr marL="514350" indent="-514350">
              <a:buAutoNum type="arabicParenBoth"/>
            </a:pPr>
            <a:r>
              <a:rPr lang="en-US" dirty="0"/>
              <a:t>NSE writers in international English journals</a:t>
            </a:r>
          </a:p>
          <a:p>
            <a:pPr marL="514350" indent="-514350">
              <a:buAutoNum type="arabicParenBoth"/>
            </a:pPr>
            <a:endParaRPr lang="en-US" dirty="0"/>
          </a:p>
          <a:p>
            <a:pPr marL="0" indent="0">
              <a:buNone/>
            </a:pPr>
            <a:r>
              <a:rPr lang="en-US" dirty="0"/>
              <a:t>This corpus-based analysis is complemented by </a:t>
            </a:r>
            <a:r>
              <a:rPr lang="en-US" dirty="0">
                <a:solidFill>
                  <a:srgbClr val="FF0000"/>
                </a:solidFill>
              </a:rPr>
              <a:t>interviews</a:t>
            </a:r>
            <a:r>
              <a:rPr lang="en-US" dirty="0"/>
              <a:t> that explored Turkish writers’ opinions about the use of first person pronouns in RAs. </a:t>
            </a:r>
            <a:endParaRPr lang="tr-TR" dirty="0"/>
          </a:p>
          <a:p>
            <a:pPr marL="0" indent="0">
              <a:buNone/>
            </a:pPr>
            <a:endParaRPr lang="en-US" dirty="0"/>
          </a:p>
        </p:txBody>
      </p:sp>
    </p:spTree>
    <p:extLst>
      <p:ext uri="{BB962C8B-B14F-4D97-AF65-F5344CB8AC3E}">
        <p14:creationId xmlns:p14="http://schemas.microsoft.com/office/powerpoint/2010/main" val="864768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7C02-DBC9-DD4D-BB2D-CDC8F33F1967}"/>
              </a:ext>
            </a:extLst>
          </p:cNvPr>
          <p:cNvSpPr>
            <a:spLocks noGrp="1"/>
          </p:cNvSpPr>
          <p:nvPr>
            <p:ph type="title"/>
          </p:nvPr>
        </p:nvSpPr>
        <p:spPr/>
        <p:txBody>
          <a:bodyPr>
            <a:noAutofit/>
          </a:bodyPr>
          <a:lstStyle/>
          <a:p>
            <a:br>
              <a:rPr lang="en-US" sz="3600" b="1" dirty="0">
                <a:solidFill>
                  <a:srgbClr val="FF0000"/>
                </a:solidFill>
              </a:rPr>
            </a:br>
            <a:br>
              <a:rPr lang="en-US" sz="3600" b="1" dirty="0">
                <a:solidFill>
                  <a:srgbClr val="FF0000"/>
                </a:solidFill>
              </a:rPr>
            </a:br>
            <a:r>
              <a:rPr lang="en-US" sz="3600" b="1" dirty="0">
                <a:solidFill>
                  <a:srgbClr val="FF0000"/>
                </a:solidFill>
              </a:rPr>
              <a:t>Turkish writers in Turkish national journals</a:t>
            </a:r>
            <a:br>
              <a:rPr lang="en-US" sz="3600" b="1" dirty="0">
                <a:solidFill>
                  <a:srgbClr val="FF0000"/>
                </a:solidFill>
              </a:rPr>
            </a:br>
            <a:r>
              <a:rPr lang="en-US" sz="3600" b="1" dirty="0">
                <a:solidFill>
                  <a:srgbClr val="FF0000"/>
                </a:solidFill>
              </a:rPr>
              <a:t>Locally-Oriented NNSE writers</a:t>
            </a:r>
            <a:br>
              <a:rPr lang="en-US" sz="3600" b="1" dirty="0">
                <a:solidFill>
                  <a:srgbClr val="FF0000"/>
                </a:solidFill>
              </a:rPr>
            </a:br>
            <a:endParaRPr lang="en-US" sz="3600" b="1" dirty="0">
              <a:solidFill>
                <a:srgbClr val="FF0000"/>
              </a:solidFill>
            </a:endParaRPr>
          </a:p>
        </p:txBody>
      </p:sp>
      <p:sp>
        <p:nvSpPr>
          <p:cNvPr id="3" name="Content Placeholder 2">
            <a:extLst>
              <a:ext uri="{FF2B5EF4-FFF2-40B4-BE49-F238E27FC236}">
                <a16:creationId xmlns:a16="http://schemas.microsoft.com/office/drawing/2014/main" id="{A84D5796-C7A3-4241-9388-88B3F3EF3651}"/>
              </a:ext>
            </a:extLst>
          </p:cNvPr>
          <p:cNvSpPr>
            <a:spLocks noGrp="1"/>
          </p:cNvSpPr>
          <p:nvPr>
            <p:ph idx="1"/>
          </p:nvPr>
        </p:nvSpPr>
        <p:spPr/>
        <p:txBody>
          <a:bodyPr>
            <a:normAutofit/>
          </a:bodyPr>
          <a:lstStyle/>
          <a:p>
            <a:pPr marL="0" indent="0">
              <a:buNone/>
            </a:pPr>
            <a:r>
              <a:rPr lang="en-US" dirty="0"/>
              <a:t>50 Writers </a:t>
            </a:r>
          </a:p>
          <a:p>
            <a:pPr>
              <a:buFontTx/>
              <a:buChar char="-"/>
            </a:pPr>
            <a:r>
              <a:rPr lang="en-US" dirty="0"/>
              <a:t>who  had produced only Turkish RAs in national journals</a:t>
            </a:r>
          </a:p>
          <a:p>
            <a:pPr>
              <a:buFontTx/>
              <a:buChar char="-"/>
            </a:pPr>
            <a:r>
              <a:rPr lang="en-US" dirty="0"/>
              <a:t>who were affiliated with Turkish-medium universities in Turkey and had obtained their PhDs from Turkish-medium universities. </a:t>
            </a:r>
          </a:p>
        </p:txBody>
      </p:sp>
    </p:spTree>
    <p:extLst>
      <p:ext uri="{BB962C8B-B14F-4D97-AF65-F5344CB8AC3E}">
        <p14:creationId xmlns:p14="http://schemas.microsoft.com/office/powerpoint/2010/main" val="1262037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EA951-B5E2-E14E-9438-9D378BE3F913}"/>
              </a:ext>
            </a:extLst>
          </p:cNvPr>
          <p:cNvSpPr>
            <a:spLocks noGrp="1"/>
          </p:cNvSpPr>
          <p:nvPr>
            <p:ph type="title"/>
          </p:nvPr>
        </p:nvSpPr>
        <p:spPr/>
        <p:txBody>
          <a:bodyPr>
            <a:normAutofit fontScale="90000"/>
          </a:bodyPr>
          <a:lstStyle/>
          <a:p>
            <a:r>
              <a:rPr lang="en-US" b="1" dirty="0">
                <a:solidFill>
                  <a:srgbClr val="FF0000"/>
                </a:solidFill>
              </a:rPr>
              <a:t>Turkish writers in international journals</a:t>
            </a:r>
            <a:br>
              <a:rPr lang="en-US" b="1" dirty="0">
                <a:solidFill>
                  <a:srgbClr val="FF0000"/>
                </a:solidFill>
              </a:rPr>
            </a:br>
            <a:r>
              <a:rPr lang="en-US" b="1" dirty="0">
                <a:solidFill>
                  <a:srgbClr val="FF0000"/>
                </a:solidFill>
              </a:rPr>
              <a:t>Internationally-Oriented NNSE writers</a:t>
            </a:r>
          </a:p>
        </p:txBody>
      </p:sp>
      <p:sp>
        <p:nvSpPr>
          <p:cNvPr id="3" name="Content Placeholder 2">
            <a:extLst>
              <a:ext uri="{FF2B5EF4-FFF2-40B4-BE49-F238E27FC236}">
                <a16:creationId xmlns:a16="http://schemas.microsoft.com/office/drawing/2014/main" id="{A3FC4C0D-5CA5-C84F-A061-4B35E0CAC196}"/>
              </a:ext>
            </a:extLst>
          </p:cNvPr>
          <p:cNvSpPr>
            <a:spLocks noGrp="1"/>
          </p:cNvSpPr>
          <p:nvPr>
            <p:ph idx="1"/>
          </p:nvPr>
        </p:nvSpPr>
        <p:spPr/>
        <p:txBody>
          <a:bodyPr/>
          <a:lstStyle/>
          <a:p>
            <a:pPr marL="0" indent="0">
              <a:buNone/>
            </a:pPr>
            <a:r>
              <a:rPr lang="en-US" dirty="0"/>
              <a:t>30 writers who were</a:t>
            </a:r>
          </a:p>
          <a:p>
            <a:pPr>
              <a:buFontTx/>
              <a:buChar char="-"/>
            </a:pPr>
            <a:r>
              <a:rPr lang="en-US" dirty="0"/>
              <a:t>affiliated with English-medium universities in Turkey, in the USA or the UK or in other western countries. </a:t>
            </a:r>
          </a:p>
          <a:p>
            <a:pPr>
              <a:buFontTx/>
              <a:buChar char="-"/>
            </a:pPr>
            <a:r>
              <a:rPr lang="en-US" dirty="0"/>
              <a:t>Five of the writers had publications in national journals; the remaining 25 did not.</a:t>
            </a:r>
            <a:endParaRPr lang="tr-TR" dirty="0"/>
          </a:p>
          <a:p>
            <a:pPr marL="0" indent="0">
              <a:buNone/>
            </a:pPr>
            <a:endParaRPr lang="en-US" dirty="0"/>
          </a:p>
        </p:txBody>
      </p:sp>
    </p:spTree>
    <p:extLst>
      <p:ext uri="{BB962C8B-B14F-4D97-AF65-F5344CB8AC3E}">
        <p14:creationId xmlns:p14="http://schemas.microsoft.com/office/powerpoint/2010/main" val="4001820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5ADC-7853-264D-9C4D-86B7D6FBA416}"/>
              </a:ext>
            </a:extLst>
          </p:cNvPr>
          <p:cNvSpPr>
            <a:spLocks noGrp="1"/>
          </p:cNvSpPr>
          <p:nvPr>
            <p:ph type="title"/>
          </p:nvPr>
        </p:nvSpPr>
        <p:spPr/>
        <p:txBody>
          <a:bodyPr/>
          <a:lstStyle/>
          <a:p>
            <a:r>
              <a:rPr lang="en-US" b="1" dirty="0">
                <a:solidFill>
                  <a:srgbClr val="FF0000"/>
                </a:solidFill>
              </a:rPr>
              <a:t>Low-risk functions</a:t>
            </a:r>
          </a:p>
        </p:txBody>
      </p:sp>
      <p:sp>
        <p:nvSpPr>
          <p:cNvPr id="3" name="Content Placeholder 2">
            <a:extLst>
              <a:ext uri="{FF2B5EF4-FFF2-40B4-BE49-F238E27FC236}">
                <a16:creationId xmlns:a16="http://schemas.microsoft.com/office/drawing/2014/main" id="{DA4AC971-D4FB-2141-8388-29CA54B45B5F}"/>
              </a:ext>
            </a:extLst>
          </p:cNvPr>
          <p:cNvSpPr>
            <a:spLocks noGrp="1"/>
          </p:cNvSpPr>
          <p:nvPr>
            <p:ph idx="1"/>
          </p:nvPr>
        </p:nvSpPr>
        <p:spPr/>
        <p:txBody>
          <a:bodyPr/>
          <a:lstStyle/>
          <a:p>
            <a:pPr marL="0" indent="0">
              <a:buNone/>
            </a:pPr>
            <a:r>
              <a:rPr lang="en-US" dirty="0"/>
              <a:t> </a:t>
            </a:r>
            <a:r>
              <a:rPr lang="en-US" b="1" u="sng" dirty="0">
                <a:solidFill>
                  <a:srgbClr val="FF0000"/>
                </a:solidFill>
              </a:rPr>
              <a:t>Representing a community</a:t>
            </a:r>
            <a:endParaRPr lang="tr-TR" b="1" dirty="0"/>
          </a:p>
          <a:p>
            <a:pPr marL="0" indent="0">
              <a:buNone/>
            </a:pPr>
            <a:r>
              <a:rPr lang="en-US" i="1" dirty="0"/>
              <a:t>Here, hygiene held a far wider meaning than </a:t>
            </a:r>
            <a:r>
              <a:rPr lang="en-US" b="1" i="1" dirty="0"/>
              <a:t>we</a:t>
            </a:r>
            <a:r>
              <a:rPr lang="en-US" i="1" dirty="0"/>
              <a:t> would typically give the term today.</a:t>
            </a:r>
            <a:r>
              <a:rPr lang="en-US" dirty="0"/>
              <a:t> (NSE 1)</a:t>
            </a:r>
          </a:p>
          <a:p>
            <a:pPr marL="0" indent="0">
              <a:buNone/>
            </a:pPr>
            <a:endParaRPr lang="tr-TR" dirty="0"/>
          </a:p>
          <a:p>
            <a:pPr marL="0" indent="0">
              <a:buNone/>
            </a:pPr>
            <a:r>
              <a:rPr lang="en-US" b="1" u="sng" dirty="0">
                <a:solidFill>
                  <a:srgbClr val="FF0000"/>
                </a:solidFill>
              </a:rPr>
              <a:t>Guiding reader through the text</a:t>
            </a:r>
            <a:endParaRPr lang="tr-TR" b="1" u="sng" dirty="0">
              <a:solidFill>
                <a:srgbClr val="FF0000"/>
              </a:solidFill>
            </a:endParaRPr>
          </a:p>
          <a:p>
            <a:pPr marL="0" indent="0">
              <a:buNone/>
            </a:pPr>
            <a:r>
              <a:rPr lang="en-US" i="1" dirty="0"/>
              <a:t>As </a:t>
            </a:r>
            <a:r>
              <a:rPr lang="en-US" b="1" i="1" dirty="0"/>
              <a:t>we</a:t>
            </a:r>
            <a:r>
              <a:rPr lang="en-US" i="1" dirty="0"/>
              <a:t> shall now see, this interrelatedness plays a far more prominent role in the second ontological orientation. </a:t>
            </a:r>
            <a:r>
              <a:rPr lang="en-US" dirty="0"/>
              <a:t>(Internationally-Oriented 1)</a:t>
            </a:r>
            <a:endParaRPr lang="tr-TR" dirty="0"/>
          </a:p>
          <a:p>
            <a:pPr marL="0" indent="0">
              <a:buNone/>
            </a:pPr>
            <a:endParaRPr lang="en-US" dirty="0"/>
          </a:p>
        </p:txBody>
      </p:sp>
    </p:spTree>
    <p:extLst>
      <p:ext uri="{BB962C8B-B14F-4D97-AF65-F5344CB8AC3E}">
        <p14:creationId xmlns:p14="http://schemas.microsoft.com/office/powerpoint/2010/main" val="3522976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D5EF-7710-6B41-9811-4A44E3A1F85F}"/>
              </a:ext>
            </a:extLst>
          </p:cNvPr>
          <p:cNvSpPr>
            <a:spLocks noGrp="1"/>
          </p:cNvSpPr>
          <p:nvPr>
            <p:ph type="title"/>
          </p:nvPr>
        </p:nvSpPr>
        <p:spPr/>
        <p:txBody>
          <a:bodyPr/>
          <a:lstStyle/>
          <a:p>
            <a:r>
              <a:rPr lang="en-US" b="1" dirty="0">
                <a:solidFill>
                  <a:srgbClr val="FF0000"/>
                </a:solidFill>
              </a:rPr>
              <a:t>Medium-risk functions</a:t>
            </a:r>
          </a:p>
        </p:txBody>
      </p:sp>
      <p:sp>
        <p:nvSpPr>
          <p:cNvPr id="3" name="Content Placeholder 2">
            <a:extLst>
              <a:ext uri="{FF2B5EF4-FFF2-40B4-BE49-F238E27FC236}">
                <a16:creationId xmlns:a16="http://schemas.microsoft.com/office/drawing/2014/main" id="{A73ECB5B-8D5E-E543-894E-51532B1A8A86}"/>
              </a:ext>
            </a:extLst>
          </p:cNvPr>
          <p:cNvSpPr>
            <a:spLocks noGrp="1"/>
          </p:cNvSpPr>
          <p:nvPr>
            <p:ph idx="1"/>
          </p:nvPr>
        </p:nvSpPr>
        <p:spPr/>
        <p:txBody>
          <a:bodyPr/>
          <a:lstStyle/>
          <a:p>
            <a:pPr marL="0" indent="0">
              <a:buNone/>
            </a:pPr>
            <a:r>
              <a:rPr lang="en-US" b="1" u="sng" dirty="0">
                <a:solidFill>
                  <a:srgbClr val="FF0000"/>
                </a:solidFill>
              </a:rPr>
              <a:t>Stating a purpose</a:t>
            </a:r>
          </a:p>
          <a:p>
            <a:pPr marL="0" indent="0">
              <a:buNone/>
            </a:pPr>
            <a:r>
              <a:rPr lang="en-US" b="1" i="1" dirty="0"/>
              <a:t>I</a:t>
            </a:r>
            <a:r>
              <a:rPr lang="en-US" i="1" dirty="0"/>
              <a:t> begin by mapping changes in the temporal structures of young people's lives in Australia and then turn to evidence from the </a:t>
            </a:r>
            <a:r>
              <a:rPr lang="en-US" i="1" dirty="0" err="1"/>
              <a:t>LifePatterns</a:t>
            </a:r>
            <a:r>
              <a:rPr lang="en-US" i="1" dirty="0"/>
              <a:t> study to show how increased variability in these structures is making it more difficult for many to regularly schedule periods of time together with close friends.</a:t>
            </a:r>
            <a:r>
              <a:rPr lang="en-US" dirty="0"/>
              <a:t> (NSE 2)</a:t>
            </a:r>
            <a:endParaRPr lang="tr-TR" dirty="0"/>
          </a:p>
          <a:p>
            <a:pPr marL="0" indent="0">
              <a:buNone/>
            </a:pPr>
            <a:endParaRPr lang="en-US" dirty="0"/>
          </a:p>
        </p:txBody>
      </p:sp>
    </p:spTree>
    <p:extLst>
      <p:ext uri="{BB962C8B-B14F-4D97-AF65-F5344CB8AC3E}">
        <p14:creationId xmlns:p14="http://schemas.microsoft.com/office/powerpoint/2010/main" val="4221471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3340D-4EDA-0149-851F-2C1B4CA4AC08}"/>
              </a:ext>
            </a:extLst>
          </p:cNvPr>
          <p:cNvSpPr>
            <a:spLocks noGrp="1"/>
          </p:cNvSpPr>
          <p:nvPr>
            <p:ph type="title"/>
          </p:nvPr>
        </p:nvSpPr>
        <p:spPr/>
        <p:txBody>
          <a:bodyPr/>
          <a:lstStyle/>
          <a:p>
            <a:r>
              <a:rPr lang="en-US" b="1" u="sng" dirty="0">
                <a:solidFill>
                  <a:srgbClr val="FF0000"/>
                </a:solidFill>
              </a:rPr>
              <a:t>Explaining a procedure</a:t>
            </a:r>
          </a:p>
        </p:txBody>
      </p:sp>
      <p:sp>
        <p:nvSpPr>
          <p:cNvPr id="3" name="Content Placeholder 2">
            <a:extLst>
              <a:ext uri="{FF2B5EF4-FFF2-40B4-BE49-F238E27FC236}">
                <a16:creationId xmlns:a16="http://schemas.microsoft.com/office/drawing/2014/main" id="{D1A076F7-A93A-D04E-86B2-0C09DBC7499A}"/>
              </a:ext>
            </a:extLst>
          </p:cNvPr>
          <p:cNvSpPr>
            <a:spLocks noGrp="1"/>
          </p:cNvSpPr>
          <p:nvPr>
            <p:ph idx="1"/>
          </p:nvPr>
        </p:nvSpPr>
        <p:spPr/>
        <p:txBody>
          <a:bodyPr/>
          <a:lstStyle/>
          <a:p>
            <a:pPr marL="0" indent="0">
              <a:buNone/>
            </a:pPr>
            <a:r>
              <a:rPr lang="en-US" b="1" i="1" dirty="0"/>
              <a:t>I</a:t>
            </a:r>
            <a:r>
              <a:rPr lang="en-US" i="1" dirty="0"/>
              <a:t> began by conducting 52 in-depth interviews drawn from a random sample of technical professionals in a single industry.</a:t>
            </a:r>
            <a:r>
              <a:rPr lang="en-US" dirty="0"/>
              <a:t> (NSE 3)</a:t>
            </a:r>
            <a:endParaRPr lang="tr-TR" dirty="0"/>
          </a:p>
          <a:p>
            <a:pPr marL="0" indent="0">
              <a:buNone/>
            </a:pPr>
            <a:endParaRPr lang="en-US" dirty="0"/>
          </a:p>
        </p:txBody>
      </p:sp>
    </p:spTree>
    <p:extLst>
      <p:ext uri="{BB962C8B-B14F-4D97-AF65-F5344CB8AC3E}">
        <p14:creationId xmlns:p14="http://schemas.microsoft.com/office/powerpoint/2010/main" val="226646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5278-473A-994B-BD24-FE4FFE904873}"/>
              </a:ext>
            </a:extLst>
          </p:cNvPr>
          <p:cNvSpPr>
            <a:spLocks noGrp="1"/>
          </p:cNvSpPr>
          <p:nvPr>
            <p:ph type="title"/>
          </p:nvPr>
        </p:nvSpPr>
        <p:spPr/>
        <p:txBody>
          <a:bodyPr/>
          <a:lstStyle/>
          <a:p>
            <a:r>
              <a:rPr lang="en-US" b="1" dirty="0">
                <a:solidFill>
                  <a:srgbClr val="FF0000"/>
                </a:solidFill>
              </a:rPr>
              <a:t>High-risk functions</a:t>
            </a:r>
          </a:p>
        </p:txBody>
      </p:sp>
      <p:sp>
        <p:nvSpPr>
          <p:cNvPr id="3" name="Content Placeholder 2">
            <a:extLst>
              <a:ext uri="{FF2B5EF4-FFF2-40B4-BE49-F238E27FC236}">
                <a16:creationId xmlns:a16="http://schemas.microsoft.com/office/drawing/2014/main" id="{D26E97DD-CE83-4044-8196-2DE751D73A59}"/>
              </a:ext>
            </a:extLst>
          </p:cNvPr>
          <p:cNvSpPr>
            <a:spLocks noGrp="1"/>
          </p:cNvSpPr>
          <p:nvPr>
            <p:ph idx="1"/>
          </p:nvPr>
        </p:nvSpPr>
        <p:spPr/>
        <p:txBody>
          <a:bodyPr/>
          <a:lstStyle/>
          <a:p>
            <a:pPr marL="0" indent="0">
              <a:buNone/>
            </a:pPr>
            <a:r>
              <a:rPr lang="en-US" b="1" u="sng" dirty="0">
                <a:solidFill>
                  <a:srgbClr val="FF0000"/>
                </a:solidFill>
              </a:rPr>
              <a:t>Expressing an opinion</a:t>
            </a:r>
          </a:p>
          <a:p>
            <a:pPr marL="0" indent="0">
              <a:buNone/>
            </a:pPr>
            <a:r>
              <a:rPr lang="en-US" b="1" i="1" dirty="0"/>
              <a:t>I</a:t>
            </a:r>
            <a:r>
              <a:rPr lang="en-US" i="1" dirty="0"/>
              <a:t> agree with Conyers that Africa should be the center of, not peripheral to, Africana Studies; however, </a:t>
            </a:r>
            <a:r>
              <a:rPr lang="en-US" b="1" i="1" dirty="0"/>
              <a:t>I</a:t>
            </a:r>
            <a:r>
              <a:rPr lang="en-US" i="1" dirty="0"/>
              <a:t> might disagree with him regarding the Afro-centric approach, because we may fall into the same trap of Eurocentric Orientalism. </a:t>
            </a:r>
            <a:r>
              <a:rPr lang="en-US" dirty="0"/>
              <a:t>(Internationally-Oriented 2)</a:t>
            </a:r>
            <a:endParaRPr lang="tr-TR" dirty="0"/>
          </a:p>
          <a:p>
            <a:pPr marL="0" indent="0">
              <a:buNone/>
            </a:pPr>
            <a:endParaRPr lang="en-US" dirty="0"/>
          </a:p>
        </p:txBody>
      </p:sp>
    </p:spTree>
    <p:extLst>
      <p:ext uri="{BB962C8B-B14F-4D97-AF65-F5344CB8AC3E}">
        <p14:creationId xmlns:p14="http://schemas.microsoft.com/office/powerpoint/2010/main" val="1381543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BD930-5A1D-2642-802B-24B343AC0B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D4261E9-696A-FF48-B16F-380EA1F10AEA}"/>
              </a:ext>
            </a:extLst>
          </p:cNvPr>
          <p:cNvSpPr>
            <a:spLocks noGrp="1"/>
          </p:cNvSpPr>
          <p:nvPr>
            <p:ph idx="1"/>
          </p:nvPr>
        </p:nvSpPr>
        <p:spPr/>
        <p:txBody>
          <a:bodyPr/>
          <a:lstStyle/>
          <a:p>
            <a:pPr marL="0" indent="0">
              <a:buNone/>
            </a:pPr>
            <a:endParaRPr lang="en-US" i="1" dirty="0"/>
          </a:p>
          <a:p>
            <a:pPr marL="0" indent="0">
              <a:buNone/>
            </a:pPr>
            <a:r>
              <a:rPr lang="en-US" b="1" u="sng" dirty="0">
                <a:solidFill>
                  <a:srgbClr val="FF0000"/>
                </a:solidFill>
              </a:rPr>
              <a:t>Elaborating an argument</a:t>
            </a:r>
          </a:p>
          <a:p>
            <a:pPr marL="0" indent="0">
              <a:buNone/>
            </a:pPr>
            <a:r>
              <a:rPr lang="en-US" i="1" dirty="0"/>
              <a:t>Before commencing </a:t>
            </a:r>
            <a:r>
              <a:rPr lang="en-US" b="1" i="1" dirty="0"/>
              <a:t>I</a:t>
            </a:r>
            <a:r>
              <a:rPr lang="en-US" i="1" dirty="0"/>
              <a:t> should perhaps make one point explicit: in </a:t>
            </a:r>
            <a:r>
              <a:rPr lang="en-US" b="1" i="1" dirty="0"/>
              <a:t>my</a:t>
            </a:r>
            <a:r>
              <a:rPr lang="en-US" i="1" dirty="0"/>
              <a:t> view, if sociology is to develop a more penetrating analysis of the forces that drive individuals to violence it must return to an analysis of subjectivity and once again borrow from cognate fields….What </a:t>
            </a:r>
            <a:r>
              <a:rPr lang="en-US" b="1" i="1" dirty="0"/>
              <a:t>I </a:t>
            </a:r>
            <a:r>
              <a:rPr lang="en-US" i="1" dirty="0"/>
              <a:t>am trying to do here is to move beyond a meta-psychology of psychopathy and sociopathy. </a:t>
            </a:r>
            <a:r>
              <a:rPr lang="en-US" dirty="0"/>
              <a:t>(NSE 4)</a:t>
            </a:r>
            <a:endParaRPr lang="tr-TR" dirty="0"/>
          </a:p>
          <a:p>
            <a:pPr marL="0" indent="0">
              <a:buNone/>
            </a:pPr>
            <a:r>
              <a:rPr lang="en-US" dirty="0"/>
              <a:t> </a:t>
            </a:r>
            <a:endParaRPr lang="tr-TR" dirty="0"/>
          </a:p>
          <a:p>
            <a:pPr marL="0" indent="0">
              <a:buNone/>
            </a:pPr>
            <a:endParaRPr lang="en-US" dirty="0"/>
          </a:p>
        </p:txBody>
      </p:sp>
    </p:spTree>
    <p:extLst>
      <p:ext uri="{BB962C8B-B14F-4D97-AF65-F5344CB8AC3E}">
        <p14:creationId xmlns:p14="http://schemas.microsoft.com/office/powerpoint/2010/main" val="1167601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F1E3-B710-7A48-8B2E-D5E68015D3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C7F28A-3B06-9D40-ADAF-940A99140364}"/>
              </a:ext>
            </a:extLst>
          </p:cNvPr>
          <p:cNvSpPr>
            <a:spLocks noGrp="1"/>
          </p:cNvSpPr>
          <p:nvPr>
            <p:ph idx="1"/>
          </p:nvPr>
        </p:nvSpPr>
        <p:spPr/>
        <p:txBody>
          <a:bodyPr/>
          <a:lstStyle/>
          <a:p>
            <a:pPr marL="0" indent="0">
              <a:buNone/>
            </a:pPr>
            <a:r>
              <a:rPr lang="en-US" b="1" u="sng" dirty="0">
                <a:solidFill>
                  <a:srgbClr val="FF0000"/>
                </a:solidFill>
              </a:rPr>
              <a:t>Presenting a new idea/knowledge claim</a:t>
            </a:r>
          </a:p>
          <a:p>
            <a:pPr marL="0" indent="0">
              <a:buNone/>
            </a:pPr>
            <a:r>
              <a:rPr lang="en-US" b="1" i="1" dirty="0"/>
              <a:t>I </a:t>
            </a:r>
            <a:r>
              <a:rPr lang="en-US" i="1" dirty="0"/>
              <a:t>conceptualize primitive accumulation as …This reconceptualization, </a:t>
            </a:r>
            <a:r>
              <a:rPr lang="en-US" b="1" i="1" dirty="0"/>
              <a:t>I </a:t>
            </a:r>
            <a:r>
              <a:rPr lang="en-US" i="1" dirty="0"/>
              <a:t>argue, explodes Marx’s formal definition of primitive accumulation as the destruction of various social forms to the effect of establishing a uniform capital-relation between proletarian free labor and capitalist private property. </a:t>
            </a:r>
            <a:r>
              <a:rPr lang="en-US" dirty="0"/>
              <a:t>(Internationally-Oriented 3)</a:t>
            </a:r>
            <a:endParaRPr lang="tr-TR" dirty="0"/>
          </a:p>
          <a:p>
            <a:pPr marL="0" indent="0">
              <a:buNone/>
            </a:pPr>
            <a:endParaRPr lang="en-US" dirty="0"/>
          </a:p>
        </p:txBody>
      </p:sp>
    </p:spTree>
    <p:extLst>
      <p:ext uri="{BB962C8B-B14F-4D97-AF65-F5344CB8AC3E}">
        <p14:creationId xmlns:p14="http://schemas.microsoft.com/office/powerpoint/2010/main" val="922028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CC88-9A0D-E94A-A384-BF0960AE228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72269CE-60BE-B049-9ABB-A7B13299831A}"/>
              </a:ext>
            </a:extLst>
          </p:cNvPr>
          <p:cNvSpPr>
            <a:spLocks noGrp="1"/>
          </p:cNvSpPr>
          <p:nvPr>
            <p:ph idx="1"/>
          </p:nvPr>
        </p:nvSpPr>
        <p:spPr/>
        <p:txBody>
          <a:bodyPr/>
          <a:lstStyle/>
          <a:p>
            <a:pPr marL="0" indent="0">
              <a:buNone/>
            </a:pPr>
            <a:r>
              <a:rPr lang="en-US" b="1" u="sng" dirty="0">
                <a:solidFill>
                  <a:srgbClr val="FF0000"/>
                </a:solidFill>
              </a:rPr>
              <a:t>Stating results</a:t>
            </a:r>
          </a:p>
          <a:p>
            <a:pPr marL="0" indent="0">
              <a:buNone/>
            </a:pPr>
            <a:r>
              <a:rPr lang="en-US" i="1" dirty="0"/>
              <a:t>The evidence </a:t>
            </a:r>
            <a:r>
              <a:rPr lang="en-US" b="1" i="1" dirty="0"/>
              <a:t>I</a:t>
            </a:r>
            <a:r>
              <a:rPr lang="en-US" i="1" dirty="0"/>
              <a:t> presented belies the importance of Buddhism's faddish and exotic nature -- the Zen boom of the 1950s played a smaller role in Buddhism's rise among politically active poets of the 1960s than is commonly thought, and other equally exotic cultural traditions found fewer followers. </a:t>
            </a:r>
            <a:r>
              <a:rPr lang="en-US" dirty="0"/>
              <a:t>(Internationally-Oriented 4)</a:t>
            </a:r>
            <a:endParaRPr lang="tr-TR" dirty="0"/>
          </a:p>
          <a:p>
            <a:pPr marL="0" indent="0">
              <a:buNone/>
            </a:pPr>
            <a:endParaRPr lang="en-US" dirty="0"/>
          </a:p>
        </p:txBody>
      </p:sp>
    </p:spTree>
    <p:extLst>
      <p:ext uri="{BB962C8B-B14F-4D97-AF65-F5344CB8AC3E}">
        <p14:creationId xmlns:p14="http://schemas.microsoft.com/office/powerpoint/2010/main" val="2621219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76E4-F29E-FC43-9E01-5AE782BF1266}"/>
              </a:ext>
            </a:extLst>
          </p:cNvPr>
          <p:cNvSpPr>
            <a:spLocks noGrp="1"/>
          </p:cNvSpPr>
          <p:nvPr>
            <p:ph type="title"/>
          </p:nvPr>
        </p:nvSpPr>
        <p:spPr/>
        <p:txBody>
          <a:bodyPr/>
          <a:lstStyle/>
          <a:p>
            <a:r>
              <a:rPr lang="en-US" b="1" dirty="0">
                <a:solidFill>
                  <a:srgbClr val="FF0000"/>
                </a:solidFill>
              </a:rPr>
              <a:t>Findings</a:t>
            </a:r>
          </a:p>
        </p:txBody>
      </p:sp>
      <p:sp>
        <p:nvSpPr>
          <p:cNvPr id="3" name="Content Placeholder 2">
            <a:extLst>
              <a:ext uri="{FF2B5EF4-FFF2-40B4-BE49-F238E27FC236}">
                <a16:creationId xmlns:a16="http://schemas.microsoft.com/office/drawing/2014/main" id="{E2D34DB5-7CCF-034C-9DF5-AAC6B7E32B0B}"/>
              </a:ext>
            </a:extLst>
          </p:cNvPr>
          <p:cNvSpPr>
            <a:spLocks noGrp="1"/>
          </p:cNvSpPr>
          <p:nvPr>
            <p:ph idx="1"/>
          </p:nvPr>
        </p:nvSpPr>
        <p:spPr/>
        <p:txBody>
          <a:bodyPr>
            <a:normAutofit/>
          </a:bodyPr>
          <a:lstStyle/>
          <a:p>
            <a:pPr>
              <a:buFont typeface="Wingdings" pitchFamily="2" charset="2"/>
              <a:buChar char="Ø"/>
            </a:pPr>
            <a:r>
              <a:rPr lang="en-US" dirty="0"/>
              <a:t>There are extensive similarities in the frequency and discourse functions of first person pronouns in English RAs by NSE and Turkish scholars in mainstream international journals. </a:t>
            </a:r>
          </a:p>
          <a:p>
            <a:pPr>
              <a:buFont typeface="Wingdings" pitchFamily="2" charset="2"/>
              <a:buChar char="Ø"/>
            </a:pPr>
            <a:r>
              <a:rPr lang="en-US" dirty="0"/>
              <a:t>Turkish writers publishing in national journals tended to avoid using first person pronouns and displaying an overt authorial presence in their RAs. </a:t>
            </a:r>
          </a:p>
          <a:p>
            <a:pPr marL="0" indent="0">
              <a:buNone/>
            </a:pPr>
            <a:r>
              <a:rPr lang="en-US" b="1" dirty="0">
                <a:solidFill>
                  <a:srgbClr val="FF0000"/>
                </a:solidFill>
              </a:rPr>
              <a:t>Conclusion: </a:t>
            </a:r>
            <a:r>
              <a:rPr lang="en-US" dirty="0"/>
              <a:t>Publication context is significant in the discoursal choices of academic writers.</a:t>
            </a:r>
            <a:r>
              <a:rPr lang="tr-TR" dirty="0"/>
              <a:t> </a:t>
            </a:r>
            <a:endParaRPr lang="en-US" dirty="0"/>
          </a:p>
        </p:txBody>
      </p:sp>
    </p:spTree>
    <p:extLst>
      <p:ext uri="{BB962C8B-B14F-4D97-AF65-F5344CB8AC3E}">
        <p14:creationId xmlns:p14="http://schemas.microsoft.com/office/powerpoint/2010/main" val="1999558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DB5B31-75CC-994F-8E86-569CE90D568C}"/>
              </a:ext>
            </a:extLst>
          </p:cNvPr>
          <p:cNvSpPr>
            <a:spLocks noGrp="1"/>
          </p:cNvSpPr>
          <p:nvPr>
            <p:ph type="title"/>
          </p:nvPr>
        </p:nvSpPr>
        <p:spPr/>
        <p:txBody>
          <a:bodyPr/>
          <a:lstStyle/>
          <a:p>
            <a:endParaRPr lang="en-US"/>
          </a:p>
        </p:txBody>
      </p:sp>
      <p:graphicFrame>
        <p:nvGraphicFramePr>
          <p:cNvPr id="5" name="Table 4">
            <a:extLst>
              <a:ext uri="{FF2B5EF4-FFF2-40B4-BE49-F238E27FC236}">
                <a16:creationId xmlns:a16="http://schemas.microsoft.com/office/drawing/2014/main" id="{A3B3621F-CAE0-6B4E-8FEE-96B8E8DAD5BA}"/>
              </a:ext>
            </a:extLst>
          </p:cNvPr>
          <p:cNvGraphicFramePr>
            <a:graphicFrameLocks noGrp="1"/>
          </p:cNvGraphicFramePr>
          <p:nvPr>
            <p:extLst>
              <p:ext uri="{D42A27DB-BD31-4B8C-83A1-F6EECF244321}">
                <p14:modId xmlns:p14="http://schemas.microsoft.com/office/powerpoint/2010/main" val="1656282813"/>
              </p:ext>
            </p:extLst>
          </p:nvPr>
        </p:nvGraphicFramePr>
        <p:xfrm>
          <a:off x="851452" y="1857829"/>
          <a:ext cx="10101944" cy="3846006"/>
        </p:xfrm>
        <a:graphic>
          <a:graphicData uri="http://schemas.openxmlformats.org/drawingml/2006/table">
            <a:tbl>
              <a:tblPr firstRow="1" firstCol="1" bandRow="1">
                <a:tableStyleId>{5C22544A-7EE6-4342-B048-85BDC9FD1C3A}</a:tableStyleId>
              </a:tblPr>
              <a:tblGrid>
                <a:gridCol w="1262743">
                  <a:extLst>
                    <a:ext uri="{9D8B030D-6E8A-4147-A177-3AD203B41FA5}">
                      <a16:colId xmlns:a16="http://schemas.microsoft.com/office/drawing/2014/main" val="2511771341"/>
                    </a:ext>
                  </a:extLst>
                </a:gridCol>
                <a:gridCol w="1262743">
                  <a:extLst>
                    <a:ext uri="{9D8B030D-6E8A-4147-A177-3AD203B41FA5}">
                      <a16:colId xmlns:a16="http://schemas.microsoft.com/office/drawing/2014/main" val="4095100948"/>
                    </a:ext>
                  </a:extLst>
                </a:gridCol>
                <a:gridCol w="1262743">
                  <a:extLst>
                    <a:ext uri="{9D8B030D-6E8A-4147-A177-3AD203B41FA5}">
                      <a16:colId xmlns:a16="http://schemas.microsoft.com/office/drawing/2014/main" val="1781722863"/>
                    </a:ext>
                  </a:extLst>
                </a:gridCol>
                <a:gridCol w="1262743">
                  <a:extLst>
                    <a:ext uri="{9D8B030D-6E8A-4147-A177-3AD203B41FA5}">
                      <a16:colId xmlns:a16="http://schemas.microsoft.com/office/drawing/2014/main" val="3683119196"/>
                    </a:ext>
                  </a:extLst>
                </a:gridCol>
                <a:gridCol w="1262743">
                  <a:extLst>
                    <a:ext uri="{9D8B030D-6E8A-4147-A177-3AD203B41FA5}">
                      <a16:colId xmlns:a16="http://schemas.microsoft.com/office/drawing/2014/main" val="1960774877"/>
                    </a:ext>
                  </a:extLst>
                </a:gridCol>
                <a:gridCol w="1262743">
                  <a:extLst>
                    <a:ext uri="{9D8B030D-6E8A-4147-A177-3AD203B41FA5}">
                      <a16:colId xmlns:a16="http://schemas.microsoft.com/office/drawing/2014/main" val="593495359"/>
                    </a:ext>
                  </a:extLst>
                </a:gridCol>
                <a:gridCol w="1262743">
                  <a:extLst>
                    <a:ext uri="{9D8B030D-6E8A-4147-A177-3AD203B41FA5}">
                      <a16:colId xmlns:a16="http://schemas.microsoft.com/office/drawing/2014/main" val="2014216840"/>
                    </a:ext>
                  </a:extLst>
                </a:gridCol>
                <a:gridCol w="1262743">
                  <a:extLst>
                    <a:ext uri="{9D8B030D-6E8A-4147-A177-3AD203B41FA5}">
                      <a16:colId xmlns:a16="http://schemas.microsoft.com/office/drawing/2014/main" val="4039264947"/>
                    </a:ext>
                  </a:extLst>
                </a:gridCol>
              </a:tblGrid>
              <a:tr h="521030">
                <a:tc>
                  <a:txBody>
                    <a:bodyPr/>
                    <a:lstStyle/>
                    <a:p>
                      <a:pPr algn="just">
                        <a:lnSpc>
                          <a:spcPct val="107000"/>
                        </a:lnSpc>
                        <a:spcAft>
                          <a:spcPts val="0"/>
                        </a:spcAft>
                      </a:pPr>
                      <a:r>
                        <a:rPr lang="en-US" sz="2000" dirty="0">
                          <a:effectLst/>
                        </a:rPr>
                        <a:t>Sub-corpus</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Total</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I</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Me</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My</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We</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Us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Our</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565605"/>
                  </a:ext>
                </a:extLst>
              </a:tr>
              <a:tr h="520943">
                <a:tc>
                  <a:txBody>
                    <a:bodyPr/>
                    <a:lstStyle/>
                    <a:p>
                      <a:pPr algn="just">
                        <a:lnSpc>
                          <a:spcPct val="107000"/>
                        </a:lnSpc>
                        <a:spcAft>
                          <a:spcPts val="0"/>
                        </a:spcAft>
                      </a:pPr>
                      <a:r>
                        <a:rPr lang="en-US" sz="2000">
                          <a:effectLst/>
                        </a:rPr>
                        <a:t>NSE</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37.2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17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1.8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6.7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5.6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2.9</a:t>
                      </a:r>
                      <a:endParaRPr lang="tr-TR" sz="2000">
                        <a:effectLst/>
                      </a:endParaRPr>
                    </a:p>
                    <a:p>
                      <a:pPr algn="just">
                        <a:lnSpc>
                          <a:spcPct val="107000"/>
                        </a:lnSpc>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1973720"/>
                  </a:ext>
                </a:extLst>
              </a:tr>
              <a:tr h="1053814">
                <a:tc>
                  <a:txBody>
                    <a:bodyPr/>
                    <a:lstStyle/>
                    <a:p>
                      <a:pPr algn="just">
                        <a:lnSpc>
                          <a:spcPct val="107000"/>
                        </a:lnSpc>
                        <a:spcAft>
                          <a:spcPts val="0"/>
                        </a:spcAft>
                      </a:pPr>
                      <a:r>
                        <a:rPr lang="en-US" sz="2000" dirty="0">
                          <a:effectLst/>
                        </a:rPr>
                        <a:t>Internationally-Oriented NNSE</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39.8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21.1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0.8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8.1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2.1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99445585"/>
                  </a:ext>
                </a:extLst>
              </a:tr>
              <a:tr h="1053814">
                <a:tc>
                  <a:txBody>
                    <a:bodyPr/>
                    <a:lstStyle/>
                    <a:p>
                      <a:pPr algn="just">
                        <a:lnSpc>
                          <a:spcPct val="107000"/>
                        </a:lnSpc>
                        <a:spcAft>
                          <a:spcPts val="0"/>
                        </a:spcAft>
                      </a:pPr>
                      <a:r>
                        <a:rPr lang="en-US" sz="2000">
                          <a:effectLst/>
                        </a:rPr>
                        <a:t>Locally-Oriented NNSE</a:t>
                      </a:r>
                      <a:endParaRPr lang="tr-TR" sz="2000">
                        <a:effectLst/>
                      </a:endParaRPr>
                    </a:p>
                    <a:p>
                      <a:pPr algn="just">
                        <a:lnSpc>
                          <a:spcPct val="107000"/>
                        </a:lnSpc>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6.6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0.9</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4.2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a:effectLst/>
                        </a:rPr>
                        <a:t>0.5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2000" dirty="0">
                          <a:effectLst/>
                        </a:rPr>
                        <a:t>0.8</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186444"/>
                  </a:ext>
                </a:extLst>
              </a:tr>
            </a:tbl>
          </a:graphicData>
        </a:graphic>
      </p:graphicFrame>
    </p:spTree>
    <p:extLst>
      <p:ext uri="{BB962C8B-B14F-4D97-AF65-F5344CB8AC3E}">
        <p14:creationId xmlns:p14="http://schemas.microsoft.com/office/powerpoint/2010/main" val="4162198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9D277-6FF3-CB4A-9686-E864A7D152EC}"/>
              </a:ext>
            </a:extLst>
          </p:cNvPr>
          <p:cNvSpPr>
            <a:spLocks noGrp="1"/>
          </p:cNvSpPr>
          <p:nvPr>
            <p:ph type="title"/>
          </p:nvPr>
        </p:nvSpPr>
        <p:spPr>
          <a:xfrm>
            <a:off x="594360" y="202565"/>
            <a:ext cx="10515600" cy="1325563"/>
          </a:xfrm>
        </p:spPr>
        <p:txBody>
          <a:bodyPr/>
          <a:lstStyle/>
          <a:p>
            <a:endParaRPr lang="en-US"/>
          </a:p>
        </p:txBody>
      </p:sp>
      <p:graphicFrame>
        <p:nvGraphicFramePr>
          <p:cNvPr id="3" name="Table 2">
            <a:extLst>
              <a:ext uri="{FF2B5EF4-FFF2-40B4-BE49-F238E27FC236}">
                <a16:creationId xmlns:a16="http://schemas.microsoft.com/office/drawing/2014/main" id="{AD49AFBC-DD5D-AA4A-9F6B-4AADBF0C1D3D}"/>
              </a:ext>
            </a:extLst>
          </p:cNvPr>
          <p:cNvGraphicFramePr>
            <a:graphicFrameLocks noGrp="1"/>
          </p:cNvGraphicFramePr>
          <p:nvPr>
            <p:extLst>
              <p:ext uri="{D42A27DB-BD31-4B8C-83A1-F6EECF244321}">
                <p14:modId xmlns:p14="http://schemas.microsoft.com/office/powerpoint/2010/main" val="3134773551"/>
              </p:ext>
            </p:extLst>
          </p:nvPr>
        </p:nvGraphicFramePr>
        <p:xfrm>
          <a:off x="894080" y="1625600"/>
          <a:ext cx="9846490" cy="3812904"/>
        </p:xfrm>
        <a:graphic>
          <a:graphicData uri="http://schemas.openxmlformats.org/drawingml/2006/table">
            <a:tbl>
              <a:tblPr firstRow="1" firstCol="1" bandRow="1">
                <a:tableStyleId>{5C22544A-7EE6-4342-B048-85BDC9FD1C3A}</a:tableStyleId>
              </a:tblPr>
              <a:tblGrid>
                <a:gridCol w="2461621">
                  <a:extLst>
                    <a:ext uri="{9D8B030D-6E8A-4147-A177-3AD203B41FA5}">
                      <a16:colId xmlns:a16="http://schemas.microsoft.com/office/drawing/2014/main" val="516686945"/>
                    </a:ext>
                  </a:extLst>
                </a:gridCol>
                <a:gridCol w="820177">
                  <a:extLst>
                    <a:ext uri="{9D8B030D-6E8A-4147-A177-3AD203B41FA5}">
                      <a16:colId xmlns:a16="http://schemas.microsoft.com/office/drawing/2014/main" val="2023495649"/>
                    </a:ext>
                  </a:extLst>
                </a:gridCol>
                <a:gridCol w="820177">
                  <a:extLst>
                    <a:ext uri="{9D8B030D-6E8A-4147-A177-3AD203B41FA5}">
                      <a16:colId xmlns:a16="http://schemas.microsoft.com/office/drawing/2014/main" val="1288122961"/>
                    </a:ext>
                  </a:extLst>
                </a:gridCol>
                <a:gridCol w="821269">
                  <a:extLst>
                    <a:ext uri="{9D8B030D-6E8A-4147-A177-3AD203B41FA5}">
                      <a16:colId xmlns:a16="http://schemas.microsoft.com/office/drawing/2014/main" val="3958828622"/>
                    </a:ext>
                  </a:extLst>
                </a:gridCol>
                <a:gridCol w="820177">
                  <a:extLst>
                    <a:ext uri="{9D8B030D-6E8A-4147-A177-3AD203B41FA5}">
                      <a16:colId xmlns:a16="http://schemas.microsoft.com/office/drawing/2014/main" val="1393984146"/>
                    </a:ext>
                  </a:extLst>
                </a:gridCol>
                <a:gridCol w="820177">
                  <a:extLst>
                    <a:ext uri="{9D8B030D-6E8A-4147-A177-3AD203B41FA5}">
                      <a16:colId xmlns:a16="http://schemas.microsoft.com/office/drawing/2014/main" val="3782060946"/>
                    </a:ext>
                  </a:extLst>
                </a:gridCol>
                <a:gridCol w="821269">
                  <a:extLst>
                    <a:ext uri="{9D8B030D-6E8A-4147-A177-3AD203B41FA5}">
                      <a16:colId xmlns:a16="http://schemas.microsoft.com/office/drawing/2014/main" val="4290539774"/>
                    </a:ext>
                  </a:extLst>
                </a:gridCol>
                <a:gridCol w="820177">
                  <a:extLst>
                    <a:ext uri="{9D8B030D-6E8A-4147-A177-3AD203B41FA5}">
                      <a16:colId xmlns:a16="http://schemas.microsoft.com/office/drawing/2014/main" val="2500375396"/>
                    </a:ext>
                  </a:extLst>
                </a:gridCol>
                <a:gridCol w="820177">
                  <a:extLst>
                    <a:ext uri="{9D8B030D-6E8A-4147-A177-3AD203B41FA5}">
                      <a16:colId xmlns:a16="http://schemas.microsoft.com/office/drawing/2014/main" val="1819436612"/>
                    </a:ext>
                  </a:extLst>
                </a:gridCol>
                <a:gridCol w="821269">
                  <a:extLst>
                    <a:ext uri="{9D8B030D-6E8A-4147-A177-3AD203B41FA5}">
                      <a16:colId xmlns:a16="http://schemas.microsoft.com/office/drawing/2014/main" val="1265474471"/>
                    </a:ext>
                  </a:extLst>
                </a:gridCol>
              </a:tblGrid>
              <a:tr h="1039884">
                <a:tc>
                  <a:txBody>
                    <a:bodyPr/>
                    <a:lstStyle/>
                    <a:p>
                      <a:pPr algn="just">
                        <a:spcAft>
                          <a:spcPts val="0"/>
                        </a:spcAft>
                      </a:pPr>
                      <a:r>
                        <a:rPr lang="en-US" sz="2000" dirty="0">
                          <a:effectLst/>
                        </a:rPr>
                        <a:t>Functions</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just">
                        <a:spcAft>
                          <a:spcPts val="0"/>
                        </a:spcAft>
                      </a:pPr>
                      <a:r>
                        <a:rPr lang="en-US" sz="2000">
                          <a:effectLst/>
                        </a:rPr>
                        <a:t>NSE sub-corpus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gridSpan="3">
                  <a:txBody>
                    <a:bodyPr/>
                    <a:lstStyle/>
                    <a:p>
                      <a:pPr algn="just">
                        <a:spcAft>
                          <a:spcPts val="0"/>
                        </a:spcAft>
                      </a:pPr>
                      <a:r>
                        <a:rPr lang="en-US" sz="2000">
                          <a:effectLst/>
                        </a:rPr>
                        <a:t>Internationally-Oriented NNSE sub-corpus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gridSpan="3">
                  <a:txBody>
                    <a:bodyPr/>
                    <a:lstStyle/>
                    <a:p>
                      <a:pPr algn="just">
                        <a:spcAft>
                          <a:spcPts val="0"/>
                        </a:spcAft>
                      </a:pPr>
                      <a:r>
                        <a:rPr lang="en-US" sz="2000">
                          <a:effectLst/>
                        </a:rPr>
                        <a:t>Locally-Oriented NNSE sub-corpus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7326379"/>
                  </a:ext>
                </a:extLst>
              </a:tr>
              <a:tr h="693255">
                <a:tc>
                  <a:txBody>
                    <a:bodyPr/>
                    <a:lstStyle/>
                    <a:p>
                      <a:pPr algn="just">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Raw</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SD</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Raw</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SD</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Raw</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SD</a:t>
                      </a:r>
                      <a:endParaRPr lang="tr-TR" sz="2000">
                        <a:effectLst/>
                      </a:endParaRPr>
                    </a:p>
                    <a:p>
                      <a:pPr algn="just">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289996"/>
                  </a:ext>
                </a:extLst>
              </a:tr>
              <a:tr h="693255">
                <a:tc>
                  <a:txBody>
                    <a:bodyPr/>
                    <a:lstStyle/>
                    <a:p>
                      <a:pPr algn="just">
                        <a:spcAft>
                          <a:spcPts val="0"/>
                        </a:spcAft>
                      </a:pPr>
                      <a:r>
                        <a:rPr lang="en-US" sz="2000">
                          <a:effectLst/>
                        </a:rPr>
                        <a:t>Low-Risk</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452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30.8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270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31.6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9.5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166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84.6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4.8</a:t>
                      </a:r>
                      <a:endParaRPr lang="tr-TR" sz="2000">
                        <a:effectLst/>
                      </a:endParaRPr>
                    </a:p>
                    <a:p>
                      <a:pPr algn="just">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6202773"/>
                  </a:ext>
                </a:extLst>
              </a:tr>
              <a:tr h="693255">
                <a:tc>
                  <a:txBody>
                    <a:bodyPr/>
                    <a:lstStyle/>
                    <a:p>
                      <a:pPr algn="just">
                        <a:spcAft>
                          <a:spcPts val="0"/>
                        </a:spcAft>
                      </a:pPr>
                      <a:r>
                        <a:rPr lang="en-US" sz="2000">
                          <a:effectLst/>
                        </a:rPr>
                        <a:t>Medium-Risk</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625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42.7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46.1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346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40.5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12.2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12.7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1.9</a:t>
                      </a:r>
                      <a:endParaRPr lang="tr-TR" sz="2000">
                        <a:effectLst/>
                      </a:endParaRPr>
                    </a:p>
                    <a:p>
                      <a:pPr algn="just">
                        <a:spcAft>
                          <a:spcPts val="0"/>
                        </a:spcAft>
                      </a:pPr>
                      <a:r>
                        <a:rPr lang="en-US" sz="2000">
                          <a:effectLst/>
                        </a:rPr>
                        <a:t> </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1765086"/>
                  </a:ext>
                </a:extLst>
              </a:tr>
              <a:tr h="693255">
                <a:tc>
                  <a:txBody>
                    <a:bodyPr/>
                    <a:lstStyle/>
                    <a:p>
                      <a:pPr algn="just">
                        <a:spcAft>
                          <a:spcPts val="0"/>
                        </a:spcAft>
                      </a:pPr>
                      <a:r>
                        <a:rPr lang="en-US" sz="2000">
                          <a:effectLst/>
                        </a:rPr>
                        <a:t>High-Risk</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386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26.3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9.3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188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6.2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a:effectLst/>
                        </a:rPr>
                        <a:t>2.5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US" sz="2000" dirty="0">
                          <a:effectLst/>
                        </a:rPr>
                        <a:t>0.4</a:t>
                      </a:r>
                      <a:endParaRPr lang="tr-TR" sz="2000" dirty="0">
                        <a:effectLst/>
                      </a:endParaRPr>
                    </a:p>
                    <a:p>
                      <a:pPr algn="just">
                        <a:spcAft>
                          <a:spcPts val="0"/>
                        </a:spcAft>
                      </a:pPr>
                      <a:r>
                        <a:rPr lang="en-US" sz="2000" dirty="0">
                          <a:effectLst/>
                        </a:rPr>
                        <a:t> </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6855887"/>
                  </a:ext>
                </a:extLst>
              </a:tr>
            </a:tbl>
          </a:graphicData>
        </a:graphic>
      </p:graphicFrame>
    </p:spTree>
    <p:extLst>
      <p:ext uri="{BB962C8B-B14F-4D97-AF65-F5344CB8AC3E}">
        <p14:creationId xmlns:p14="http://schemas.microsoft.com/office/powerpoint/2010/main" val="2138688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CEEDB6-6DEE-3543-AF11-DA5FEDE2154F}"/>
              </a:ext>
            </a:extLst>
          </p:cNvPr>
          <p:cNvSpPr>
            <a:spLocks noGrp="1"/>
          </p:cNvSpPr>
          <p:nvPr>
            <p:ph type="title"/>
          </p:nvPr>
        </p:nvSpPr>
        <p:spPr/>
        <p:txBody>
          <a:bodyPr>
            <a:normAutofit fontScale="90000"/>
          </a:bodyPr>
          <a:lstStyle/>
          <a:p>
            <a:r>
              <a:rPr lang="en-US" sz="3600" b="1" dirty="0">
                <a:solidFill>
                  <a:srgbClr val="FF0000"/>
                </a:solidFill>
              </a:rPr>
              <a:t>Use of inclusive “we” by locally-oriented NNSE writers</a:t>
            </a:r>
          </a:p>
        </p:txBody>
      </p:sp>
      <p:sp>
        <p:nvSpPr>
          <p:cNvPr id="5" name="Content Placeholder 4">
            <a:extLst>
              <a:ext uri="{FF2B5EF4-FFF2-40B4-BE49-F238E27FC236}">
                <a16:creationId xmlns:a16="http://schemas.microsoft.com/office/drawing/2014/main" id="{607F8CF3-79D4-F041-89C8-271397972B35}"/>
              </a:ext>
            </a:extLst>
          </p:cNvPr>
          <p:cNvSpPr>
            <a:spLocks noGrp="1"/>
          </p:cNvSpPr>
          <p:nvPr>
            <p:ph sz="half" idx="1"/>
          </p:nvPr>
        </p:nvSpPr>
        <p:spPr/>
        <p:txBody>
          <a:bodyPr/>
          <a:lstStyle/>
          <a:p>
            <a:pPr marL="0" indent="0">
              <a:buNone/>
            </a:pPr>
            <a:r>
              <a:rPr lang="en-US" i="1" dirty="0" err="1"/>
              <a:t>Öyle</a:t>
            </a:r>
            <a:r>
              <a:rPr lang="en-US" i="1" dirty="0"/>
              <a:t> </a:t>
            </a:r>
            <a:r>
              <a:rPr lang="en-US" i="1" dirty="0" err="1"/>
              <a:t>ki</a:t>
            </a:r>
            <a:r>
              <a:rPr lang="en-US" i="1" dirty="0"/>
              <a:t> </a:t>
            </a:r>
            <a:r>
              <a:rPr lang="en-US" i="1" dirty="0" err="1"/>
              <a:t>bizler</a:t>
            </a:r>
            <a:r>
              <a:rPr lang="en-US" i="1" dirty="0"/>
              <a:t>, </a:t>
            </a:r>
            <a:r>
              <a:rPr lang="en-US" i="1" dirty="0" err="1"/>
              <a:t>doğrudan</a:t>
            </a:r>
            <a:r>
              <a:rPr lang="en-US" i="1" dirty="0"/>
              <a:t> </a:t>
            </a:r>
            <a:r>
              <a:rPr lang="en-US" i="1" dirty="0" err="1"/>
              <a:t>sonuçları</a:t>
            </a:r>
            <a:r>
              <a:rPr lang="en-US" i="1" dirty="0"/>
              <a:t> </a:t>
            </a:r>
            <a:r>
              <a:rPr lang="en-US" i="1" dirty="0" err="1"/>
              <a:t>öngörmek</a:t>
            </a:r>
            <a:r>
              <a:rPr lang="en-US" i="1" dirty="0"/>
              <a:t> </a:t>
            </a:r>
            <a:r>
              <a:rPr lang="en-US" i="1" dirty="0" err="1"/>
              <a:t>istediğimiz</a:t>
            </a:r>
            <a:r>
              <a:rPr lang="en-US" i="1" dirty="0"/>
              <a:t> </a:t>
            </a:r>
            <a:r>
              <a:rPr lang="en-US" i="1" dirty="0" err="1"/>
              <a:t>gibi</a:t>
            </a:r>
            <a:r>
              <a:rPr lang="en-US" i="1" dirty="0"/>
              <a:t> </a:t>
            </a:r>
            <a:r>
              <a:rPr lang="en-US" i="1" dirty="0" err="1"/>
              <a:t>bu</a:t>
            </a:r>
            <a:r>
              <a:rPr lang="en-US" i="1" dirty="0"/>
              <a:t> </a:t>
            </a:r>
            <a:r>
              <a:rPr lang="en-US" i="1" dirty="0" err="1"/>
              <a:t>arzulanılmayan</a:t>
            </a:r>
            <a:r>
              <a:rPr lang="en-US" i="1" dirty="0"/>
              <a:t> </a:t>
            </a:r>
            <a:r>
              <a:rPr lang="en-US" i="1" dirty="0" err="1"/>
              <a:t>dolaylı</a:t>
            </a:r>
            <a:r>
              <a:rPr lang="en-US" i="1" dirty="0"/>
              <a:t> </a:t>
            </a:r>
            <a:r>
              <a:rPr lang="en-US" i="1" dirty="0" err="1"/>
              <a:t>sonuçları</a:t>
            </a:r>
            <a:r>
              <a:rPr lang="en-US" i="1" dirty="0"/>
              <a:t> da </a:t>
            </a:r>
            <a:r>
              <a:rPr lang="en-US" i="1" dirty="0" err="1"/>
              <a:t>görmek</a:t>
            </a:r>
            <a:r>
              <a:rPr lang="en-US" i="1" dirty="0"/>
              <a:t> </a:t>
            </a:r>
            <a:r>
              <a:rPr lang="en-US" i="1" dirty="0" err="1"/>
              <a:t>isteriz</a:t>
            </a:r>
            <a:r>
              <a:rPr lang="en-US" i="1" dirty="0"/>
              <a:t>. </a:t>
            </a:r>
            <a:r>
              <a:rPr lang="en-US" dirty="0"/>
              <a:t>(Locally-Oriented 4)</a:t>
            </a:r>
            <a:endParaRPr lang="tr-TR" dirty="0"/>
          </a:p>
          <a:p>
            <a:pPr marL="0" indent="0">
              <a:buNone/>
            </a:pPr>
            <a:r>
              <a:rPr lang="en-US" i="1" dirty="0"/>
              <a:t>In fact, </a:t>
            </a:r>
            <a:r>
              <a:rPr lang="en-US" b="1" i="1" dirty="0"/>
              <a:t>we</a:t>
            </a:r>
            <a:r>
              <a:rPr lang="en-US" i="1" dirty="0"/>
              <a:t> want to see these undesired implicit effects, just as </a:t>
            </a:r>
            <a:r>
              <a:rPr lang="en-US" b="1" i="1" dirty="0"/>
              <a:t>we</a:t>
            </a:r>
            <a:r>
              <a:rPr lang="en-US" i="1" dirty="0"/>
              <a:t> want to foresee the explicit effects.</a:t>
            </a:r>
            <a:endParaRPr lang="tr-TR" dirty="0"/>
          </a:p>
          <a:p>
            <a:pPr marL="0" indent="0">
              <a:buNone/>
            </a:pPr>
            <a:endParaRPr lang="en-US" dirty="0"/>
          </a:p>
        </p:txBody>
      </p:sp>
      <p:sp>
        <p:nvSpPr>
          <p:cNvPr id="6" name="Content Placeholder 5">
            <a:extLst>
              <a:ext uri="{FF2B5EF4-FFF2-40B4-BE49-F238E27FC236}">
                <a16:creationId xmlns:a16="http://schemas.microsoft.com/office/drawing/2014/main" id="{69ECF7B4-9B3F-2C4F-85B3-A9FBBAF0DCE7}"/>
              </a:ext>
            </a:extLst>
          </p:cNvPr>
          <p:cNvSpPr>
            <a:spLocks noGrp="1"/>
          </p:cNvSpPr>
          <p:nvPr>
            <p:ph sz="half" idx="2"/>
          </p:nvPr>
        </p:nvSpPr>
        <p:spPr>
          <a:xfrm>
            <a:off x="6974114" y="1578883"/>
            <a:ext cx="5181600" cy="4351338"/>
          </a:xfrm>
        </p:spPr>
        <p:txBody>
          <a:bodyPr/>
          <a:lstStyle/>
          <a:p>
            <a:pPr marL="0" indent="0">
              <a:buNone/>
            </a:pPr>
            <a:r>
              <a:rPr lang="en-US" dirty="0">
                <a:solidFill>
                  <a:srgbClr val="002060"/>
                </a:solidFill>
              </a:rPr>
              <a:t>Informant 3: </a:t>
            </a:r>
          </a:p>
        </p:txBody>
      </p:sp>
      <p:sp>
        <p:nvSpPr>
          <p:cNvPr id="7" name="Oval Callout 6">
            <a:extLst>
              <a:ext uri="{FF2B5EF4-FFF2-40B4-BE49-F238E27FC236}">
                <a16:creationId xmlns:a16="http://schemas.microsoft.com/office/drawing/2014/main" id="{81ABF093-701F-B746-8384-11B1F5B352C1}"/>
              </a:ext>
            </a:extLst>
          </p:cNvPr>
          <p:cNvSpPr/>
          <p:nvPr/>
        </p:nvSpPr>
        <p:spPr>
          <a:xfrm>
            <a:off x="7344228" y="2794000"/>
            <a:ext cx="3801291" cy="2242457"/>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the desire to keep the readers on your side</a:t>
            </a:r>
          </a:p>
        </p:txBody>
      </p:sp>
    </p:spTree>
    <p:extLst>
      <p:ext uri="{BB962C8B-B14F-4D97-AF65-F5344CB8AC3E}">
        <p14:creationId xmlns:p14="http://schemas.microsoft.com/office/powerpoint/2010/main" val="3342431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FC60-B543-874E-AEE3-00B472F2E533}"/>
              </a:ext>
            </a:extLst>
          </p:cNvPr>
          <p:cNvSpPr>
            <a:spLocks noGrp="1"/>
          </p:cNvSpPr>
          <p:nvPr>
            <p:ph type="title"/>
          </p:nvPr>
        </p:nvSpPr>
        <p:spPr/>
        <p:txBody>
          <a:bodyPr>
            <a:normAutofit fontScale="90000"/>
          </a:bodyPr>
          <a:lstStyle/>
          <a:p>
            <a:r>
              <a:rPr lang="en-US" sz="3600" b="1" dirty="0">
                <a:solidFill>
                  <a:srgbClr val="FF0000"/>
                </a:solidFill>
              </a:rPr>
              <a:t>Avoidance of “I” by locally-oriented Turkish writers </a:t>
            </a:r>
          </a:p>
        </p:txBody>
      </p:sp>
      <p:sp>
        <p:nvSpPr>
          <p:cNvPr id="6" name="Oval Callout 5">
            <a:extLst>
              <a:ext uri="{FF2B5EF4-FFF2-40B4-BE49-F238E27FC236}">
                <a16:creationId xmlns:a16="http://schemas.microsoft.com/office/drawing/2014/main" id="{7098B847-054B-C449-B39D-2D35534F0552}"/>
              </a:ext>
            </a:extLst>
          </p:cNvPr>
          <p:cNvSpPr/>
          <p:nvPr/>
        </p:nvSpPr>
        <p:spPr>
          <a:xfrm>
            <a:off x="2941351" y="2543156"/>
            <a:ext cx="6081486" cy="3135085"/>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I think the research that I conducted should be the main focus … The findings for instance should be presented objectively.”</a:t>
            </a:r>
          </a:p>
        </p:txBody>
      </p:sp>
    </p:spTree>
    <p:extLst>
      <p:ext uri="{BB962C8B-B14F-4D97-AF65-F5344CB8AC3E}">
        <p14:creationId xmlns:p14="http://schemas.microsoft.com/office/powerpoint/2010/main" val="2158727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D362-EFB4-264A-8A1D-132A5037F575}"/>
              </a:ext>
            </a:extLst>
          </p:cNvPr>
          <p:cNvSpPr>
            <a:spLocks noGrp="1"/>
          </p:cNvSpPr>
          <p:nvPr>
            <p:ph type="title"/>
          </p:nvPr>
        </p:nvSpPr>
        <p:spPr/>
        <p:txBody>
          <a:bodyPr>
            <a:normAutofit fontScale="90000"/>
          </a:bodyPr>
          <a:lstStyle/>
          <a:p>
            <a:r>
              <a:rPr lang="en-US" sz="3600" b="1" dirty="0">
                <a:solidFill>
                  <a:srgbClr val="FF0000"/>
                </a:solidFill>
              </a:rPr>
              <a:t>Use of “I” by Internationally-Oriented Turkish writers in high-risk functions</a:t>
            </a:r>
          </a:p>
        </p:txBody>
      </p:sp>
      <p:sp>
        <p:nvSpPr>
          <p:cNvPr id="3" name="Content Placeholder 2">
            <a:extLst>
              <a:ext uri="{FF2B5EF4-FFF2-40B4-BE49-F238E27FC236}">
                <a16:creationId xmlns:a16="http://schemas.microsoft.com/office/drawing/2014/main" id="{75F65AA5-F620-F749-BE5B-ABD726C9C5C0}"/>
              </a:ext>
            </a:extLst>
          </p:cNvPr>
          <p:cNvSpPr>
            <a:spLocks noGrp="1"/>
          </p:cNvSpPr>
          <p:nvPr>
            <p:ph sz="half" idx="1"/>
          </p:nvPr>
        </p:nvSpPr>
        <p:spPr/>
        <p:txBody>
          <a:bodyPr/>
          <a:lstStyle/>
          <a:p>
            <a:pPr marL="0" indent="0">
              <a:buNone/>
            </a:pPr>
            <a:r>
              <a:rPr lang="en-US" i="1" dirty="0"/>
              <a:t>In light of this discussion, </a:t>
            </a:r>
            <a:r>
              <a:rPr lang="en-US" b="1" i="1" dirty="0"/>
              <a:t>I</a:t>
            </a:r>
            <a:r>
              <a:rPr lang="en-US" i="1" dirty="0"/>
              <a:t> believe the main contribution of this article is in demonstrating that mortuary practices are highly ignored, but should be considered a critical aspect of studying contemporary migratory networks. </a:t>
            </a:r>
            <a:r>
              <a:rPr lang="en-US" dirty="0"/>
              <a:t>(Internationally-Oriented 8)</a:t>
            </a:r>
            <a:endParaRPr lang="tr-TR" dirty="0"/>
          </a:p>
          <a:p>
            <a:pPr marL="0" indent="0">
              <a:buNone/>
            </a:pPr>
            <a:endParaRPr lang="en-US" dirty="0"/>
          </a:p>
        </p:txBody>
      </p:sp>
      <p:sp>
        <p:nvSpPr>
          <p:cNvPr id="4" name="Content Placeholder 3">
            <a:extLst>
              <a:ext uri="{FF2B5EF4-FFF2-40B4-BE49-F238E27FC236}">
                <a16:creationId xmlns:a16="http://schemas.microsoft.com/office/drawing/2014/main" id="{88E77334-E7EF-0F40-9341-3A2ADDBC80CD}"/>
              </a:ext>
            </a:extLst>
          </p:cNvPr>
          <p:cNvSpPr>
            <a:spLocks noGrp="1"/>
          </p:cNvSpPr>
          <p:nvPr>
            <p:ph sz="half" idx="2"/>
          </p:nvPr>
        </p:nvSpPr>
        <p:spPr/>
        <p:txBody>
          <a:bodyPr/>
          <a:lstStyle/>
          <a:p>
            <a:pPr marL="0" indent="0">
              <a:buNone/>
            </a:pPr>
            <a:endParaRPr lang="en-US" dirty="0"/>
          </a:p>
        </p:txBody>
      </p:sp>
      <p:sp>
        <p:nvSpPr>
          <p:cNvPr id="5" name="Oval Callout 4">
            <a:extLst>
              <a:ext uri="{FF2B5EF4-FFF2-40B4-BE49-F238E27FC236}">
                <a16:creationId xmlns:a16="http://schemas.microsoft.com/office/drawing/2014/main" id="{284FCA96-FD71-2444-B568-1FF788A09822}"/>
              </a:ext>
            </a:extLst>
          </p:cNvPr>
          <p:cNvSpPr/>
          <p:nvPr/>
        </p:nvSpPr>
        <p:spPr>
          <a:xfrm>
            <a:off x="6172201" y="1825625"/>
            <a:ext cx="5439228" cy="3791404"/>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We understand social phenomena through the eyes of the researcher. So, why can’t the researcher say “My interpretation” “My argument”? This is limiting … This [use of first person pronouns] is not only natural, I think it is necessary”. </a:t>
            </a:r>
            <a:endParaRPr lang="tr-TR" dirty="0"/>
          </a:p>
        </p:txBody>
      </p:sp>
    </p:spTree>
    <p:extLst>
      <p:ext uri="{BB962C8B-B14F-4D97-AF65-F5344CB8AC3E}">
        <p14:creationId xmlns:p14="http://schemas.microsoft.com/office/powerpoint/2010/main" val="881430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C55734-7549-4A43-B101-0310A0A515CA}"/>
              </a:ext>
            </a:extLst>
          </p:cNvPr>
          <p:cNvSpPr>
            <a:spLocks noGrp="1"/>
          </p:cNvSpPr>
          <p:nvPr>
            <p:ph type="title"/>
          </p:nvPr>
        </p:nvSpPr>
        <p:spPr/>
        <p:txBody>
          <a:bodyPr>
            <a:normAutofit fontScale="90000"/>
          </a:bodyPr>
          <a:lstStyle/>
          <a:p>
            <a:r>
              <a:rPr lang="en-US" sz="3600" b="1" dirty="0">
                <a:solidFill>
                  <a:srgbClr val="FF0000"/>
                </a:solidFill>
              </a:rPr>
              <a:t>Use of “I” by Internationally-Oriented Turkish writers in high-risk functions</a:t>
            </a:r>
          </a:p>
        </p:txBody>
      </p:sp>
      <p:sp>
        <p:nvSpPr>
          <p:cNvPr id="7" name="Oval Callout 6">
            <a:extLst>
              <a:ext uri="{FF2B5EF4-FFF2-40B4-BE49-F238E27FC236}">
                <a16:creationId xmlns:a16="http://schemas.microsoft.com/office/drawing/2014/main" id="{8AB3DE20-FBA5-1641-9582-E743BAB0956B}"/>
              </a:ext>
            </a:extLst>
          </p:cNvPr>
          <p:cNvSpPr/>
          <p:nvPr/>
        </p:nvSpPr>
        <p:spPr>
          <a:xfrm>
            <a:off x="1493430" y="2531165"/>
            <a:ext cx="8084457" cy="4219870"/>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I say “I argue in this paper” here because I want to make it clear that this argument is mine and it’s new.”</a:t>
            </a:r>
          </a:p>
        </p:txBody>
      </p:sp>
    </p:spTree>
    <p:extLst>
      <p:ext uri="{BB962C8B-B14F-4D97-AF65-F5344CB8AC3E}">
        <p14:creationId xmlns:p14="http://schemas.microsoft.com/office/powerpoint/2010/main" val="384431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9CB868-97E6-0E43-9A7F-165FD848FD85}"/>
              </a:ext>
            </a:extLst>
          </p:cNvPr>
          <p:cNvSpPr>
            <a:spLocks noGrp="1"/>
          </p:cNvSpPr>
          <p:nvPr>
            <p:ph type="title"/>
          </p:nvPr>
        </p:nvSpPr>
        <p:spPr/>
        <p:txBody>
          <a:bodyPr/>
          <a:lstStyle/>
          <a:p>
            <a:r>
              <a:rPr lang="en-US" b="1" dirty="0">
                <a:solidFill>
                  <a:srgbClr val="FF0000"/>
                </a:solidFill>
              </a:rPr>
              <a:t>Discussion</a:t>
            </a:r>
          </a:p>
        </p:txBody>
      </p:sp>
      <p:sp>
        <p:nvSpPr>
          <p:cNvPr id="5" name="Content Placeholder 4">
            <a:extLst>
              <a:ext uri="{FF2B5EF4-FFF2-40B4-BE49-F238E27FC236}">
                <a16:creationId xmlns:a16="http://schemas.microsoft.com/office/drawing/2014/main" id="{E3B5EB9C-2790-1C4C-A48C-6C37AAB3F9A5}"/>
              </a:ext>
            </a:extLst>
          </p:cNvPr>
          <p:cNvSpPr>
            <a:spLocks noGrp="1"/>
          </p:cNvSpPr>
          <p:nvPr>
            <p:ph idx="1"/>
          </p:nvPr>
        </p:nvSpPr>
        <p:spPr/>
        <p:txBody>
          <a:bodyPr/>
          <a:lstStyle/>
          <a:p>
            <a:pPr marL="0" indent="0">
              <a:buNone/>
            </a:pPr>
            <a:r>
              <a:rPr lang="en-US" dirty="0"/>
              <a:t>Internationally-Oriented Turkish scholars identify themselves with the discourse conventions of international journals rather than national journals. </a:t>
            </a:r>
          </a:p>
          <a:p>
            <a:pPr marL="0" indent="0">
              <a:buNone/>
            </a:pPr>
            <a:endParaRPr lang="en-US" dirty="0"/>
          </a:p>
        </p:txBody>
      </p:sp>
    </p:spTree>
    <p:extLst>
      <p:ext uri="{BB962C8B-B14F-4D97-AF65-F5344CB8AC3E}">
        <p14:creationId xmlns:p14="http://schemas.microsoft.com/office/powerpoint/2010/main" val="1894434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F4970-D18D-AC49-ABB1-922B55224E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830BA6-12A5-B74F-98A1-6C0F5879336D}"/>
              </a:ext>
            </a:extLst>
          </p:cNvPr>
          <p:cNvSpPr>
            <a:spLocks noGrp="1"/>
          </p:cNvSpPr>
          <p:nvPr>
            <p:ph idx="1"/>
          </p:nvPr>
        </p:nvSpPr>
        <p:spPr/>
        <p:txBody>
          <a:bodyPr/>
          <a:lstStyle/>
          <a:p>
            <a:pPr marL="0" indent="0">
              <a:buNone/>
            </a:pPr>
            <a:r>
              <a:rPr lang="en-US" dirty="0"/>
              <a:t>The differences in how the two groups of Turkish scholars used first person pronouns suggest that within a single NNSE disciplinary discourse community, there might exist multiple discourse communities exerting their influence on different authorial identities in writing.</a:t>
            </a:r>
            <a:endParaRPr lang="tr-TR" dirty="0"/>
          </a:p>
          <a:p>
            <a:pPr marL="0" indent="0">
              <a:buNone/>
            </a:pPr>
            <a:endParaRPr lang="en-US" dirty="0"/>
          </a:p>
        </p:txBody>
      </p:sp>
    </p:spTree>
    <p:extLst>
      <p:ext uri="{BB962C8B-B14F-4D97-AF65-F5344CB8AC3E}">
        <p14:creationId xmlns:p14="http://schemas.microsoft.com/office/powerpoint/2010/main" val="1728886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F3C48-3785-C54B-AAB7-C9EAC4A75003}"/>
              </a:ext>
            </a:extLst>
          </p:cNvPr>
          <p:cNvSpPr>
            <a:spLocks noGrp="1"/>
          </p:cNvSpPr>
          <p:nvPr>
            <p:ph type="title"/>
          </p:nvPr>
        </p:nvSpPr>
        <p:spPr/>
        <p:txBody>
          <a:bodyPr/>
          <a:lstStyle/>
          <a:p>
            <a:r>
              <a:rPr lang="en-US" b="1" dirty="0">
                <a:solidFill>
                  <a:srgbClr val="FF0000"/>
                </a:solidFill>
              </a:rPr>
              <a:t>Implications</a:t>
            </a:r>
            <a:br>
              <a:rPr lang="en-US" b="1" dirty="0">
                <a:solidFill>
                  <a:srgbClr val="FF0000"/>
                </a:solidFill>
              </a:rPr>
            </a:br>
            <a:endParaRPr lang="en-US" b="1" dirty="0">
              <a:solidFill>
                <a:srgbClr val="FF0000"/>
              </a:solidFill>
            </a:endParaRPr>
          </a:p>
        </p:txBody>
      </p:sp>
      <p:sp>
        <p:nvSpPr>
          <p:cNvPr id="3" name="Content Placeholder 2">
            <a:extLst>
              <a:ext uri="{FF2B5EF4-FFF2-40B4-BE49-F238E27FC236}">
                <a16:creationId xmlns:a16="http://schemas.microsoft.com/office/drawing/2014/main" id="{AC608FF2-6C7A-594C-82C2-D17182BEF48A}"/>
              </a:ext>
            </a:extLst>
          </p:cNvPr>
          <p:cNvSpPr>
            <a:spLocks noGrp="1"/>
          </p:cNvSpPr>
          <p:nvPr>
            <p:ph idx="1"/>
          </p:nvPr>
        </p:nvSpPr>
        <p:spPr/>
        <p:txBody>
          <a:bodyPr/>
          <a:lstStyle/>
          <a:p>
            <a:pPr marL="0" indent="0">
              <a:buNone/>
            </a:pPr>
            <a:r>
              <a:rPr lang="en-US" dirty="0"/>
              <a:t>To support writers who want to participate at the international level, an </a:t>
            </a:r>
            <a:r>
              <a:rPr lang="en-US" dirty="0">
                <a:solidFill>
                  <a:srgbClr val="FF0000"/>
                </a:solidFill>
              </a:rPr>
              <a:t>ESP genre-based approach </a:t>
            </a:r>
            <a:r>
              <a:rPr lang="en-US" dirty="0"/>
              <a:t>to academic writing (see Hyland, 2003; Johns, 2002) can be adopted in graduate level academic writing courses. </a:t>
            </a:r>
          </a:p>
        </p:txBody>
      </p:sp>
    </p:spTree>
    <p:extLst>
      <p:ext uri="{BB962C8B-B14F-4D97-AF65-F5344CB8AC3E}">
        <p14:creationId xmlns:p14="http://schemas.microsoft.com/office/powerpoint/2010/main" val="3890479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8FA7-26F5-AB48-985B-5F50F9B306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6DEF15-41CC-4845-ACDC-F3E8C5C73617}"/>
              </a:ext>
            </a:extLst>
          </p:cNvPr>
          <p:cNvSpPr>
            <a:spLocks noGrp="1"/>
          </p:cNvSpPr>
          <p:nvPr>
            <p:ph idx="1"/>
          </p:nvPr>
        </p:nvSpPr>
        <p:spPr/>
        <p:txBody>
          <a:bodyPr/>
          <a:lstStyle/>
          <a:p>
            <a:pPr marL="0" indent="0">
              <a:buNone/>
            </a:pPr>
            <a:r>
              <a:rPr lang="en-US" dirty="0">
                <a:solidFill>
                  <a:srgbClr val="FF0000"/>
                </a:solidFill>
              </a:rPr>
              <a:t> Student research in EAP writing classes </a:t>
            </a:r>
            <a:r>
              <a:rPr lang="en-US" dirty="0"/>
              <a:t>can be promoted through activities designed to encourage them to explore and reflect on their own writing and the writing practices of others, so that they can better position themselves within academic contexts (Johns, 2002). </a:t>
            </a:r>
          </a:p>
        </p:txBody>
      </p:sp>
    </p:spTree>
    <p:extLst>
      <p:ext uri="{BB962C8B-B14F-4D97-AF65-F5344CB8AC3E}">
        <p14:creationId xmlns:p14="http://schemas.microsoft.com/office/powerpoint/2010/main" val="1605088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838" y="1397105"/>
            <a:ext cx="10142136" cy="4916881"/>
          </a:xfrm>
          <a:prstGeom prst="rect">
            <a:avLst/>
          </a:prstGeom>
        </p:spPr>
      </p:pic>
      <p:sp>
        <p:nvSpPr>
          <p:cNvPr id="3" name="Title 2">
            <a:extLst>
              <a:ext uri="{FF2B5EF4-FFF2-40B4-BE49-F238E27FC236}">
                <a16:creationId xmlns:a16="http://schemas.microsoft.com/office/drawing/2014/main" id="{BCB0C7D1-E357-FE42-B3CE-C1CCFF06086F}"/>
              </a:ext>
            </a:extLst>
          </p:cNvPr>
          <p:cNvSpPr>
            <a:spLocks noGrp="1"/>
          </p:cNvSpPr>
          <p:nvPr>
            <p:ph type="title"/>
          </p:nvPr>
        </p:nvSpPr>
        <p:spPr/>
        <p:txBody>
          <a:bodyPr/>
          <a:lstStyle/>
          <a:p>
            <a:r>
              <a:rPr lang="en-US" b="1" dirty="0">
                <a:solidFill>
                  <a:srgbClr val="FF0000"/>
                </a:solidFill>
              </a:rPr>
              <a:t>Students can conduct corpus analysis</a:t>
            </a:r>
            <a:endParaRPr lang="en-US" dirty="0"/>
          </a:p>
        </p:txBody>
      </p:sp>
      <p:sp>
        <p:nvSpPr>
          <p:cNvPr id="4" name="Content Placeholder 3">
            <a:extLst>
              <a:ext uri="{FF2B5EF4-FFF2-40B4-BE49-F238E27FC236}">
                <a16:creationId xmlns:a16="http://schemas.microsoft.com/office/drawing/2014/main" id="{29DE3445-A328-AA49-8022-5F00535EA63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335744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721F-F539-D44E-A630-1172FB9545B9}"/>
              </a:ext>
            </a:extLst>
          </p:cNvPr>
          <p:cNvSpPr>
            <a:spLocks noGrp="1"/>
          </p:cNvSpPr>
          <p:nvPr>
            <p:ph type="title"/>
          </p:nvPr>
        </p:nvSpPr>
        <p:spPr/>
        <p:txBody>
          <a:bodyPr/>
          <a:lstStyle/>
          <a:p>
            <a:r>
              <a:rPr lang="en-US" b="1" dirty="0">
                <a:solidFill>
                  <a:srgbClr val="FF0000"/>
                </a:solidFill>
              </a:rPr>
              <a:t>Students can conduct corpus analysis</a:t>
            </a:r>
          </a:p>
        </p:txBody>
      </p:sp>
      <p:sp>
        <p:nvSpPr>
          <p:cNvPr id="3" name="Content Placeholder 2">
            <a:extLst>
              <a:ext uri="{FF2B5EF4-FFF2-40B4-BE49-F238E27FC236}">
                <a16:creationId xmlns:a16="http://schemas.microsoft.com/office/drawing/2014/main" id="{CD381259-2E11-1B4F-86AE-07F27B17E3B1}"/>
              </a:ext>
            </a:extLst>
          </p:cNvPr>
          <p:cNvSpPr>
            <a:spLocks noGrp="1"/>
          </p:cNvSpPr>
          <p:nvPr>
            <p:ph idx="1"/>
          </p:nvPr>
        </p:nvSpPr>
        <p:spPr/>
        <p:txBody>
          <a:bodyPr>
            <a:normAutofit/>
          </a:bodyPr>
          <a:lstStyle/>
          <a:p>
            <a:r>
              <a:rPr lang="en-US" dirty="0"/>
              <a:t>compare the frequency of first person pronouns across corpora of selected RAs from different journals in their first language and in English</a:t>
            </a:r>
          </a:p>
          <a:p>
            <a:r>
              <a:rPr lang="en-US" dirty="0"/>
              <a:t>read and reflect on example concordance lines retrieved from these corpora and discuss questions like “What  might the author’s aim be in using or avoiding first person pronouns in this example?”</a:t>
            </a:r>
          </a:p>
          <a:p>
            <a:pPr marL="0" indent="0">
              <a:buNone/>
            </a:pPr>
            <a:r>
              <a:rPr lang="en-US" i="1" dirty="0"/>
              <a:t>In light of such findings, </a:t>
            </a:r>
            <a:r>
              <a:rPr lang="en-US" b="1" i="1" dirty="0"/>
              <a:t>I </a:t>
            </a:r>
            <a:r>
              <a:rPr lang="en-US" i="1" dirty="0"/>
              <a:t>conceptualize middle-class children’s help-seeking propensities and strategies as forms of cultural capital.</a:t>
            </a:r>
            <a:endParaRPr lang="en-US" dirty="0"/>
          </a:p>
          <a:p>
            <a:pPr marL="0" indent="0">
              <a:buNone/>
            </a:pPr>
            <a:endParaRPr lang="en-US" dirty="0"/>
          </a:p>
        </p:txBody>
      </p:sp>
    </p:spTree>
    <p:extLst>
      <p:ext uri="{BB962C8B-B14F-4D97-AF65-F5344CB8AC3E}">
        <p14:creationId xmlns:p14="http://schemas.microsoft.com/office/powerpoint/2010/main" val="1763792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tudent professor convers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578" y="1825798"/>
            <a:ext cx="4455433" cy="30205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350F44-02BD-534F-93A6-0EA99622DD90}"/>
              </a:ext>
            </a:extLst>
          </p:cNvPr>
          <p:cNvSpPr>
            <a:spLocks noGrp="1"/>
          </p:cNvSpPr>
          <p:nvPr>
            <p:ph type="title"/>
          </p:nvPr>
        </p:nvSpPr>
        <p:spPr/>
        <p:txBody>
          <a:bodyPr/>
          <a:lstStyle/>
          <a:p>
            <a:r>
              <a:rPr lang="en-US" b="1" dirty="0">
                <a:solidFill>
                  <a:srgbClr val="FF0000"/>
                </a:solidFill>
              </a:rPr>
              <a:t>Students develop hypotheses</a:t>
            </a:r>
          </a:p>
        </p:txBody>
      </p:sp>
      <p:sp>
        <p:nvSpPr>
          <p:cNvPr id="3" name="Content Placeholder 2">
            <a:extLst>
              <a:ext uri="{FF2B5EF4-FFF2-40B4-BE49-F238E27FC236}">
                <a16:creationId xmlns:a16="http://schemas.microsoft.com/office/drawing/2014/main" id="{FE1E5A3C-6598-0E48-AABA-D64CE6089D12}"/>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28DD7848-DDAA-7E4B-B33B-775ACAD84E7B}"/>
              </a:ext>
            </a:extLst>
          </p:cNvPr>
          <p:cNvSpPr>
            <a:spLocks noGrp="1"/>
          </p:cNvSpPr>
          <p:nvPr>
            <p:ph sz="half" idx="2"/>
          </p:nvPr>
        </p:nvSpPr>
        <p:spPr/>
        <p:txBody>
          <a:bodyPr/>
          <a:lstStyle/>
          <a:p>
            <a:r>
              <a:rPr lang="en-US" dirty="0"/>
              <a:t>develop their own hypotheses about the use of first person pronouns in their disciplines and then interview discipline-specific faculty members to test these hypotheses. </a:t>
            </a:r>
          </a:p>
          <a:p>
            <a:r>
              <a:rPr lang="en-US" dirty="0"/>
              <a:t>discuss their findings in class or reflect on them by writing diaries. </a:t>
            </a:r>
            <a:endParaRPr lang="tr-TR" dirty="0"/>
          </a:p>
          <a:p>
            <a:pPr marL="0" indent="0">
              <a:buNone/>
            </a:pPr>
            <a:endParaRPr lang="en-US" dirty="0"/>
          </a:p>
        </p:txBody>
      </p:sp>
    </p:spTree>
    <p:extLst>
      <p:ext uri="{BB962C8B-B14F-4D97-AF65-F5344CB8AC3E}">
        <p14:creationId xmlns:p14="http://schemas.microsoft.com/office/powerpoint/2010/main" val="1903888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2CF9-1E9B-2345-9FFB-F68B53AE54C2}"/>
              </a:ext>
            </a:extLst>
          </p:cNvPr>
          <p:cNvSpPr>
            <a:spLocks noGrp="1"/>
          </p:cNvSpPr>
          <p:nvPr>
            <p:ph type="title"/>
          </p:nvPr>
        </p:nvSpPr>
        <p:spPr/>
        <p:txBody>
          <a:bodyPr>
            <a:normAutofit fontScale="90000"/>
          </a:bodyPr>
          <a:lstStyle/>
          <a:p>
            <a:r>
              <a:rPr lang="en-US" b="1" dirty="0">
                <a:solidFill>
                  <a:srgbClr val="FF0000"/>
                </a:solidFill>
              </a:rPr>
              <a:t>Writing is a socially developed skill. </a:t>
            </a:r>
            <a:br>
              <a:rPr lang="en-US" b="1" dirty="0">
                <a:solidFill>
                  <a:srgbClr val="FF0000"/>
                </a:solidFill>
              </a:rPr>
            </a:br>
            <a:endParaRPr lang="en-US" b="1" dirty="0">
              <a:solidFill>
                <a:srgbClr val="FF0000"/>
              </a:solidFill>
            </a:endParaRPr>
          </a:p>
        </p:txBody>
      </p:sp>
      <p:sp>
        <p:nvSpPr>
          <p:cNvPr id="3" name="Content Placeholder 2">
            <a:extLst>
              <a:ext uri="{FF2B5EF4-FFF2-40B4-BE49-F238E27FC236}">
                <a16:creationId xmlns:a16="http://schemas.microsoft.com/office/drawing/2014/main" id="{8F7C09D0-8EE5-F146-9A7A-479F94CB73CA}"/>
              </a:ext>
            </a:extLst>
          </p:cNvPr>
          <p:cNvSpPr>
            <a:spLocks noGrp="1"/>
          </p:cNvSpPr>
          <p:nvPr>
            <p:ph idx="1"/>
          </p:nvPr>
        </p:nvSpPr>
        <p:spPr/>
        <p:txBody>
          <a:bodyPr/>
          <a:lstStyle/>
          <a:p>
            <a:pPr marL="0" indent="0">
              <a:buNone/>
            </a:pPr>
            <a:endParaRPr lang="en-US" dirty="0"/>
          </a:p>
          <a:p>
            <a:pPr marL="0" indent="0">
              <a:buNone/>
            </a:pPr>
            <a:r>
              <a:rPr lang="en-US" dirty="0"/>
              <a:t>Academic writers develop their authorial self by making discoursal choices that are available to them. </a:t>
            </a:r>
          </a:p>
          <a:p>
            <a:pPr marL="0" indent="0">
              <a:buNone/>
            </a:pPr>
            <a:endParaRPr lang="en-US" dirty="0"/>
          </a:p>
          <a:p>
            <a:pPr marL="0" indent="0">
              <a:buNone/>
            </a:pPr>
            <a:r>
              <a:rPr lang="en-US" dirty="0"/>
              <a:t>“Academic writers have rhetorical options and there are considerable advantages for them in being aware of the preferred patterns of expression in different communities.” (Hyland, 2001, p. 224), </a:t>
            </a:r>
            <a:endParaRPr lang="tr-TR" dirty="0"/>
          </a:p>
          <a:p>
            <a:pPr marL="0" indent="0">
              <a:buNone/>
            </a:pPr>
            <a:endParaRPr lang="en-US" dirty="0"/>
          </a:p>
        </p:txBody>
      </p:sp>
    </p:spTree>
    <p:extLst>
      <p:ext uri="{BB962C8B-B14F-4D97-AF65-F5344CB8AC3E}">
        <p14:creationId xmlns:p14="http://schemas.microsoft.com/office/powerpoint/2010/main" val="3643007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B889B-87E4-F049-BE5C-6CF132DF183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B12298C-D196-0341-91B2-9617B9CF9EFE}"/>
              </a:ext>
            </a:extLst>
          </p:cNvPr>
          <p:cNvSpPr>
            <a:spLocks noGrp="1"/>
          </p:cNvSpPr>
          <p:nvPr>
            <p:ph idx="1"/>
          </p:nvPr>
        </p:nvSpPr>
        <p:spPr/>
        <p:txBody>
          <a:bodyPr/>
          <a:lstStyle/>
          <a:p>
            <a:pPr marL="0" indent="0">
              <a:buNone/>
            </a:pPr>
            <a:r>
              <a:rPr lang="en-GB" dirty="0" err="1"/>
              <a:t>Işık-Taş</a:t>
            </a:r>
            <a:r>
              <a:rPr lang="en-GB" dirty="0"/>
              <a:t>, E. E. (2018). Authorial identity in Turkish language and English language research</a:t>
            </a:r>
            <a:r>
              <a:rPr lang="tr-TR" dirty="0"/>
              <a:t> </a:t>
            </a:r>
            <a:r>
              <a:rPr lang="en-GB" dirty="0"/>
              <a:t>articles in Sociology: The role of publication context in academic writers’ discourse</a:t>
            </a:r>
            <a:r>
              <a:rPr lang="tr-TR" dirty="0"/>
              <a:t> </a:t>
            </a:r>
            <a:r>
              <a:rPr lang="en-GB" dirty="0"/>
              <a:t>choices. </a:t>
            </a:r>
            <a:r>
              <a:rPr lang="en-GB" i="1" dirty="0">
                <a:solidFill>
                  <a:srgbClr val="FF0000"/>
                </a:solidFill>
              </a:rPr>
              <a:t>English for Specific Purposes 49</a:t>
            </a:r>
            <a:r>
              <a:rPr lang="en-GB" dirty="0">
                <a:solidFill>
                  <a:srgbClr val="FF0000"/>
                </a:solidFill>
              </a:rPr>
              <a:t>(1),</a:t>
            </a:r>
            <a:r>
              <a:rPr lang="en-GB" i="1" dirty="0">
                <a:solidFill>
                  <a:srgbClr val="FF0000"/>
                </a:solidFill>
              </a:rPr>
              <a:t> </a:t>
            </a:r>
            <a:r>
              <a:rPr lang="en-GB" dirty="0">
                <a:solidFill>
                  <a:srgbClr val="FF0000"/>
                </a:solidFill>
              </a:rPr>
              <a:t>26-38.</a:t>
            </a:r>
            <a:endParaRPr lang="tr-TR" dirty="0">
              <a:solidFill>
                <a:srgbClr val="FF0000"/>
              </a:solidFill>
            </a:endParaRPr>
          </a:p>
          <a:p>
            <a:pPr marL="0" indent="0">
              <a:buNone/>
            </a:pPr>
            <a:r>
              <a:rPr lang="en-US" dirty="0" err="1"/>
              <a:t>edaisik@metu.</a:t>
            </a:r>
            <a:r>
              <a:rPr lang="en-US" err="1"/>
              <a:t>edu</a:t>
            </a:r>
            <a:r>
              <a:rPr lang="en-US"/>
              <a:t>.tr</a:t>
            </a:r>
            <a:endParaRPr lang="en-US" dirty="0"/>
          </a:p>
        </p:txBody>
      </p:sp>
    </p:spTree>
    <p:extLst>
      <p:ext uri="{BB962C8B-B14F-4D97-AF65-F5344CB8AC3E}">
        <p14:creationId xmlns:p14="http://schemas.microsoft.com/office/powerpoint/2010/main" val="817124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Thank You!</a:t>
            </a:r>
          </a:p>
          <a:p>
            <a:pPr marL="0" indent="0">
              <a:buNone/>
            </a:pPr>
            <a:endParaRPr lang="en-US" dirty="0"/>
          </a:p>
          <a:p>
            <a:pPr marL="0" indent="0">
              <a:buNone/>
            </a:pPr>
            <a:r>
              <a:rPr lang="en-US" dirty="0"/>
              <a:t>Any comments or questions?</a:t>
            </a:r>
          </a:p>
        </p:txBody>
      </p:sp>
    </p:spTree>
    <p:extLst>
      <p:ext uri="{BB962C8B-B14F-4D97-AF65-F5344CB8AC3E}">
        <p14:creationId xmlns:p14="http://schemas.microsoft.com/office/powerpoint/2010/main" val="2785428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8730" y="508000"/>
            <a:ext cx="9650731" cy="412751"/>
          </a:xfrm>
        </p:spPr>
        <p:txBody>
          <a:bodyPr>
            <a:normAutofit fontScale="90000"/>
          </a:bodyPr>
          <a:lstStyle/>
          <a:p>
            <a:r>
              <a:rPr lang="en-US" sz="2880" b="1" dirty="0">
                <a:solidFill>
                  <a:srgbClr val="FF0000"/>
                </a:solidFill>
              </a:rPr>
              <a:t>References</a:t>
            </a:r>
          </a:p>
        </p:txBody>
      </p:sp>
      <p:sp>
        <p:nvSpPr>
          <p:cNvPr id="3" name="Content Placeholder 2"/>
          <p:cNvSpPr>
            <a:spLocks noGrp="1"/>
          </p:cNvSpPr>
          <p:nvPr>
            <p:ph idx="1"/>
          </p:nvPr>
        </p:nvSpPr>
        <p:spPr>
          <a:xfrm>
            <a:off x="1268730" y="920751"/>
            <a:ext cx="9650731" cy="5022851"/>
          </a:xfrm>
        </p:spPr>
        <p:txBody>
          <a:bodyPr>
            <a:noAutofit/>
          </a:bodyPr>
          <a:lstStyle/>
          <a:p>
            <a:pPr marL="0" indent="0">
              <a:buNone/>
            </a:pPr>
            <a:r>
              <a:rPr lang="en-US" sz="1200" dirty="0"/>
              <a:t> </a:t>
            </a:r>
            <a:r>
              <a:rPr lang="en-US" sz="1200" dirty="0" err="1"/>
              <a:t>Bartholomae</a:t>
            </a:r>
            <a:r>
              <a:rPr lang="en-US" sz="1200" dirty="0"/>
              <a:t>, D. (1985). Inventing the university. In Rose, M. (Ed). </a:t>
            </a:r>
            <a:r>
              <a:rPr lang="en-US" sz="1200" i="1" dirty="0"/>
              <a:t>When a Writer can’t Write: Studies in Writer’s Block and Other Composing Problems</a:t>
            </a:r>
            <a:r>
              <a:rPr lang="en-US" sz="1200" dirty="0"/>
              <a:t> (pp. 134–165). New York: Guilford Press.</a:t>
            </a:r>
          </a:p>
          <a:p>
            <a:pPr marL="0" indent="0">
              <a:buNone/>
            </a:pPr>
            <a:r>
              <a:rPr lang="tr-TR" sz="1200" dirty="0"/>
              <a:t>Biber, D, </a:t>
            </a:r>
            <a:r>
              <a:rPr lang="tr-TR" sz="1200" dirty="0" err="1"/>
              <a:t>Johannsson</a:t>
            </a:r>
            <a:r>
              <a:rPr lang="tr-TR" sz="1200" dirty="0"/>
              <a:t>, S., </a:t>
            </a:r>
            <a:r>
              <a:rPr lang="tr-TR" sz="1200" dirty="0" err="1"/>
              <a:t>Leech</a:t>
            </a:r>
            <a:r>
              <a:rPr lang="tr-TR" sz="1200" dirty="0"/>
              <a:t>, G., </a:t>
            </a:r>
            <a:r>
              <a:rPr lang="tr-TR" sz="1200" dirty="0" err="1"/>
              <a:t>Conrad</a:t>
            </a:r>
            <a:r>
              <a:rPr lang="tr-TR" sz="1200" dirty="0"/>
              <a:t>, S., </a:t>
            </a:r>
            <a:r>
              <a:rPr lang="tr-TR" sz="1200" dirty="0" err="1"/>
              <a:t>Finegan</a:t>
            </a:r>
            <a:r>
              <a:rPr lang="tr-TR" sz="1200" dirty="0"/>
              <a:t>, E. (1999). </a:t>
            </a:r>
            <a:r>
              <a:rPr lang="tr-TR" sz="1200" dirty="0" err="1"/>
              <a:t>Longman</a:t>
            </a:r>
            <a:r>
              <a:rPr lang="tr-TR" sz="1200" dirty="0"/>
              <a:t> </a:t>
            </a:r>
            <a:r>
              <a:rPr lang="tr-TR" sz="1200" dirty="0" err="1"/>
              <a:t>Grammar</a:t>
            </a:r>
            <a:r>
              <a:rPr lang="tr-TR" sz="1200" dirty="0"/>
              <a:t> of </a:t>
            </a:r>
            <a:r>
              <a:rPr lang="tr-TR" sz="1200" dirty="0" err="1"/>
              <a:t>Spoken</a:t>
            </a:r>
            <a:r>
              <a:rPr lang="tr-TR" sz="1200" dirty="0"/>
              <a:t> </a:t>
            </a:r>
            <a:r>
              <a:rPr lang="tr-TR" sz="1200" dirty="0" err="1"/>
              <a:t>and</a:t>
            </a:r>
            <a:r>
              <a:rPr lang="tr-TR" sz="1200" dirty="0"/>
              <a:t> </a:t>
            </a:r>
            <a:r>
              <a:rPr lang="tr-TR" sz="1200" dirty="0" err="1"/>
              <a:t>Written</a:t>
            </a:r>
            <a:r>
              <a:rPr lang="tr-TR" sz="1200" dirty="0"/>
              <a:t> English. </a:t>
            </a:r>
            <a:r>
              <a:rPr lang="tr-TR" sz="1200" dirty="0" err="1"/>
              <a:t>Pearson</a:t>
            </a:r>
            <a:r>
              <a:rPr lang="tr-TR" sz="1200" dirty="0"/>
              <a:t> </a:t>
            </a:r>
            <a:r>
              <a:rPr lang="tr-TR" sz="1200" dirty="0" err="1"/>
              <a:t>Education</a:t>
            </a:r>
            <a:r>
              <a:rPr lang="tr-TR" sz="1200" dirty="0"/>
              <a:t> Limited. </a:t>
            </a:r>
            <a:r>
              <a:rPr lang="tr-TR" sz="1200" dirty="0" err="1"/>
              <a:t>Essex</a:t>
            </a:r>
            <a:r>
              <a:rPr lang="tr-TR" sz="1200" dirty="0"/>
              <a:t>.</a:t>
            </a:r>
            <a:endParaRPr lang="en-US" sz="1200" dirty="0"/>
          </a:p>
          <a:p>
            <a:pPr marL="0" indent="0">
              <a:buNone/>
            </a:pPr>
            <a:r>
              <a:rPr lang="en-US" sz="1200" dirty="0"/>
              <a:t>Duff, P. A. (2007a). </a:t>
            </a:r>
            <a:r>
              <a:rPr lang="en-US" sz="1200" dirty="0" err="1"/>
              <a:t>Problematising</a:t>
            </a:r>
            <a:r>
              <a:rPr lang="en-US" sz="1200" dirty="0"/>
              <a:t> academic discourse socialization. In Marriott, H; Moore, T; Spence-Brown, R. (</a:t>
            </a:r>
            <a:r>
              <a:rPr lang="en-US" sz="1200" dirty="0" err="1"/>
              <a:t>Eds</a:t>
            </a:r>
            <a:r>
              <a:rPr lang="en-US" sz="1200" dirty="0"/>
              <a:t>). </a:t>
            </a:r>
            <a:r>
              <a:rPr lang="en-US" sz="1200" i="1" dirty="0"/>
              <a:t>Learning Discourses and the Discourses of Learning </a:t>
            </a:r>
            <a:r>
              <a:rPr lang="en-US" sz="1200" dirty="0"/>
              <a:t>(pp. 1.1–1.18). Melbourne: </a:t>
            </a:r>
            <a:r>
              <a:rPr lang="en-US" sz="1200" dirty="0" err="1"/>
              <a:t>Monash</a:t>
            </a:r>
            <a:r>
              <a:rPr lang="en-US" sz="1200" dirty="0"/>
              <a:t> University </a:t>
            </a:r>
            <a:r>
              <a:rPr lang="en-US" sz="1200" dirty="0" err="1"/>
              <a:t>ePress</a:t>
            </a:r>
            <a:r>
              <a:rPr lang="en-US" sz="1200" dirty="0"/>
              <a:t>.. DOI: 10.2104/ld070001.</a:t>
            </a:r>
          </a:p>
          <a:p>
            <a:pPr marL="0" indent="0">
              <a:buNone/>
            </a:pPr>
            <a:r>
              <a:rPr lang="en-US" sz="1200" dirty="0"/>
              <a:t>Duff, P. A. (2007b) Second language socialization as sociocultural theory: Insights and issues. Paper presented at the Pacific Second Language Research Forum (</a:t>
            </a:r>
            <a:r>
              <a:rPr lang="en-US" sz="1200" dirty="0" err="1"/>
              <a:t>PacSLRF</a:t>
            </a:r>
            <a:r>
              <a:rPr lang="en-US" sz="1200" dirty="0"/>
              <a:t>) and Australian Association of Applied Linguistics joint conferences at the University of Queensland, Australia, July 2006.</a:t>
            </a:r>
          </a:p>
          <a:p>
            <a:pPr marL="0" indent="0">
              <a:buNone/>
            </a:pPr>
            <a:r>
              <a:rPr lang="en-US" sz="1200" dirty="0"/>
              <a:t>Garrett, P. B. &amp; P. </a:t>
            </a:r>
            <a:r>
              <a:rPr lang="en-US" sz="1200" dirty="0" err="1"/>
              <a:t>Baquedano</a:t>
            </a:r>
            <a:r>
              <a:rPr lang="en-US" sz="1200" dirty="0"/>
              <a:t>-Lopez. (2002). Language socialization: Reproduction and continuity, transformation and change. </a:t>
            </a:r>
            <a:r>
              <a:rPr lang="en-US" sz="1200" i="1" dirty="0"/>
              <a:t>Annual Review of Anthropology 31</a:t>
            </a:r>
            <a:r>
              <a:rPr lang="en-US" sz="1200" dirty="0"/>
              <a:t>, 339–361.</a:t>
            </a:r>
          </a:p>
          <a:p>
            <a:pPr marL="0" indent="0">
              <a:buNone/>
            </a:pPr>
            <a:r>
              <a:rPr lang="en-US" sz="1200" dirty="0"/>
              <a:t>Hyland, K. (2002). Authority and invisibility: authorial identity in academic writing. </a:t>
            </a:r>
            <a:r>
              <a:rPr lang="en-US" sz="1200" i="1" dirty="0"/>
              <a:t>Journal of Pragmatics 34</a:t>
            </a:r>
            <a:r>
              <a:rPr lang="en-US" sz="1200" dirty="0"/>
              <a:t>, 1091-1112.</a:t>
            </a:r>
          </a:p>
          <a:p>
            <a:pPr marL="0" indent="0">
              <a:buNone/>
            </a:pPr>
            <a:r>
              <a:rPr lang="en-US" sz="1200" dirty="0" err="1"/>
              <a:t>Ivanic</a:t>
            </a:r>
            <a:r>
              <a:rPr lang="en-US" sz="1200" dirty="0"/>
              <a:t> ́,Roz,1998.Writing and Identity: The Discoursal Construction of Identity in Academic Writing. </a:t>
            </a:r>
            <a:r>
              <a:rPr lang="en-US" sz="1200" dirty="0" err="1"/>
              <a:t>Benjamins</a:t>
            </a:r>
            <a:r>
              <a:rPr lang="en-US" sz="1200" dirty="0"/>
              <a:t>, Amsterdam. </a:t>
            </a:r>
          </a:p>
          <a:p>
            <a:pPr marL="0" indent="0">
              <a:buNone/>
            </a:pPr>
            <a:r>
              <a:rPr lang="en-US" sz="1200" dirty="0"/>
              <a:t>Tang, Ramona, John, </a:t>
            </a:r>
            <a:r>
              <a:rPr lang="en-US" sz="1200" dirty="0" err="1"/>
              <a:t>Suganthi</a:t>
            </a:r>
            <a:r>
              <a:rPr lang="en-US" sz="1200" dirty="0"/>
              <a:t>, 1999. The ‘I’ in identity: exploring writer identity in student academic writing through the first person pronoun. English for Specific Purposes 18, S23–S39. </a:t>
            </a:r>
          </a:p>
          <a:p>
            <a:pPr marL="0" indent="0">
              <a:buNone/>
            </a:pPr>
            <a:r>
              <a:rPr lang="en-US" sz="1200" dirty="0" err="1"/>
              <a:t>Wertsch</a:t>
            </a:r>
            <a:r>
              <a:rPr lang="en-US" sz="1200" dirty="0"/>
              <a:t>, J. (1991). </a:t>
            </a:r>
            <a:r>
              <a:rPr lang="en-US" sz="1200" i="1" dirty="0"/>
              <a:t>Voices of the Mind: A Sociocultural Approach to Mediated Action</a:t>
            </a:r>
            <a:r>
              <a:rPr lang="en-US" sz="1200" dirty="0"/>
              <a:t>. </a:t>
            </a:r>
            <a:r>
              <a:rPr lang="en-US" sz="1200" dirty="0" err="1"/>
              <a:t>Hemel</a:t>
            </a:r>
            <a:r>
              <a:rPr lang="en-US" sz="1200" dirty="0"/>
              <a:t> Hempstead: Harvester </a:t>
            </a:r>
            <a:r>
              <a:rPr lang="en-US" sz="1200" dirty="0" err="1"/>
              <a:t>Wheatsheaf</a:t>
            </a:r>
            <a:r>
              <a:rPr lang="en-US" sz="1200" dirty="0"/>
              <a:t>.</a:t>
            </a:r>
          </a:p>
          <a:p>
            <a:pPr marL="0" indent="0">
              <a:buNone/>
            </a:pPr>
            <a:endParaRPr lang="en-US" sz="1200" dirty="0"/>
          </a:p>
          <a:p>
            <a:pPr marL="0" indent="0">
              <a:buNone/>
            </a:pPr>
            <a:endParaRPr lang="en-US" sz="1200" dirty="0"/>
          </a:p>
        </p:txBody>
      </p:sp>
    </p:spTree>
    <p:extLst>
      <p:ext uri="{BB962C8B-B14F-4D97-AF65-F5344CB8AC3E}">
        <p14:creationId xmlns:p14="http://schemas.microsoft.com/office/powerpoint/2010/main" val="3285254040"/>
      </p:ext>
    </p:extLst>
  </p:cSld>
  <p:clrMapOvr>
    <a:masterClrMapping/>
  </p:clrMapOvr>
</p:sld>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1878</Words>
  <Application>Microsoft Macintosh PowerPoint</Application>
  <PresentationFormat>Widescreen</PresentationFormat>
  <Paragraphs>277</Paragraphs>
  <Slides>44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Century Gothic</vt:lpstr>
      <vt:lpstr>Times New Roman</vt:lpstr>
      <vt:lpstr>Times New Roman,Italic</vt:lpstr>
      <vt:lpstr>Wingdings</vt:lpstr>
      <vt:lpstr>Wingdings 3</vt:lpstr>
      <vt:lpstr>Ion Boardroom</vt:lpstr>
      <vt:lpstr>Authorial Identity in L1 and L2 Writing in Sociology</vt:lpstr>
      <vt:lpstr>Language Socialization</vt:lpstr>
      <vt:lpstr>Academic Discourse Socialization (Duff, 2007)</vt:lpstr>
      <vt:lpstr>PowerPoint Presentation</vt:lpstr>
      <vt:lpstr>Academic evaluation systems</vt:lpstr>
      <vt:lpstr>PowerPoint Presentation</vt:lpstr>
      <vt:lpstr>Academic publication in Turkey </vt:lpstr>
      <vt:lpstr>A good example of  a semiperipheral culture is Turkish academia </vt:lpstr>
      <vt:lpstr>PowerPoint Presentation</vt:lpstr>
      <vt:lpstr>Aim of the study</vt:lpstr>
      <vt:lpstr>Construction of authorial identity</vt:lpstr>
      <vt:lpstr>Three aspects of identity interacting in writing  (Ivanic, 1998)</vt:lpstr>
      <vt:lpstr>PowerPoint Presentation</vt:lpstr>
      <vt:lpstr>Tang and John’s (1999) typology of possible identities behind the first person pronoun</vt:lpstr>
      <vt:lpstr>Discourse functions of self mentions (Hyland, 2002)</vt:lpstr>
      <vt:lpstr>My framework for the analysis of discourse functions of first person pronouns </vt:lpstr>
      <vt:lpstr>Methodology</vt:lpstr>
      <vt:lpstr>  Turkish writers in Turkish national journals Locally-Oriented NNSE writers </vt:lpstr>
      <vt:lpstr>Turkish writers in international journals Internationally-Oriented NNSE writers</vt:lpstr>
      <vt:lpstr>Low-risk functions</vt:lpstr>
      <vt:lpstr>Medium-risk functions</vt:lpstr>
      <vt:lpstr>Explaining a procedure</vt:lpstr>
      <vt:lpstr>High-risk functions</vt:lpstr>
      <vt:lpstr>PowerPoint Presentation</vt:lpstr>
      <vt:lpstr>PowerPoint Presentation</vt:lpstr>
      <vt:lpstr>PowerPoint Presentation</vt:lpstr>
      <vt:lpstr>Findings</vt:lpstr>
      <vt:lpstr>PowerPoint Presentation</vt:lpstr>
      <vt:lpstr>PowerPoint Presentation</vt:lpstr>
      <vt:lpstr>Use of inclusive “we” by locally-oriented NNSE writers</vt:lpstr>
      <vt:lpstr>Avoidance of “I” by locally-oriented Turkish writers </vt:lpstr>
      <vt:lpstr>Use of “I” by Internationally-Oriented Turkish writers in high-risk functions</vt:lpstr>
      <vt:lpstr>Use of “I” by Internationally-Oriented Turkish writers in high-risk functions</vt:lpstr>
      <vt:lpstr>Discussion</vt:lpstr>
      <vt:lpstr>PowerPoint Presentation</vt:lpstr>
      <vt:lpstr>Implications </vt:lpstr>
      <vt:lpstr>PowerPoint Presentation</vt:lpstr>
      <vt:lpstr>Students can conduct corpus analysis</vt:lpstr>
      <vt:lpstr>Students can conduct corpus analysis</vt:lpstr>
      <vt:lpstr>Students develop hypotheses</vt:lpstr>
      <vt:lpstr>Writing is a socially developed skill.  </vt:lpstr>
      <vt:lpstr>PowerPoint Presentation</vt:lpstr>
      <vt:lpstr>PowerPoint Presentation</vt:lpstr>
      <vt:lpstr>References</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Authorial Identity in L1 and L2 Writing in Sociology</dc:title>
  <cp:lastModifiedBy>Microsoft Office User</cp:lastModifiedBy>
  <cp:revision>1</cp:revision>
  <dcterms:modified xsi:type="dcterms:W3CDTF">2018-06-01T06:55:23Z</dcterms:modified>
</cp:coreProperties>
</file>